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5" r:id="rId1"/>
  </p:sldMasterIdLst>
  <p:notesMasterIdLst>
    <p:notesMasterId r:id="rId15"/>
  </p:notesMasterIdLst>
  <p:handoutMasterIdLst>
    <p:handoutMasterId r:id="rId16"/>
  </p:handoutMasterIdLst>
  <p:sldIdLst>
    <p:sldId id="615" r:id="rId2"/>
    <p:sldId id="703" r:id="rId3"/>
    <p:sldId id="710" r:id="rId4"/>
    <p:sldId id="711" r:id="rId5"/>
    <p:sldId id="704" r:id="rId6"/>
    <p:sldId id="425" r:id="rId7"/>
    <p:sldId id="714" r:id="rId8"/>
    <p:sldId id="715" r:id="rId9"/>
    <p:sldId id="716" r:id="rId10"/>
    <p:sldId id="712" r:id="rId11"/>
    <p:sldId id="718" r:id="rId12"/>
    <p:sldId id="717" r:id="rId13"/>
    <p:sldId id="596" r:id="rId14"/>
  </p:sldIdLst>
  <p:sldSz cx="9144000" cy="6858000" type="screen4x3"/>
  <p:notesSz cx="6858000" cy="9296400"/>
  <p:embeddedFontLst>
    <p:embeddedFont>
      <p:font typeface="Calibri" pitchFamily="34" charset="0"/>
      <p:regular r:id="rId17"/>
      <p:bold r:id="rId18"/>
      <p:italic r:id="rId19"/>
      <p:boldItalic r:id="rId20"/>
    </p:embeddedFont>
  </p:embeddedFontLst>
  <p:custDataLst>
    <p:tags r:id="rId21"/>
  </p:custData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6000" algn="l" defTabSz="914400" rtl="0" eaLnBrk="1" latinLnBrk="0" hangingPunct="1">
      <a:defRPr kumimoji="1" sz="2400" kern="1200">
        <a:solidFill>
          <a:schemeClr val="tx1"/>
        </a:solidFill>
        <a:latin typeface="Times New Roman" pitchFamily="18" charset="0"/>
        <a:ea typeface="+mn-ea"/>
        <a:cs typeface="Arial" charset="0"/>
      </a:defRPr>
    </a:lvl6pPr>
    <a:lvl7pPr marL="2743200" algn="l" defTabSz="914400" rtl="0" eaLnBrk="1" latinLnBrk="0" hangingPunct="1">
      <a:defRPr kumimoji="1" sz="2400" kern="1200">
        <a:solidFill>
          <a:schemeClr val="tx1"/>
        </a:solidFill>
        <a:latin typeface="Times New Roman" pitchFamily="18" charset="0"/>
        <a:ea typeface="+mn-ea"/>
        <a:cs typeface="Arial" charset="0"/>
      </a:defRPr>
    </a:lvl7pPr>
    <a:lvl8pPr marL="3200400" algn="l" defTabSz="914400" rtl="0" eaLnBrk="1" latinLnBrk="0" hangingPunct="1">
      <a:defRPr kumimoji="1" sz="2400" kern="1200">
        <a:solidFill>
          <a:schemeClr val="tx1"/>
        </a:solidFill>
        <a:latin typeface="Times New Roman" pitchFamily="18" charset="0"/>
        <a:ea typeface="+mn-ea"/>
        <a:cs typeface="Arial" charset="0"/>
      </a:defRPr>
    </a:lvl8pPr>
    <a:lvl9pPr marL="3657600" algn="l" defTabSz="914400" rtl="0" eaLnBrk="1" latinLnBrk="0" hangingPunct="1">
      <a:defRPr kumimoji="1" sz="2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owelka" initials="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000000"/>
    <a:srgbClr val="009900"/>
    <a:srgbClr val="FF0000"/>
    <a:srgbClr val="3366FF"/>
    <a:srgbClr val="6699FF"/>
    <a:srgbClr val="3C65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92651" autoAdjust="0"/>
  </p:normalViewPr>
  <p:slideViewPr>
    <p:cSldViewPr>
      <p:cViewPr>
        <p:scale>
          <a:sx n="75" d="100"/>
          <a:sy n="75" d="100"/>
        </p:scale>
        <p:origin x="-110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828"/>
    </p:cViewPr>
  </p:notesTextViewPr>
  <p:sorterViewPr>
    <p:cViewPr>
      <p:scale>
        <a:sx n="75" d="100"/>
        <a:sy n="75" d="100"/>
      </p:scale>
      <p:origin x="0" y="4380"/>
    </p:cViewPr>
  </p:sorterViewPr>
  <p:notesViewPr>
    <p:cSldViewPr>
      <p:cViewPr varScale="1">
        <p:scale>
          <a:sx n="79" d="100"/>
          <a:sy n="79" d="100"/>
        </p:scale>
        <p:origin x="-1968"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15T08:08:02.763" idx="11">
    <p:pos x="10" y="10"/>
    <p:text>not sure if we want to add in other folks, such as Eileen and I, or Cliff, Jane, etc. to list of contacts. depends on stories told and whether they do EE or use a PC, etc.</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l" defTabSz="924522">
              <a:defRPr kumimoji="0" sz="1300">
                <a:latin typeface="Arial" charset="0"/>
                <a:cs typeface="+mn-cs"/>
              </a:defRPr>
            </a:lvl1pPr>
          </a:lstStyle>
          <a:p>
            <a:pPr>
              <a:defRPr/>
            </a:pPr>
            <a:endParaRPr lang="en-US" dirty="0"/>
          </a:p>
        </p:txBody>
      </p:sp>
      <p:sp>
        <p:nvSpPr>
          <p:cNvPr id="24781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defTabSz="924522">
              <a:defRPr kumimoji="0" sz="1300">
                <a:latin typeface="Arial" charset="0"/>
                <a:cs typeface="+mn-cs"/>
              </a:defRPr>
            </a:lvl1pPr>
          </a:lstStyle>
          <a:p>
            <a:pPr>
              <a:defRPr/>
            </a:pPr>
            <a:endParaRPr lang="en-US" dirty="0"/>
          </a:p>
        </p:txBody>
      </p:sp>
      <p:sp>
        <p:nvSpPr>
          <p:cNvPr id="247812"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l" defTabSz="924522">
              <a:defRPr kumimoji="0" sz="1300">
                <a:latin typeface="Arial" charset="0"/>
                <a:cs typeface="+mn-cs"/>
              </a:defRPr>
            </a:lvl1pPr>
          </a:lstStyle>
          <a:p>
            <a:pPr>
              <a:defRPr/>
            </a:pPr>
            <a:endParaRPr lang="en-US" dirty="0"/>
          </a:p>
        </p:txBody>
      </p:sp>
      <p:sp>
        <p:nvSpPr>
          <p:cNvPr id="247813"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defTabSz="924522">
              <a:defRPr kumimoji="0" sz="1300">
                <a:latin typeface="Arial" charset="0"/>
                <a:cs typeface="+mn-cs"/>
              </a:defRPr>
            </a:lvl1pPr>
          </a:lstStyle>
          <a:p>
            <a:pPr>
              <a:defRPr/>
            </a:pPr>
            <a:fld id="{3F4620FD-3721-40D5-BA80-CA2BFD95C8D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l" defTabSz="924522">
              <a:defRPr kumimoji="0" sz="1300">
                <a:latin typeface="Arial" charset="0"/>
                <a:cs typeface="+mn-cs"/>
              </a:defRPr>
            </a:lvl1pPr>
          </a:lstStyle>
          <a:p>
            <a:pPr>
              <a:defRPr/>
            </a:pPr>
            <a:endParaRPr lang="en-US" dirty="0"/>
          </a:p>
        </p:txBody>
      </p:sp>
      <p:sp>
        <p:nvSpPr>
          <p:cNvPr id="24678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defTabSz="924522">
              <a:defRPr kumimoji="0" sz="1300">
                <a:latin typeface="Arial" charset="0"/>
                <a:cs typeface="+mn-cs"/>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04900" y="695325"/>
            <a:ext cx="4649788" cy="3487738"/>
          </a:xfrm>
          <a:prstGeom prst="rect">
            <a:avLst/>
          </a:prstGeom>
          <a:noFill/>
          <a:ln w="9525">
            <a:solidFill>
              <a:srgbClr val="000000"/>
            </a:solidFill>
            <a:miter lim="800000"/>
            <a:headEnd/>
            <a:tailEnd/>
          </a:ln>
        </p:spPr>
      </p:sp>
      <p:sp>
        <p:nvSpPr>
          <p:cNvPr id="246789" name="Rectangle 5"/>
          <p:cNvSpPr>
            <a:spLocks noGrp="1" noChangeArrowheads="1"/>
          </p:cNvSpPr>
          <p:nvPr>
            <p:ph type="body" sz="quarter" idx="3"/>
          </p:nvPr>
        </p:nvSpPr>
        <p:spPr bwMode="auto">
          <a:xfrm>
            <a:off x="685800" y="4416425"/>
            <a:ext cx="5486400" cy="418465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6790"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l" defTabSz="924522">
              <a:defRPr kumimoji="0" sz="1300">
                <a:latin typeface="Arial" charset="0"/>
                <a:cs typeface="+mn-cs"/>
              </a:defRPr>
            </a:lvl1pPr>
          </a:lstStyle>
          <a:p>
            <a:pPr>
              <a:defRPr/>
            </a:pPr>
            <a:endParaRPr lang="en-US" dirty="0"/>
          </a:p>
        </p:txBody>
      </p:sp>
      <p:sp>
        <p:nvSpPr>
          <p:cNvPr id="246791"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defTabSz="924522">
              <a:defRPr kumimoji="0" sz="1300">
                <a:latin typeface="Arial" charset="0"/>
                <a:cs typeface="+mn-cs"/>
              </a:defRPr>
            </a:lvl1pPr>
          </a:lstStyle>
          <a:p>
            <a:pPr>
              <a:defRPr/>
            </a:pPr>
            <a:fld id="{DDAAE810-951D-4AB1-BB08-967138E1288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20750"/>
            <a:fld id="{C6E77672-FDB3-4BCA-A63B-C7567ECA1406}" type="slidenum">
              <a:rPr lang="en-US" smtClean="0">
                <a:cs typeface="Arial" charset="0"/>
              </a:rPr>
              <a:pPr defTabSz="920750"/>
              <a:t>1</a:t>
            </a:fld>
            <a:endParaRPr lang="en-US" dirty="0" smtClean="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000" dirty="0" smtClean="0"/>
              <a:t>Talk about programs and tools to OPTIMIZE</a:t>
            </a:r>
            <a:r>
              <a:rPr lang="en-US" sz="1000" baseline="0" dirty="0" smtClean="0"/>
              <a:t> siting of solar</a:t>
            </a:r>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DOER emphasis</a:t>
            </a:r>
            <a:endParaRPr lang="en-US" dirty="0"/>
          </a:p>
        </p:txBody>
      </p:sp>
      <p:sp>
        <p:nvSpPr>
          <p:cNvPr id="4" name="Slide Number Placeholder 3"/>
          <p:cNvSpPr>
            <a:spLocks noGrp="1"/>
          </p:cNvSpPr>
          <p:nvPr>
            <p:ph type="sldNum" sz="quarter" idx="10"/>
          </p:nvPr>
        </p:nvSpPr>
        <p:spPr/>
        <p:txBody>
          <a:bodyPr/>
          <a:lstStyle/>
          <a:p>
            <a:pPr>
              <a:defRPr/>
            </a:pPr>
            <a:fld id="{DDAAE810-951D-4AB1-BB08-967138E12883}"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Legislation/Goals</a:t>
            </a:r>
            <a:r>
              <a:rPr lang="en-US" baseline="0" dirty="0" smtClean="0"/>
              <a:t> put MA at forefront of clean energy policy and programs</a:t>
            </a:r>
          </a:p>
          <a:p>
            <a:pPr>
              <a:spcBef>
                <a:spcPct val="0"/>
              </a:spcBef>
            </a:pPr>
            <a:endParaRPr lang="en-US" baseline="0" dirty="0" smtClean="0"/>
          </a:p>
          <a:p>
            <a:pPr>
              <a:spcBef>
                <a:spcPct val="0"/>
              </a:spcBef>
            </a:pPr>
            <a:r>
              <a:rPr lang="en-US" baseline="0" dirty="0" smtClean="0"/>
              <a:t>Why Do? 1) Reduce Carbon footprint (GWSA) 2) Promote Economic Development – 2013 Mass CEC Clean Jobs report shows 11.8% inc in clean energy jobs from 2012 – 2013, and 11.2% year prior; ~ 80K clean energy workers and 5,500 clean energy firms 3)  Energy Independence – WE spend $22B/yr on energy; 80% or $18B leaves MA, we import vast majority of our energy resources</a:t>
            </a:r>
          </a:p>
          <a:p>
            <a:pPr>
              <a:spcBef>
                <a:spcPct val="0"/>
              </a:spcBef>
            </a:pPr>
            <a:endParaRPr lang="en-US" baseline="0" dirty="0" smtClean="0"/>
          </a:p>
          <a:p>
            <a:pPr>
              <a:spcBef>
                <a:spcPct val="0"/>
              </a:spcBef>
            </a:pPr>
            <a:r>
              <a:rPr lang="en-US" baseline="0" dirty="0" smtClean="0"/>
              <a:t>Will talk about arrowed topics….</a:t>
            </a:r>
            <a:endParaRPr lang="en-US" dirty="0" smtClean="0"/>
          </a:p>
          <a:p>
            <a:pPr>
              <a:spcBef>
                <a:spcPct val="0"/>
              </a:spcBef>
            </a:pPr>
            <a:endParaRPr lang="en-US" dirty="0" smtClean="0"/>
          </a:p>
          <a:p>
            <a:pPr>
              <a:spcBef>
                <a:spcPct val="0"/>
              </a:spcBef>
            </a:pPr>
            <a:r>
              <a:rPr lang="en-US" dirty="0" smtClean="0"/>
              <a:t>GWSA </a:t>
            </a:r>
            <a:r>
              <a:rPr lang="en-US" dirty="0" smtClean="0"/>
              <a:t>target – </a:t>
            </a:r>
            <a:r>
              <a:rPr lang="en-US" dirty="0" err="1" smtClean="0"/>
              <a:t>Renewables</a:t>
            </a:r>
            <a:r>
              <a:rPr lang="en-US" baseline="0" dirty="0" smtClean="0"/>
              <a:t> are 4% of 25% limit; only takes into account the increase in the RPS implemented under the GCA, .5% additional each year (originally grew at .5% each year, now at 1% each year)</a:t>
            </a:r>
            <a:endParaRPr lang="en-US" dirty="0" smtClean="0"/>
          </a:p>
          <a:p>
            <a:pPr>
              <a:spcBef>
                <a:spcPct val="0"/>
              </a:spcBef>
            </a:pPr>
            <a:r>
              <a:rPr lang="en-US" dirty="0" smtClean="0"/>
              <a:t>Current solar installed – 464 </a:t>
            </a:r>
            <a:r>
              <a:rPr lang="en-US" dirty="0" smtClean="0"/>
              <a:t>MW</a:t>
            </a:r>
          </a:p>
          <a:p>
            <a:pPr>
              <a:spcBef>
                <a:spcPct val="0"/>
              </a:spcBef>
            </a:pPr>
            <a:endParaRPr lang="en-US" dirty="0" smtClean="0"/>
          </a:p>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8A6462-D28E-40E9-B852-8296BDC69CF9}" type="slidenum">
              <a:rPr lang="en-US">
                <a:latin typeface="Arial" pitchFamily="34" charset="0"/>
              </a:rPr>
              <a:pPr/>
              <a:t>2</a:t>
            </a:fld>
            <a:endParaRPr lang="en-US">
              <a:latin typeface="Arial" pitchFamily="34" charset="0"/>
            </a:endParaRPr>
          </a:p>
        </p:txBody>
      </p:sp>
    </p:spTree>
    <p:extLst>
      <p:ext uri="{BB962C8B-B14F-4D97-AF65-F5344CB8AC3E}">
        <p14:creationId xmlns="" xmlns:p14="http://schemas.microsoft.com/office/powerpoint/2010/main" val="132422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mentioned we met our first goal, now we have a new goal, how do we plan to get there?</a:t>
            </a:r>
          </a:p>
          <a:p>
            <a:endParaRPr lang="en-US" dirty="0" smtClean="0"/>
          </a:p>
          <a:p>
            <a:r>
              <a:rPr lang="en-US" dirty="0" smtClean="0"/>
              <a:t>1600 </a:t>
            </a:r>
            <a:r>
              <a:rPr lang="en-US" dirty="0" smtClean="0"/>
              <a:t>MW represents 3-4% of Massachusetts’ electric</a:t>
            </a:r>
            <a:r>
              <a:rPr lang="en-US" baseline="0" dirty="0" smtClean="0"/>
              <a:t> load; probably represents ~ 50K projects, and we have more than 2.5M roofs in MA</a:t>
            </a:r>
            <a:endParaRPr lang="en-US" dirty="0"/>
          </a:p>
        </p:txBody>
      </p:sp>
      <p:sp>
        <p:nvSpPr>
          <p:cNvPr id="4" name="Slide Number Placeholder 3"/>
          <p:cNvSpPr>
            <a:spLocks noGrp="1"/>
          </p:cNvSpPr>
          <p:nvPr>
            <p:ph type="sldNum" sz="quarter" idx="10"/>
          </p:nvPr>
        </p:nvSpPr>
        <p:spPr/>
        <p:txBody>
          <a:bodyPr/>
          <a:lstStyle/>
          <a:p>
            <a:pPr>
              <a:defRPr/>
            </a:pPr>
            <a:fld id="{DDAAE810-951D-4AB1-BB08-967138E12883}"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287338" indent="-287338">
              <a:spcBef>
                <a:spcPts val="0"/>
              </a:spcBef>
              <a:spcAft>
                <a:spcPts val="800"/>
              </a:spcAft>
              <a:buFont typeface="Arial" pitchFamily="34" charset="0"/>
              <a:buChar char="•"/>
            </a:pPr>
            <a:r>
              <a:rPr lang="en-US" sz="1200" dirty="0" smtClean="0">
                <a:latin typeface="Calibri" pitchFamily="34" charset="0"/>
              </a:rPr>
              <a:t>1 SREC = 1 </a:t>
            </a:r>
            <a:r>
              <a:rPr lang="en-US" sz="1200" dirty="0" err="1" smtClean="0">
                <a:latin typeface="Calibri" pitchFamily="34" charset="0"/>
              </a:rPr>
              <a:t>MWh</a:t>
            </a:r>
            <a:r>
              <a:rPr lang="en-US" sz="1200" dirty="0" smtClean="0">
                <a:latin typeface="Calibri" pitchFamily="34" charset="0"/>
              </a:rPr>
              <a:t> of production</a:t>
            </a:r>
          </a:p>
          <a:p>
            <a:pPr marL="287338" indent="-287338">
              <a:spcBef>
                <a:spcPts val="0"/>
              </a:spcBef>
              <a:spcAft>
                <a:spcPts val="800"/>
              </a:spcAft>
              <a:buFont typeface="Arial" pitchFamily="34" charset="0"/>
              <a:buChar char="•"/>
            </a:pPr>
            <a:r>
              <a:rPr lang="en-US" sz="1200" dirty="0" smtClean="0">
                <a:latin typeface="Calibri" pitchFamily="34" charset="0"/>
              </a:rPr>
              <a:t>SREC Factors differentiate market sectors and provide different incentive levels to different types of projects;</a:t>
            </a:r>
            <a:r>
              <a:rPr lang="en-US" sz="1200" baseline="0" dirty="0" smtClean="0">
                <a:latin typeface="Calibri" pitchFamily="34" charset="0"/>
              </a:rPr>
              <a:t> SREC Factors represent the % of output produced that you obtain SRECs for.</a:t>
            </a:r>
            <a:endParaRPr lang="en-US" sz="1200" dirty="0" smtClean="0">
              <a:latin typeface="Calibri" pitchFamily="34" charset="0"/>
            </a:endParaRPr>
          </a:p>
          <a:p>
            <a:pPr marL="287338" indent="-287338">
              <a:spcBef>
                <a:spcPts val="0"/>
              </a:spcBef>
              <a:spcAft>
                <a:spcPts val="800"/>
              </a:spcAft>
              <a:buFont typeface="Arial" pitchFamily="34" charset="0"/>
              <a:buChar char="•"/>
            </a:pPr>
            <a:r>
              <a:rPr lang="en-US" sz="1200" dirty="0" smtClean="0">
                <a:latin typeface="Calibri" pitchFamily="34" charset="0"/>
              </a:rPr>
              <a:t>Managed Growth sector helps control market growth. Qualification under this sector will be limited by Annual Capacity Blocks made available on a two year forward schedule by DOER.  That this will be the process is in the regulation,</a:t>
            </a:r>
            <a:r>
              <a:rPr lang="en-US" sz="1200" baseline="0" dirty="0" smtClean="0">
                <a:latin typeface="Calibri" pitchFamily="34" charset="0"/>
              </a:rPr>
              <a:t> but what the actual limits will be announced every August.</a:t>
            </a:r>
            <a:endParaRPr lang="en-US" sz="1200" dirty="0" smtClean="0">
              <a:latin typeface="Calibri" pitchFamily="34" charset="0"/>
            </a:endParaRPr>
          </a:p>
          <a:p>
            <a:pPr marL="287338" indent="-287338">
              <a:spcBef>
                <a:spcPts val="0"/>
              </a:spcBef>
              <a:spcAft>
                <a:spcPts val="800"/>
              </a:spcAft>
              <a:buFont typeface="Arial" pitchFamily="34" charset="0"/>
              <a:buChar char="•"/>
            </a:pPr>
            <a:r>
              <a:rPr lang="en-US" sz="1200" dirty="0" smtClean="0">
                <a:latin typeface="Calibri" pitchFamily="34" charset="0"/>
              </a:rPr>
              <a:t>Looking for sustained growth over a long period versus spurring growth</a:t>
            </a:r>
            <a:r>
              <a:rPr lang="en-US" sz="1200" baseline="0" dirty="0" smtClean="0">
                <a:latin typeface="Calibri" pitchFamily="34" charset="0"/>
              </a:rPr>
              <a:t> like under SREC I; larger projects costs less and do not need as much incentive ($/w); Developers are definitely moving towards “un-managed” growth</a:t>
            </a:r>
          </a:p>
          <a:p>
            <a:pPr marL="287338" indent="-287338">
              <a:spcBef>
                <a:spcPts val="0"/>
              </a:spcBef>
              <a:spcAft>
                <a:spcPts val="800"/>
              </a:spcAft>
              <a:buFont typeface="Arial" pitchFamily="34" charset="0"/>
              <a:buChar char="•"/>
            </a:pPr>
            <a:r>
              <a:rPr lang="en-US" sz="1200" baseline="0" dirty="0" smtClean="0">
                <a:latin typeface="Calibri" pitchFamily="34" charset="0"/>
              </a:rPr>
              <a:t>If Market Sectors A,B and C take off, then there will be NO need for D</a:t>
            </a:r>
            <a:endParaRPr lang="en-US" sz="1200" dirty="0" smtClean="0">
              <a:latin typeface="Calibri" pitchFamily="34" charset="0"/>
            </a:endParaRPr>
          </a:p>
          <a:p>
            <a:pPr marL="287338" indent="-287338">
              <a:spcBef>
                <a:spcPts val="0"/>
              </a:spcBef>
              <a:spcAft>
                <a:spcPts val="800"/>
              </a:spcAft>
              <a:buFont typeface="Arial" pitchFamily="34" charset="0"/>
              <a:buChar char="•"/>
            </a:pPr>
            <a:r>
              <a:rPr lang="en-US" sz="1200" dirty="0" smtClean="0">
                <a:latin typeface="Calibri" pitchFamily="34" charset="0"/>
              </a:rPr>
              <a:t>Compliance Obligation and Minimum Standard set in regulation for 2014 and 2015.  Annual calculations thereafter based on actual and projected installed supply; constrained by Yearly Installed Capacity Targets, which help determine Annual Capacity Blocks for Managed Growth sector.  </a:t>
            </a:r>
          </a:p>
          <a:p>
            <a:pPr marL="287338" indent="-287338">
              <a:spcBef>
                <a:spcPts val="0"/>
              </a:spcBef>
              <a:spcAft>
                <a:spcPts val="800"/>
              </a:spcAft>
              <a:buFont typeface="Arial" pitchFamily="34" charset="0"/>
              <a:buChar char="•"/>
            </a:pPr>
            <a:r>
              <a:rPr lang="en-US" sz="1200" dirty="0" smtClean="0">
                <a:latin typeface="Calibri" pitchFamily="34" charset="0"/>
              </a:rPr>
              <a:t>Sectors A,B, and C can grow as much as possible in any given year, but Managed Growth is capped on an Annual Basis ; 2014 (after SREC II in place) 26 MW; 2015 at 80 MW.</a:t>
            </a:r>
          </a:p>
          <a:p>
            <a:pPr marL="287338" indent="-287338">
              <a:spcBef>
                <a:spcPts val="0"/>
              </a:spcBef>
              <a:spcAft>
                <a:spcPts val="800"/>
              </a:spcAft>
              <a:buFont typeface="Arial" pitchFamily="34" charset="0"/>
              <a:buChar char="•"/>
            </a:pPr>
            <a:r>
              <a:rPr lang="en-US" sz="1200" dirty="0" smtClean="0">
                <a:latin typeface="Calibri" pitchFamily="34" charset="0"/>
              </a:rPr>
              <a:t>Targeted</a:t>
            </a:r>
            <a:r>
              <a:rPr lang="en-US" sz="1200" baseline="0" dirty="0" smtClean="0">
                <a:latin typeface="Calibri" pitchFamily="34" charset="0"/>
              </a:rPr>
              <a:t> Growth is ~150MW/yr with Annual Compliance Obligation formula.  Note that Managed Growth has been at about 50% of market to date, the 2015 limit reduces that to ~60%.  BUT, limits will be reduced if A, B, and C take off</a:t>
            </a:r>
            <a:endParaRPr lang="en-US" sz="1200" dirty="0" smtClean="0">
              <a:latin typeface="Calibri" pitchFamily="34" charset="0"/>
            </a:endParaRPr>
          </a:p>
          <a:p>
            <a:pPr marL="287338" indent="-287338">
              <a:spcBef>
                <a:spcPts val="0"/>
              </a:spcBef>
              <a:spcAft>
                <a:spcPts val="800"/>
              </a:spcAft>
              <a:buFont typeface="Arial" pitchFamily="34" charset="0"/>
              <a:buChar char="•"/>
            </a:pPr>
            <a:r>
              <a:rPr lang="en-US" sz="1200" dirty="0" smtClean="0">
                <a:latin typeface="Calibri" pitchFamily="34" charset="0"/>
              </a:rPr>
              <a:t>Managed</a:t>
            </a:r>
            <a:r>
              <a:rPr lang="en-US" sz="1200" baseline="0" dirty="0" smtClean="0">
                <a:latin typeface="Calibri" pitchFamily="34" charset="0"/>
              </a:rPr>
              <a:t> Growth is filled on a first come first serve basis, process very similar to applying for Net Metering – must have a signed Interconnection Service Agreement, all non-ministerial permits, and be installed in 9 months thereafter (can get extensions)</a:t>
            </a:r>
            <a:endParaRPr lang="en-US" sz="1200" dirty="0" smtClean="0">
              <a:latin typeface="Calibri" pitchFamily="34" charset="0"/>
            </a:endParaRPr>
          </a:p>
          <a:p>
            <a:pPr marL="287338" indent="-287338">
              <a:spcBef>
                <a:spcPts val="0"/>
              </a:spcBef>
              <a:spcAft>
                <a:spcPts val="800"/>
              </a:spcAft>
              <a:buFont typeface="Arial" pitchFamily="34" charset="0"/>
              <a:buChar char="•"/>
            </a:pPr>
            <a:r>
              <a:rPr lang="en-US" sz="1200" dirty="0" smtClean="0">
                <a:latin typeface="Calibri" pitchFamily="34" charset="0"/>
              </a:rPr>
              <a:t>ACP for 2014 and 2015 set at $375; declines</a:t>
            </a:r>
            <a:r>
              <a:rPr lang="en-US" sz="1200" baseline="0" dirty="0" smtClean="0">
                <a:latin typeface="Calibri" pitchFamily="34" charset="0"/>
              </a:rPr>
              <a:t> on an annual basis thereafter</a:t>
            </a:r>
          </a:p>
          <a:p>
            <a:pPr marL="287338" indent="-287338">
              <a:spcBef>
                <a:spcPts val="0"/>
              </a:spcBef>
              <a:spcAft>
                <a:spcPts val="800"/>
              </a:spcAft>
              <a:buFont typeface="Arial" pitchFamily="34" charset="0"/>
              <a:buChar char="•"/>
            </a:pPr>
            <a:r>
              <a:rPr lang="en-US" sz="1200" baseline="0" dirty="0" smtClean="0">
                <a:latin typeface="Calibri" pitchFamily="34" charset="0"/>
              </a:rPr>
              <a:t>650 kW is 2-3 acres</a:t>
            </a:r>
          </a:p>
          <a:p>
            <a:pPr marL="287338" indent="-287338">
              <a:spcBef>
                <a:spcPts val="0"/>
              </a:spcBef>
              <a:spcAft>
                <a:spcPts val="800"/>
              </a:spcAft>
              <a:buFont typeface="Arial" pitchFamily="34" charset="0"/>
              <a:buChar char="•"/>
            </a:pPr>
            <a:endParaRPr lang="en-US" sz="1200" dirty="0">
              <a:latin typeface="Calibri" pitchFamily="34" charset="0"/>
            </a:endParaRPr>
          </a:p>
        </p:txBody>
      </p:sp>
      <p:sp>
        <p:nvSpPr>
          <p:cNvPr id="4" name="Slide Number Placeholder 3"/>
          <p:cNvSpPr>
            <a:spLocks noGrp="1"/>
          </p:cNvSpPr>
          <p:nvPr>
            <p:ph type="sldNum" sz="quarter" idx="5"/>
          </p:nvPr>
        </p:nvSpPr>
        <p:spPr/>
        <p:txBody>
          <a:bodyPr/>
          <a:lstStyle/>
          <a:p>
            <a:pPr>
              <a:defRPr/>
            </a:pPr>
            <a:fld id="{F3BEFB41-A586-41D6-A9A7-3683F83C5294}"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19163"/>
            <a:fld id="{167760F9-C66C-4B45-829A-AB3115E5EA30}" type="slidenum">
              <a:rPr lang="en-US" smtClean="0">
                <a:cs typeface="Arial" charset="0"/>
              </a:rPr>
              <a:pPr defTabSz="919163"/>
              <a:t>6</a:t>
            </a:fld>
            <a:endParaRPr lang="en-US" smtClean="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100" dirty="0" smtClean="0"/>
              <a:t>Tools and TA we provide for optimally siting solar</a:t>
            </a:r>
          </a:p>
          <a:p>
            <a:endParaRPr lang="en-US" sz="1100" dirty="0" smtClean="0"/>
          </a:p>
          <a:p>
            <a:r>
              <a:rPr lang="en-US" sz="1100" dirty="0" smtClean="0"/>
              <a:t>Common message for Large-scale ground-mounted solar.</a:t>
            </a: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This Guidance, along with the companion </a:t>
            </a:r>
            <a:r>
              <a:rPr lang="en-US" sz="1200" b="1" kern="1200" dirty="0" smtClean="0">
                <a:solidFill>
                  <a:schemeClr val="tx1"/>
                </a:solidFill>
                <a:latin typeface="Arial" charset="0"/>
                <a:ea typeface="+mn-ea"/>
                <a:cs typeface="+mn-cs"/>
              </a:rPr>
              <a:t>Model Zoning for the Regulation of Solar Energy System</a:t>
            </a:r>
            <a:r>
              <a:rPr lang="en-US" sz="1200" i="1" kern="1200" dirty="0" smtClean="0">
                <a:solidFill>
                  <a:schemeClr val="tx1"/>
                </a:solidFill>
                <a:latin typeface="Arial" charset="0"/>
                <a:ea typeface="+mn-ea"/>
                <a:cs typeface="+mn-cs"/>
              </a:rPr>
              <a:t>, was prepared to assist cities and towns throughout Massachusetts in establishing reasonable standards to facilitate development of small-, medium- and large-scale ground-mounted and roof-mounted solar energy systems.  </a:t>
            </a:r>
            <a:r>
              <a:rPr lang="en-US" sz="1200" b="1" i="1" kern="1200" dirty="0" smtClean="0">
                <a:solidFill>
                  <a:schemeClr val="tx1"/>
                </a:solidFill>
                <a:latin typeface="Arial" charset="0"/>
                <a:ea typeface="+mn-ea"/>
                <a:cs typeface="+mn-cs"/>
              </a:rPr>
              <a:t>DOER acknowledges that this Guidance represents our own understanding of state law and has made every effort to carefully research this issue. While DOER believes our interpretation is reasonable, we anticipate that local municipal counsel may offer a different interpretation and that communities will need to consider these alternatives moving forward.</a:t>
            </a:r>
            <a:r>
              <a:rPr lang="en-US" sz="1200" i="1" kern="1200" dirty="0" smtClean="0">
                <a:solidFill>
                  <a:schemeClr val="tx1"/>
                </a:solidFill>
                <a:latin typeface="Arial" charset="0"/>
                <a:ea typeface="+mn-ea"/>
                <a:cs typeface="+mn-cs"/>
              </a:rPr>
              <a:t> It is highly recommended that any local regulatory language developed from this Guidance be reviewed by municipal counsel prior to adoption</a:t>
            </a:r>
            <a:r>
              <a:rPr lang="en-US" sz="1200" i="1" kern="1200" dirty="0" smtClean="0">
                <a:solidFill>
                  <a:schemeClr val="tx1"/>
                </a:solidFill>
                <a:latin typeface="Arial" charset="0"/>
                <a:ea typeface="+mn-ea"/>
                <a:cs typeface="+mn-cs"/>
              </a:rPr>
              <a:t>.</a:t>
            </a:r>
          </a:p>
          <a:p>
            <a:endParaRPr lang="en-US" sz="1200" i="1"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GUIDANCE:  1) discusses various statues and our understanding of the them 2) encourages robust outreach and education, and an audit of existing zoning</a:t>
            </a:r>
          </a:p>
          <a:p>
            <a:endParaRPr lang="en-US" sz="1200" i="1"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MODEL ZONING LANGUAGE:  provides suggested language for municipalities to consider</a:t>
            </a: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DAAE810-951D-4AB1-BB08-967138E1288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Scale – consistent with GC AOR model bylaw</a:t>
            </a:r>
            <a:endParaRPr lang="en-US" dirty="0"/>
          </a:p>
        </p:txBody>
      </p:sp>
      <p:sp>
        <p:nvSpPr>
          <p:cNvPr id="4" name="Slide Number Placeholder 3"/>
          <p:cNvSpPr>
            <a:spLocks noGrp="1"/>
          </p:cNvSpPr>
          <p:nvPr>
            <p:ph type="sldNum" sz="quarter" idx="10"/>
          </p:nvPr>
        </p:nvSpPr>
        <p:spPr/>
        <p:txBody>
          <a:bodyPr/>
          <a:lstStyle/>
          <a:p>
            <a:pPr>
              <a:defRPr/>
            </a:pPr>
            <a:fld id="{DDAAE810-951D-4AB1-BB08-967138E12883}"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 – no discretionary review allowed</a:t>
            </a:r>
          </a:p>
          <a:p>
            <a:endParaRPr lang="en-US" dirty="0" smtClean="0"/>
          </a:p>
          <a:p>
            <a:r>
              <a:rPr lang="en-US" dirty="0" smtClean="0"/>
              <a:t>Is this “reasonable”?  Probably depends on who you talk to.  But without case law, we believe it is.  </a:t>
            </a:r>
          </a:p>
          <a:p>
            <a:endParaRPr lang="en-US" dirty="0" smtClean="0"/>
          </a:p>
          <a:p>
            <a:r>
              <a:rPr lang="en-US" dirty="0" smtClean="0"/>
              <a:t>40A sec 3 from early 80’s, not clear that it contemplated a market that included large-scale </a:t>
            </a:r>
            <a:r>
              <a:rPr lang="en-US" dirty="0" err="1" smtClean="0"/>
              <a:t>groun</a:t>
            </a:r>
            <a:r>
              <a:rPr lang="en-US" dirty="0" smtClean="0"/>
              <a:t>-mounted systems,</a:t>
            </a:r>
            <a:r>
              <a:rPr lang="en-US" baseline="0" dirty="0" smtClean="0"/>
              <a:t> so </a:t>
            </a:r>
            <a:r>
              <a:rPr lang="en-US" baseline="0" dirty="0" err="1" smtClean="0"/>
              <a:t>ucnlear</a:t>
            </a:r>
            <a:r>
              <a:rPr lang="en-US" baseline="0" dirty="0" smtClean="0"/>
              <a:t> if it was meant to protect this type of development</a:t>
            </a:r>
          </a:p>
          <a:p>
            <a:endParaRPr lang="en-US" baseline="0" dirty="0" smtClean="0"/>
          </a:p>
          <a:p>
            <a:r>
              <a:rPr lang="en-US" baseline="0" dirty="0" smtClean="0"/>
              <a:t>Consistent with establishment of Solar under </a:t>
            </a:r>
            <a:r>
              <a:rPr lang="en-US" baseline="0" dirty="0" err="1" smtClean="0"/>
              <a:t>Crit</a:t>
            </a:r>
            <a:r>
              <a:rPr lang="en-US" baseline="0" dirty="0" smtClean="0"/>
              <a:t> 1 for GC designation, designated location, so it is implied that you would </a:t>
            </a:r>
            <a:r>
              <a:rPr lang="en-US" baseline="0" smtClean="0"/>
              <a:t>do something </a:t>
            </a:r>
            <a:r>
              <a:rPr lang="en-US" baseline="0" dirty="0" smtClean="0"/>
              <a:t>else in other locations throughout the municipality.</a:t>
            </a:r>
            <a:endParaRPr lang="en-US" dirty="0"/>
          </a:p>
        </p:txBody>
      </p:sp>
      <p:sp>
        <p:nvSpPr>
          <p:cNvPr id="4" name="Slide Number Placeholder 3"/>
          <p:cNvSpPr>
            <a:spLocks noGrp="1"/>
          </p:cNvSpPr>
          <p:nvPr>
            <p:ph type="sldNum" sz="quarter" idx="10"/>
          </p:nvPr>
        </p:nvSpPr>
        <p:spPr/>
        <p:txBody>
          <a:bodyPr/>
          <a:lstStyle/>
          <a:p>
            <a:pPr>
              <a:defRPr/>
            </a:pPr>
            <a:fld id="{DDAAE810-951D-4AB1-BB08-967138E12883}"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DOER emphasis</a:t>
            </a:r>
            <a:endParaRPr lang="en-US" dirty="0"/>
          </a:p>
        </p:txBody>
      </p:sp>
      <p:sp>
        <p:nvSpPr>
          <p:cNvPr id="4" name="Slide Number Placeholder 3"/>
          <p:cNvSpPr>
            <a:spLocks noGrp="1"/>
          </p:cNvSpPr>
          <p:nvPr>
            <p:ph type="sldNum" sz="quarter" idx="10"/>
          </p:nvPr>
        </p:nvSpPr>
        <p:spPr/>
        <p:txBody>
          <a:bodyPr/>
          <a:lstStyle/>
          <a:p>
            <a:pPr>
              <a:defRPr/>
            </a:pPr>
            <a:fld id="{DDAAE810-951D-4AB1-BB08-967138E12883}"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4343400" cy="6858000"/>
            <a:chOff x="0" y="0"/>
            <a:chExt cx="3696" cy="4320"/>
          </a:xfrm>
        </p:grpSpPr>
        <p:sp>
          <p:nvSpPr>
            <p:cNvPr id="4" name="Rectangle 3"/>
            <p:cNvSpPr>
              <a:spLocks noChangeArrowheads="1"/>
            </p:cNvSpPr>
            <p:nvPr/>
          </p:nvSpPr>
          <p:spPr bwMode="auto">
            <a:xfrm>
              <a:off x="0" y="0"/>
              <a:ext cx="2880" cy="4320"/>
            </a:xfrm>
            <a:prstGeom prst="rect">
              <a:avLst/>
            </a:prstGeom>
            <a:solidFill>
              <a:srgbClr val="009900"/>
            </a:solidFill>
            <a:ln w="9525">
              <a:noFill/>
              <a:miter lim="800000"/>
              <a:headEnd/>
              <a:tailEnd/>
            </a:ln>
            <a:effectLst/>
          </p:spPr>
          <p:txBody>
            <a:bodyPr wrap="none" anchor="ctr"/>
            <a:lstStyle/>
            <a:p>
              <a:pPr algn="ctr">
                <a:defRPr/>
              </a:pPr>
              <a:endParaRPr lang="en-US" dirty="0">
                <a:cs typeface="+mn-cs"/>
              </a:endParaRPr>
            </a:p>
          </p:txBody>
        </p:sp>
        <p:sp>
          <p:nvSpPr>
            <p:cNvPr id="5"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en-US" dirty="0">
                <a:cs typeface="+mn-cs"/>
              </a:endParaRPr>
            </a:p>
          </p:txBody>
        </p:sp>
      </p:grpSp>
      <p:sp>
        <p:nvSpPr>
          <p:cNvPr id="6" name="Rectangle 5"/>
          <p:cNvSpPr/>
          <p:nvPr/>
        </p:nvSpPr>
        <p:spPr>
          <a:xfrm>
            <a:off x="3352800" y="152400"/>
            <a:ext cx="5791200" cy="307975"/>
          </a:xfrm>
          <a:prstGeom prst="rect">
            <a:avLst/>
          </a:prstGeom>
        </p:spPr>
        <p:txBody>
          <a:bodyPr>
            <a:spAutoFit/>
          </a:bodyPr>
          <a:lstStyle/>
          <a:p>
            <a:pPr>
              <a:buClr>
                <a:schemeClr val="accent6">
                  <a:lumMod val="50000"/>
                </a:schemeClr>
              </a:buClr>
              <a:defRPr/>
            </a:pPr>
            <a:r>
              <a:rPr lang="en-US" sz="1400" b="1" i="1" dirty="0">
                <a:solidFill>
                  <a:srgbClr val="009900"/>
                </a:solidFill>
                <a:cs typeface="+mn-cs"/>
              </a:rPr>
              <a:t>Helping Massachusetts Municipalities Create a Cleaner Energy Future</a:t>
            </a:r>
          </a:p>
        </p:txBody>
      </p:sp>
      <p:pic>
        <p:nvPicPr>
          <p:cNvPr id="7" name="Picture 2" descr="T:\GrnComm\GreenCom LOGO\Logo Package 2010\gc_logo.jpg"/>
          <p:cNvPicPr>
            <a:picLocks noChangeAspect="1" noChangeArrowheads="1"/>
          </p:cNvPicPr>
          <p:nvPr userDrawn="1"/>
        </p:nvPicPr>
        <p:blipFill>
          <a:blip r:embed="rId2" cstate="print"/>
          <a:srcRect/>
          <a:stretch>
            <a:fillRect/>
          </a:stretch>
        </p:blipFill>
        <p:spPr bwMode="auto">
          <a:xfrm>
            <a:off x="1447800" y="1066800"/>
            <a:ext cx="1851025" cy="1833563"/>
          </a:xfrm>
          <a:prstGeom prst="rect">
            <a:avLst/>
          </a:prstGeom>
          <a:noFill/>
          <a:ln w="9525">
            <a:noFill/>
            <a:miter lim="800000"/>
            <a:headEnd/>
            <a:tailEnd/>
          </a:ln>
        </p:spPr>
      </p:pic>
      <p:sp>
        <p:nvSpPr>
          <p:cNvPr id="257032" name="Rectangle 8"/>
          <p:cNvSpPr>
            <a:spLocks noGrp="1" noChangeArrowheads="1"/>
          </p:cNvSpPr>
          <p:nvPr>
            <p:ph type="subTitle" idx="1"/>
          </p:nvPr>
        </p:nvSpPr>
        <p:spPr>
          <a:xfrm>
            <a:off x="4673600" y="2927350"/>
            <a:ext cx="4013200" cy="1111250"/>
          </a:xfrm>
        </p:spPr>
        <p:txBody>
          <a:bodyPr anchor="b"/>
          <a:lstStyle>
            <a:lvl1pPr marL="0" indent="0" algn="ctr">
              <a:buFont typeface="Wingdings" pitchFamily="2" charset="2"/>
              <a:buNone/>
              <a:defRPr sz="4400" b="1" i="0" baseline="0">
                <a:solidFill>
                  <a:srgbClr val="000099"/>
                </a:solidFill>
              </a:defRPr>
            </a:lvl1pPr>
          </a:lstStyle>
          <a:p>
            <a:r>
              <a:rPr lang="en-US" dirty="0" smtClean="0"/>
              <a:t>Click to edit Master subtitle style</a:t>
            </a:r>
            <a:endParaRPr lang="en-US" dirty="0"/>
          </a:p>
        </p:txBody>
      </p:sp>
      <p:sp>
        <p:nvSpPr>
          <p:cNvPr id="8" name="Rectangle 11"/>
          <p:cNvSpPr>
            <a:spLocks noGrp="1" noChangeArrowheads="1"/>
          </p:cNvSpPr>
          <p:nvPr>
            <p:ph type="sldNum" sz="quarter" idx="10"/>
          </p:nvPr>
        </p:nvSpPr>
        <p:spPr>
          <a:xfrm>
            <a:off x="76200" y="6248400"/>
            <a:ext cx="587375" cy="488950"/>
          </a:xfrm>
        </p:spPr>
        <p:txBody>
          <a:bodyPr anchorCtr="0"/>
          <a:lstStyle>
            <a:lvl1pPr>
              <a:defRPr>
                <a:solidFill>
                  <a:schemeClr val="bg1"/>
                </a:solidFill>
              </a:defRPr>
            </a:lvl1pPr>
          </a:lstStyle>
          <a:p>
            <a:pPr>
              <a:defRPr/>
            </a:pPr>
            <a:fld id="{DC4D1038-CF5A-4964-B808-E384F59499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66800"/>
            <a:ext cx="1981200" cy="5019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066800"/>
            <a:ext cx="5791200" cy="5019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dirty="0"/>
          </a:p>
        </p:txBody>
      </p:sp>
      <p:sp>
        <p:nvSpPr>
          <p:cNvPr id="6" name="Rectangle 13"/>
          <p:cNvSpPr>
            <a:spLocks noGrp="1" noChangeArrowheads="1"/>
          </p:cNvSpPr>
          <p:nvPr>
            <p:ph type="sldNum" sz="quarter" idx="12"/>
          </p:nvPr>
        </p:nvSpPr>
        <p:spPr/>
        <p:txBody>
          <a:bodyPr/>
          <a:lstStyle>
            <a:lvl1pPr>
              <a:defRPr/>
            </a:lvl1pPr>
          </a:lstStyle>
          <a:p>
            <a:pPr>
              <a:defRPr/>
            </a:pPr>
            <a:fld id="{C2D4BD9B-CFDB-49F4-B462-8448206321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4343400" cy="6858000"/>
            <a:chOff x="0" y="0"/>
            <a:chExt cx="3696" cy="4320"/>
          </a:xfrm>
        </p:grpSpPr>
        <p:sp>
          <p:nvSpPr>
            <p:cNvPr id="4" name="Rectangle 3"/>
            <p:cNvSpPr>
              <a:spLocks noChangeArrowheads="1"/>
            </p:cNvSpPr>
            <p:nvPr/>
          </p:nvSpPr>
          <p:spPr bwMode="auto">
            <a:xfrm>
              <a:off x="0" y="0"/>
              <a:ext cx="2880" cy="4320"/>
            </a:xfrm>
            <a:prstGeom prst="rect">
              <a:avLst/>
            </a:prstGeom>
            <a:solidFill>
              <a:srgbClr val="009900"/>
            </a:solidFill>
            <a:ln w="9525">
              <a:noFill/>
              <a:miter lim="800000"/>
              <a:headEnd/>
              <a:tailEnd/>
            </a:ln>
            <a:effectLst/>
          </p:spPr>
          <p:txBody>
            <a:bodyPr wrap="none" anchor="ctr"/>
            <a:lstStyle/>
            <a:p>
              <a:pPr algn="ctr">
                <a:defRPr/>
              </a:pPr>
              <a:endParaRPr lang="en-US" dirty="0">
                <a:cs typeface="+mn-cs"/>
              </a:endParaRPr>
            </a:p>
          </p:txBody>
        </p:sp>
        <p:sp>
          <p:nvSpPr>
            <p:cNvPr id="5"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en-US" dirty="0">
                <a:cs typeface="+mn-cs"/>
              </a:endParaRPr>
            </a:p>
          </p:txBody>
        </p:sp>
      </p:grpSp>
      <p:sp>
        <p:nvSpPr>
          <p:cNvPr id="6" name="Rectangle 5"/>
          <p:cNvSpPr/>
          <p:nvPr/>
        </p:nvSpPr>
        <p:spPr>
          <a:xfrm>
            <a:off x="3352800" y="152400"/>
            <a:ext cx="5791200" cy="307975"/>
          </a:xfrm>
          <a:prstGeom prst="rect">
            <a:avLst/>
          </a:prstGeom>
        </p:spPr>
        <p:txBody>
          <a:bodyPr>
            <a:spAutoFit/>
          </a:bodyPr>
          <a:lstStyle/>
          <a:p>
            <a:pPr>
              <a:buClr>
                <a:schemeClr val="accent6">
                  <a:lumMod val="50000"/>
                </a:schemeClr>
              </a:buClr>
              <a:defRPr/>
            </a:pPr>
            <a:r>
              <a:rPr lang="en-US" sz="1400" b="1" i="1" dirty="0">
                <a:solidFill>
                  <a:srgbClr val="009900"/>
                </a:solidFill>
                <a:cs typeface="+mn-cs"/>
              </a:rPr>
              <a:t>Helping Massachusetts Municipalities Create a Cleaner Energy Future</a:t>
            </a:r>
          </a:p>
        </p:txBody>
      </p:sp>
      <p:pic>
        <p:nvPicPr>
          <p:cNvPr id="7" name="Picture 2" descr="T:\GrnComm\GreenCom LOGO\Logo Package 2010\gc_logo.jpg"/>
          <p:cNvPicPr>
            <a:picLocks noChangeAspect="1" noChangeArrowheads="1"/>
          </p:cNvPicPr>
          <p:nvPr userDrawn="1"/>
        </p:nvPicPr>
        <p:blipFill>
          <a:blip r:embed="rId2" cstate="print"/>
          <a:srcRect/>
          <a:stretch>
            <a:fillRect/>
          </a:stretch>
        </p:blipFill>
        <p:spPr bwMode="auto">
          <a:xfrm>
            <a:off x="1447800" y="1066800"/>
            <a:ext cx="1851025" cy="1833563"/>
          </a:xfrm>
          <a:prstGeom prst="rect">
            <a:avLst/>
          </a:prstGeom>
          <a:noFill/>
          <a:ln w="9525">
            <a:noFill/>
            <a:miter lim="800000"/>
            <a:headEnd/>
            <a:tailEnd/>
          </a:ln>
        </p:spPr>
      </p:pic>
      <p:sp>
        <p:nvSpPr>
          <p:cNvPr id="257032" name="Rectangle 8"/>
          <p:cNvSpPr>
            <a:spLocks noGrp="1" noChangeArrowheads="1"/>
          </p:cNvSpPr>
          <p:nvPr>
            <p:ph type="subTitle" idx="1"/>
          </p:nvPr>
        </p:nvSpPr>
        <p:spPr>
          <a:xfrm>
            <a:off x="4673600" y="2927350"/>
            <a:ext cx="4013200" cy="1111250"/>
          </a:xfrm>
        </p:spPr>
        <p:txBody>
          <a:bodyPr anchor="b"/>
          <a:lstStyle>
            <a:lvl1pPr marL="0" indent="0" algn="ctr">
              <a:buFont typeface="Wingdings" pitchFamily="2" charset="2"/>
              <a:buNone/>
              <a:defRPr sz="4400" b="1" i="0" baseline="0">
                <a:solidFill>
                  <a:srgbClr val="000099"/>
                </a:solidFill>
              </a:defRPr>
            </a:lvl1pPr>
          </a:lstStyle>
          <a:p>
            <a:r>
              <a:rPr lang="en-US" dirty="0" smtClean="0"/>
              <a:t>Click to edit Master subtitle style</a:t>
            </a:r>
            <a:endParaRPr lang="en-US" dirty="0"/>
          </a:p>
        </p:txBody>
      </p:sp>
      <p:sp>
        <p:nvSpPr>
          <p:cNvPr id="8" name="Rectangle 11"/>
          <p:cNvSpPr>
            <a:spLocks noGrp="1" noChangeArrowheads="1"/>
          </p:cNvSpPr>
          <p:nvPr>
            <p:ph type="sldNum" sz="quarter" idx="10"/>
          </p:nvPr>
        </p:nvSpPr>
        <p:spPr>
          <a:xfrm>
            <a:off x="76200" y="6248400"/>
            <a:ext cx="587375" cy="488950"/>
          </a:xfrm>
        </p:spPr>
        <p:txBody>
          <a:bodyPr anchorCtr="0"/>
          <a:lstStyle>
            <a:lvl1pPr>
              <a:defRPr>
                <a:solidFill>
                  <a:schemeClr val="bg1"/>
                </a:solidFill>
              </a:defRPr>
            </a:lvl1pPr>
          </a:lstStyle>
          <a:p>
            <a:pPr>
              <a:defRPr/>
            </a:pPr>
            <a:fld id="{627FD999-7C06-4A39-BDF7-A88022E3211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ER Master Text Slide">
    <p:spTree>
      <p:nvGrpSpPr>
        <p:cNvPr id="1" name=""/>
        <p:cNvGrpSpPr/>
        <p:nvPr/>
      </p:nvGrpSpPr>
      <p:grpSpPr>
        <a:xfrm>
          <a:off x="0" y="0"/>
          <a:ext cx="0" cy="0"/>
          <a:chOff x="0" y="0"/>
          <a:chExt cx="0" cy="0"/>
        </a:xfrm>
      </p:grpSpPr>
      <p:sp>
        <p:nvSpPr>
          <p:cNvPr id="4" name="Rectangle 3"/>
          <p:cNvSpPr/>
          <p:nvPr userDrawn="1"/>
        </p:nvSpPr>
        <p:spPr>
          <a:xfrm>
            <a:off x="0" y="0"/>
            <a:ext cx="838200" cy="6858000"/>
          </a:xfrm>
          <a:prstGeom prst="rect">
            <a:avLst/>
          </a:prstGeom>
          <a:solidFill>
            <a:srgbClr val="004B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4B8E"/>
              </a:solidFill>
            </a:endParaRPr>
          </a:p>
        </p:txBody>
      </p:sp>
      <p:pic>
        <p:nvPicPr>
          <p:cNvPr id="5" name="Picture 8"/>
          <p:cNvPicPr>
            <a:picLocks noChangeAspect="1" noChangeArrowheads="1"/>
          </p:cNvPicPr>
          <p:nvPr userDrawn="1"/>
        </p:nvPicPr>
        <p:blipFill>
          <a:blip r:embed="rId2" cstate="print"/>
          <a:srcRect/>
          <a:stretch>
            <a:fillRect/>
          </a:stretch>
        </p:blipFill>
        <p:spPr bwMode="auto">
          <a:xfrm>
            <a:off x="7310438" y="5715000"/>
            <a:ext cx="1833562" cy="1143000"/>
          </a:xfrm>
          <a:prstGeom prst="rect">
            <a:avLst/>
          </a:prstGeom>
          <a:noFill/>
          <a:ln w="9525">
            <a:noFill/>
            <a:miter lim="800000"/>
            <a:headEnd/>
            <a:tailEnd/>
          </a:ln>
        </p:spPr>
      </p:pic>
      <p:sp>
        <p:nvSpPr>
          <p:cNvPr id="6" name="Rectangle 3"/>
          <p:cNvSpPr txBox="1">
            <a:spLocks noChangeArrowheads="1"/>
          </p:cNvSpPr>
          <p:nvPr userDrawn="1"/>
        </p:nvSpPr>
        <p:spPr>
          <a:xfrm>
            <a:off x="3200400" y="6477000"/>
            <a:ext cx="4343400" cy="381000"/>
          </a:xfrm>
          <a:prstGeom prst="rect">
            <a:avLst/>
          </a:prstGeom>
        </p:spPr>
        <p:txBody>
          <a:bodyPr>
            <a:normAutofit fontScale="77500" lnSpcReduction="20000"/>
          </a:bodyPr>
          <a:lstStyle/>
          <a:p>
            <a:pPr marL="342900" indent="-342900" fontAlgn="auto">
              <a:spcBef>
                <a:spcPct val="20000"/>
              </a:spcBef>
              <a:spcAft>
                <a:spcPts val="0"/>
              </a:spcAft>
              <a:defRPr/>
            </a:pPr>
            <a:r>
              <a:rPr lang="en-US" sz="1400" b="1" i="1" dirty="0">
                <a:solidFill>
                  <a:srgbClr val="008000"/>
                </a:solidFill>
                <a:latin typeface="+mn-lt"/>
                <a:cs typeface="+mn-cs"/>
              </a:rPr>
              <a:t>Creating A Cleaner Energy Future For the Commonwealth</a:t>
            </a:r>
          </a:p>
          <a:p>
            <a:pPr marL="342900" indent="-342900" fontAlgn="auto">
              <a:spcBef>
                <a:spcPct val="20000"/>
              </a:spcBef>
              <a:spcAft>
                <a:spcPts val="0"/>
              </a:spcAft>
              <a:buFont typeface="Arial" pitchFamily="34" charset="0"/>
              <a:buChar char="•"/>
              <a:defRPr/>
            </a:pPr>
            <a:endParaRPr lang="en-US" sz="1600" b="1" i="1" dirty="0">
              <a:solidFill>
                <a:srgbClr val="008000"/>
              </a:solidFill>
              <a:latin typeface="+mn-lt"/>
              <a:cs typeface="+mn-cs"/>
            </a:endParaRPr>
          </a:p>
        </p:txBody>
      </p:sp>
      <p:sp>
        <p:nvSpPr>
          <p:cNvPr id="2" name="Title 1"/>
          <p:cNvSpPr>
            <a:spLocks noGrp="1"/>
          </p:cNvSpPr>
          <p:nvPr>
            <p:ph type="title"/>
          </p:nvPr>
        </p:nvSpPr>
        <p:spPr>
          <a:xfrm>
            <a:off x="990600" y="228600"/>
            <a:ext cx="7696200" cy="762000"/>
          </a:xfrm>
          <a:prstGeom prst="rect">
            <a:avLst/>
          </a:prstGeom>
        </p:spPr>
        <p:txBody>
          <a:bodyPr/>
          <a:lstStyle>
            <a:lvl1pPr>
              <a:defRPr sz="3600" b="1">
                <a:solidFill>
                  <a:srgbClr val="008000"/>
                </a:solidFill>
              </a:defRPr>
            </a:lvl1pPr>
          </a:lstStyle>
          <a:p>
            <a:r>
              <a:rPr lang="en-US" smtClean="0"/>
              <a:t>Click to edit Master title style</a:t>
            </a:r>
            <a:endParaRPr lang="en-US" dirty="0"/>
          </a:p>
        </p:txBody>
      </p:sp>
      <p:sp>
        <p:nvSpPr>
          <p:cNvPr id="14" name="Text Placeholder 13"/>
          <p:cNvSpPr>
            <a:spLocks noGrp="1"/>
          </p:cNvSpPr>
          <p:nvPr>
            <p:ph type="body" sz="quarter" idx="13"/>
          </p:nvPr>
        </p:nvSpPr>
        <p:spPr>
          <a:xfrm>
            <a:off x="990600" y="1219200"/>
            <a:ext cx="7696200" cy="4876800"/>
          </a:xfrm>
          <a:prstGeom prst="rect">
            <a:avLst/>
          </a:prstGeom>
        </p:spPr>
        <p:txBody>
          <a:bodyPr/>
          <a:lstStyle>
            <a:lvl1pPr>
              <a:defRPr sz="2800"/>
            </a:lvl1pPr>
            <a:lvl2pPr>
              <a:buSzPct val="80000"/>
              <a:buFont typeface="Wingdings" pitchFamily="2" charset="2"/>
              <a:buChar char="Ø"/>
              <a:defRPr/>
            </a:lvl2pPr>
            <a:lvl3pPr>
              <a:buFont typeface="Wingdings" pitchFamily="2" charset="2"/>
              <a:buChar char="§"/>
              <a:defRPr/>
            </a:lvl3pPr>
            <a:lvl4pPr>
              <a:buNone/>
              <a:defRPr sz="24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15"/>
          <p:cNvSpPr>
            <a:spLocks noGrp="1"/>
          </p:cNvSpPr>
          <p:nvPr>
            <p:ph type="sldNum" sz="quarter" idx="14"/>
          </p:nvPr>
        </p:nvSpPr>
        <p:spPr>
          <a:xfrm>
            <a:off x="152400" y="6324600"/>
            <a:ext cx="609600" cy="365125"/>
          </a:xfrm>
        </p:spPr>
        <p:txBody>
          <a:bodyPr/>
          <a:lstStyle>
            <a:lvl1pPr>
              <a:defRPr>
                <a:solidFill>
                  <a:srgbClr val="F8F8F8"/>
                </a:solidFill>
              </a:defRPr>
            </a:lvl1pPr>
          </a:lstStyle>
          <a:p>
            <a:pPr>
              <a:defRPr/>
            </a:pPr>
            <a:fld id="{B53CD979-86CB-47F3-95FF-CA0CEE5E13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6B1F8CA-AE73-447D-9D73-1B07D7CC35F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OER_JPEG_300dpi.jpg"/>
          <p:cNvPicPr preferRelativeResize="0">
            <a:picLocks noChangeAspect="1"/>
          </p:cNvPicPr>
          <p:nvPr userDrawn="1"/>
        </p:nvPicPr>
        <p:blipFill>
          <a:blip r:embed="rId2" cstate="print"/>
          <a:srcRect/>
          <a:stretch>
            <a:fillRect/>
          </a:stretch>
        </p:blipFill>
        <p:spPr bwMode="auto">
          <a:xfrm>
            <a:off x="7848600" y="6096000"/>
            <a:ext cx="976313" cy="571500"/>
          </a:xfrm>
          <a:prstGeom prst="rect">
            <a:avLst/>
          </a:prstGeom>
          <a:noFill/>
          <a:ln w="9525">
            <a:noFill/>
            <a:miter lim="800000"/>
            <a:headEnd/>
            <a:tailEnd/>
          </a:ln>
        </p:spPr>
      </p:pic>
      <p:pic>
        <p:nvPicPr>
          <p:cNvPr id="5" name="Picture 2" descr="T:\GrnComm\GreenCom LOGO\Logo Package 2010\gc_logo.jpg"/>
          <p:cNvPicPr preferRelativeResize="0">
            <a:picLocks noChangeAspect="1" noChangeArrowheads="1"/>
          </p:cNvPicPr>
          <p:nvPr userDrawn="1"/>
        </p:nvPicPr>
        <p:blipFill>
          <a:blip r:embed="rId3" cstate="print"/>
          <a:srcRect/>
          <a:stretch>
            <a:fillRect/>
          </a:stretch>
        </p:blipFill>
        <p:spPr bwMode="auto">
          <a:xfrm>
            <a:off x="1066800" y="5791200"/>
            <a:ext cx="925513" cy="915988"/>
          </a:xfrm>
          <a:prstGeom prst="rect">
            <a:avLst/>
          </a:prstGeom>
          <a:noFill/>
          <a:ln w="9525">
            <a:noFill/>
            <a:miter lim="800000"/>
            <a:headEnd/>
            <a:tailEnd/>
          </a:ln>
        </p:spPr>
      </p:pic>
      <p:sp>
        <p:nvSpPr>
          <p:cNvPr id="2" name="Title 1"/>
          <p:cNvSpPr>
            <a:spLocks noGrp="1"/>
          </p:cNvSpPr>
          <p:nvPr>
            <p:ph type="title"/>
          </p:nvPr>
        </p:nvSpPr>
        <p:spPr>
          <a:xfrm>
            <a:off x="990600" y="228600"/>
            <a:ext cx="7924800" cy="609600"/>
          </a:xfrm>
        </p:spPr>
        <p:txBody>
          <a:bodyPr/>
          <a:lstStyle>
            <a:lvl1pPr>
              <a:defRPr>
                <a:solidFill>
                  <a:srgbClr val="0000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066800"/>
            <a:ext cx="7693025" cy="4648200"/>
          </a:xfrm>
        </p:spPr>
        <p:txBody>
          <a:bodyPr/>
          <a:lstStyle>
            <a:lvl1pPr>
              <a:buClr>
                <a:schemeClr val="accent6">
                  <a:lumMod val="50000"/>
                </a:schemeClr>
              </a:buClr>
              <a:defRPr>
                <a:solidFill>
                  <a:schemeClr val="tx1">
                    <a:lumMod val="50000"/>
                  </a:schemeClr>
                </a:solidFill>
              </a:defRPr>
            </a:lvl1pPr>
            <a:lvl2pPr>
              <a:defRPr>
                <a:solidFill>
                  <a:schemeClr val="tx1">
                    <a:lumMod val="50000"/>
                  </a:schemeClr>
                </a:solidFill>
              </a:defRPr>
            </a:lvl2pPr>
            <a:lvl3pPr>
              <a:buClr>
                <a:schemeClr val="accent6">
                  <a:lumMod val="50000"/>
                </a:schemeClr>
              </a:buClr>
              <a:defRPr>
                <a:solidFill>
                  <a:schemeClr val="tx1">
                    <a:lumMod val="50000"/>
                  </a:schemeClr>
                </a:solidFill>
              </a:defRPr>
            </a:lvl3pPr>
            <a:lvl4pPr>
              <a:defRPr>
                <a:solidFill>
                  <a:schemeClr val="tx1">
                    <a:lumMod val="50000"/>
                  </a:schemeClr>
                </a:solidFill>
              </a:defRPr>
            </a:lvl4pPr>
            <a:lvl5pPr>
              <a:buClr>
                <a:schemeClr val="accent6">
                  <a:lumMod val="50000"/>
                </a:schemeClr>
              </a:buCl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3"/>
          <p:cNvSpPr>
            <a:spLocks noGrp="1" noChangeArrowheads="1"/>
          </p:cNvSpPr>
          <p:nvPr>
            <p:ph type="sldNum" sz="quarter" idx="10"/>
          </p:nvPr>
        </p:nvSpPr>
        <p:spPr/>
        <p:txBody>
          <a:bodyPr/>
          <a:lstStyle>
            <a:lvl1pPr>
              <a:defRPr>
                <a:solidFill>
                  <a:schemeClr val="bg1"/>
                </a:solidFill>
              </a:defRPr>
            </a:lvl1pPr>
          </a:lstStyle>
          <a:p>
            <a:pPr>
              <a:defRPr/>
            </a:pPr>
            <a:fld id="{66013F86-44C2-4AD4-9B9A-820A112E62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FC74113-8C90-42EE-BA5E-BF7AE3D2133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dirty="0"/>
          </a:p>
        </p:txBody>
      </p:sp>
      <p:sp>
        <p:nvSpPr>
          <p:cNvPr id="6" name="Rectangle 13"/>
          <p:cNvSpPr>
            <a:spLocks noGrp="1" noChangeArrowheads="1"/>
          </p:cNvSpPr>
          <p:nvPr>
            <p:ph type="sldNum" sz="quarter" idx="12"/>
          </p:nvPr>
        </p:nvSpPr>
        <p:spPr/>
        <p:txBody>
          <a:bodyPr/>
          <a:lstStyle>
            <a:lvl1pPr>
              <a:defRPr/>
            </a:lvl1pPr>
          </a:lstStyle>
          <a:p>
            <a:pPr>
              <a:defRPr/>
            </a:pPr>
            <a:fld id="{BCC1DE2A-E3F6-48DF-BA1B-11957904EE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8"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dirty="0"/>
          </a:p>
        </p:txBody>
      </p:sp>
      <p:sp>
        <p:nvSpPr>
          <p:cNvPr id="9" name="Rectangle 13"/>
          <p:cNvSpPr>
            <a:spLocks noGrp="1" noChangeArrowheads="1"/>
          </p:cNvSpPr>
          <p:nvPr>
            <p:ph type="sldNum" sz="quarter" idx="12"/>
          </p:nvPr>
        </p:nvSpPr>
        <p:spPr/>
        <p:txBody>
          <a:bodyPr/>
          <a:lstStyle>
            <a:lvl1pPr>
              <a:defRPr/>
            </a:lvl1pPr>
          </a:lstStyle>
          <a:p>
            <a:pPr>
              <a:defRPr/>
            </a:pPr>
            <a:fld id="{904A33E4-9E7E-4988-A458-EEF1FA4AEA9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4" name="Rectangle 13"/>
          <p:cNvSpPr>
            <a:spLocks noGrp="1" noChangeArrowheads="1"/>
          </p:cNvSpPr>
          <p:nvPr>
            <p:ph type="sldNum" sz="quarter" idx="11"/>
          </p:nvPr>
        </p:nvSpPr>
        <p:spPr/>
        <p:txBody>
          <a:bodyPr/>
          <a:lstStyle>
            <a:lvl1pPr>
              <a:defRPr/>
            </a:lvl1pPr>
          </a:lstStyle>
          <a:p>
            <a:pPr>
              <a:defRPr/>
            </a:pPr>
            <a:fld id="{4756F17B-C91C-4D17-A1C8-4E7FABD470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dirty="0"/>
          </a:p>
        </p:txBody>
      </p:sp>
      <p:sp>
        <p:nvSpPr>
          <p:cNvPr id="7" name="Rectangle 13"/>
          <p:cNvSpPr>
            <a:spLocks noGrp="1" noChangeArrowheads="1"/>
          </p:cNvSpPr>
          <p:nvPr>
            <p:ph type="sldNum" sz="quarter" idx="12"/>
          </p:nvPr>
        </p:nvSpPr>
        <p:spPr/>
        <p:txBody>
          <a:bodyPr/>
          <a:lstStyle>
            <a:lvl1pPr>
              <a:defRPr sz="1800"/>
            </a:lvl1pPr>
          </a:lstStyle>
          <a:p>
            <a:pPr>
              <a:defRPr/>
            </a:pPr>
            <a:fld id="{F88C6C18-EAA8-43FE-9ACB-ED24ADB8ED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dirty="0"/>
          </a:p>
        </p:txBody>
      </p:sp>
      <p:sp>
        <p:nvSpPr>
          <p:cNvPr id="7" name="Rectangle 13"/>
          <p:cNvSpPr>
            <a:spLocks noGrp="1" noChangeArrowheads="1"/>
          </p:cNvSpPr>
          <p:nvPr>
            <p:ph type="sldNum" sz="quarter" idx="12"/>
          </p:nvPr>
        </p:nvSpPr>
        <p:spPr/>
        <p:txBody>
          <a:bodyPr/>
          <a:lstStyle>
            <a:lvl1pPr>
              <a:defRPr/>
            </a:lvl1pPr>
          </a:lstStyle>
          <a:p>
            <a:pPr>
              <a:defRPr/>
            </a:pPr>
            <a:fld id="{76CE4BA3-2CE5-44CE-BBAA-415F2A56310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dirty="0"/>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dirty="0"/>
          </a:p>
        </p:txBody>
      </p:sp>
      <p:sp>
        <p:nvSpPr>
          <p:cNvPr id="6" name="Rectangle 13"/>
          <p:cNvSpPr>
            <a:spLocks noGrp="1" noChangeArrowheads="1"/>
          </p:cNvSpPr>
          <p:nvPr>
            <p:ph type="sldNum" sz="quarter" idx="12"/>
          </p:nvPr>
        </p:nvSpPr>
        <p:spPr/>
        <p:txBody>
          <a:bodyPr/>
          <a:lstStyle>
            <a:lvl1pPr>
              <a:defRPr/>
            </a:lvl1pPr>
          </a:lstStyle>
          <a:p>
            <a:pPr>
              <a:defRPr/>
            </a:pPr>
            <a:fld id="{323516A2-5AF3-4D70-A7EA-54B0C5450F9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7" name="Rectangle 17"/>
          <p:cNvSpPr>
            <a:spLocks noChangeArrowheads="1"/>
          </p:cNvSpPr>
          <p:nvPr/>
        </p:nvSpPr>
        <p:spPr bwMode="auto">
          <a:xfrm>
            <a:off x="0" y="0"/>
            <a:ext cx="838200" cy="6858000"/>
          </a:xfrm>
          <a:prstGeom prst="rect">
            <a:avLst/>
          </a:prstGeom>
          <a:solidFill>
            <a:srgbClr val="009900"/>
          </a:solidFill>
          <a:ln w="9525" algn="ctr">
            <a:noFill/>
            <a:miter lim="800000"/>
            <a:headEnd/>
            <a:tailEnd/>
          </a:ln>
          <a:effectLst/>
        </p:spPr>
        <p:txBody>
          <a:bodyPr wrap="none" anchor="ctr"/>
          <a:lstStyle/>
          <a:p>
            <a:pPr algn="ctr">
              <a:defRPr/>
            </a:pPr>
            <a:endParaRPr lang="en-US" dirty="0">
              <a:cs typeface="+mn-cs"/>
            </a:endParaRPr>
          </a:p>
        </p:txBody>
      </p:sp>
      <p:sp>
        <p:nvSpPr>
          <p:cNvPr id="1027" name="AutoShape 9"/>
          <p:cNvSpPr>
            <a:spLocks noGrp="1" noChangeArrowheads="1"/>
          </p:cNvSpPr>
          <p:nvPr>
            <p:ph type="title"/>
          </p:nvPr>
        </p:nvSpPr>
        <p:spPr bwMode="auto">
          <a:xfrm>
            <a:off x="914400" y="228600"/>
            <a:ext cx="7924800" cy="6096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1066800" y="1066800"/>
            <a:ext cx="76930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1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kumimoji="0" sz="1600" b="1">
                <a:solidFill>
                  <a:schemeClr val="bg1"/>
                </a:solidFill>
                <a:latin typeface="+mn-lt"/>
                <a:cs typeface="+mn-cs"/>
              </a:defRPr>
            </a:lvl1pPr>
          </a:lstStyle>
          <a:p>
            <a:pPr>
              <a:defRPr/>
            </a:pPr>
            <a:fld id="{A235629E-239C-40BD-AF34-0E5469859ABE}" type="slidenum">
              <a:rPr lang="en-US"/>
              <a:pPr>
                <a:defRPr/>
              </a:pPr>
              <a:t>‹#›</a:t>
            </a:fld>
            <a:endParaRPr lang="en-US" dirty="0"/>
          </a:p>
        </p:txBody>
      </p:sp>
      <p:sp>
        <p:nvSpPr>
          <p:cNvPr id="256015" name="Rectangle 15"/>
          <p:cNvSpPr>
            <a:spLocks noChangeArrowheads="1"/>
          </p:cNvSpPr>
          <p:nvPr/>
        </p:nvSpPr>
        <p:spPr bwMode="auto">
          <a:xfrm>
            <a:off x="838200" y="6400800"/>
            <a:ext cx="8305800" cy="276225"/>
          </a:xfrm>
          <a:prstGeom prst="rect">
            <a:avLst/>
          </a:prstGeom>
          <a:noFill/>
          <a:ln w="9525">
            <a:noFill/>
            <a:miter lim="800000"/>
            <a:headEnd/>
            <a:tailEnd/>
          </a:ln>
          <a:effectLst/>
        </p:spPr>
        <p:txBody>
          <a:bodyPr>
            <a:spAutoFit/>
          </a:bodyPr>
          <a:lstStyle/>
          <a:p>
            <a:pPr algn="ctr">
              <a:spcBef>
                <a:spcPct val="20000"/>
              </a:spcBef>
              <a:buClr>
                <a:schemeClr val="tx1"/>
              </a:buClr>
              <a:buSzPct val="75000"/>
              <a:buFont typeface="Wingdings" pitchFamily="2" charset="2"/>
              <a:buNone/>
              <a:defRPr/>
            </a:pPr>
            <a:r>
              <a:rPr kumimoji="0" lang="en-US" sz="1200" b="1" i="1" dirty="0">
                <a:solidFill>
                  <a:srgbClr val="009900"/>
                </a:solidFill>
                <a:latin typeface="Arial" charset="0"/>
                <a:cs typeface="+mn-cs"/>
              </a:rPr>
              <a:t>Helping Massachusetts Municipalities Create A Cleaner Energy Future</a:t>
            </a:r>
          </a:p>
        </p:txBody>
      </p:sp>
      <p:pic>
        <p:nvPicPr>
          <p:cNvPr id="1031" name="Picture 9" descr="DOER_JPEG_300dpi.jpg"/>
          <p:cNvPicPr preferRelativeResize="0">
            <a:picLocks noChangeAspect="1"/>
          </p:cNvPicPr>
          <p:nvPr userDrawn="1"/>
        </p:nvPicPr>
        <p:blipFill>
          <a:blip r:embed="rId15" cstate="print"/>
          <a:srcRect/>
          <a:stretch>
            <a:fillRect/>
          </a:stretch>
        </p:blipFill>
        <p:spPr bwMode="auto">
          <a:xfrm>
            <a:off x="7848600" y="6096000"/>
            <a:ext cx="976313" cy="571500"/>
          </a:xfrm>
          <a:prstGeom prst="rect">
            <a:avLst/>
          </a:prstGeom>
          <a:noFill/>
          <a:ln w="9525">
            <a:noFill/>
            <a:miter lim="800000"/>
            <a:headEnd/>
            <a:tailEnd/>
          </a:ln>
        </p:spPr>
      </p:pic>
      <p:pic>
        <p:nvPicPr>
          <p:cNvPr id="1032" name="Picture 2" descr="T:\GrnComm\GreenCom LOGO\Logo Package 2010\gc_logo.jpg"/>
          <p:cNvPicPr preferRelativeResize="0">
            <a:picLocks noChangeAspect="1" noChangeArrowheads="1"/>
          </p:cNvPicPr>
          <p:nvPr userDrawn="1"/>
        </p:nvPicPr>
        <p:blipFill>
          <a:blip r:embed="rId16" cstate="print"/>
          <a:srcRect/>
          <a:stretch>
            <a:fillRect/>
          </a:stretch>
        </p:blipFill>
        <p:spPr bwMode="auto">
          <a:xfrm>
            <a:off x="1066800" y="5791200"/>
            <a:ext cx="925513" cy="915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887" r:id="rId1"/>
    <p:sldLayoutId id="2147485888" r:id="rId2"/>
    <p:sldLayoutId id="2147485885" r:id="rId3"/>
    <p:sldLayoutId id="2147485889" r:id="rId4"/>
    <p:sldLayoutId id="2147485890" r:id="rId5"/>
    <p:sldLayoutId id="2147485891" r:id="rId6"/>
    <p:sldLayoutId id="2147485892" r:id="rId7"/>
    <p:sldLayoutId id="2147485893" r:id="rId8"/>
    <p:sldLayoutId id="2147485894" r:id="rId9"/>
    <p:sldLayoutId id="2147485895" r:id="rId10"/>
    <p:sldLayoutId id="2147485896" r:id="rId11"/>
    <p:sldLayoutId id="2147485897" r:id="rId12"/>
    <p:sldLayoutId id="2147485898" r:id="rId13"/>
  </p:sldLayoutIdLst>
  <p:hf hdr="0" ftr="0" dt="0"/>
  <p:txStyles>
    <p:titleStyle>
      <a:lvl1pPr algn="ctr" rtl="0" eaLnBrk="0" fontAlgn="base" hangingPunct="0">
        <a:lnSpc>
          <a:spcPct val="90000"/>
        </a:lnSpc>
        <a:spcBef>
          <a:spcPct val="0"/>
        </a:spcBef>
        <a:spcAft>
          <a:spcPct val="0"/>
        </a:spcAft>
        <a:defRPr sz="3200" b="1">
          <a:solidFill>
            <a:srgbClr val="000099"/>
          </a:solidFill>
          <a:latin typeface="+mj-lt"/>
          <a:ea typeface="+mj-ea"/>
          <a:cs typeface="+mj-cs"/>
        </a:defRPr>
      </a:lvl1pPr>
      <a:lvl2pPr algn="ctr" rtl="0" eaLnBrk="0" fontAlgn="base" hangingPunct="0">
        <a:lnSpc>
          <a:spcPct val="90000"/>
        </a:lnSpc>
        <a:spcBef>
          <a:spcPct val="0"/>
        </a:spcBef>
        <a:spcAft>
          <a:spcPct val="0"/>
        </a:spcAft>
        <a:defRPr sz="3200" b="1">
          <a:solidFill>
            <a:srgbClr val="000099"/>
          </a:solidFill>
          <a:latin typeface="Arial" charset="0"/>
        </a:defRPr>
      </a:lvl2pPr>
      <a:lvl3pPr algn="ctr" rtl="0" eaLnBrk="0" fontAlgn="base" hangingPunct="0">
        <a:lnSpc>
          <a:spcPct val="90000"/>
        </a:lnSpc>
        <a:spcBef>
          <a:spcPct val="0"/>
        </a:spcBef>
        <a:spcAft>
          <a:spcPct val="0"/>
        </a:spcAft>
        <a:defRPr sz="3200" b="1">
          <a:solidFill>
            <a:srgbClr val="000099"/>
          </a:solidFill>
          <a:latin typeface="Arial" charset="0"/>
        </a:defRPr>
      </a:lvl3pPr>
      <a:lvl4pPr algn="ctr" rtl="0" eaLnBrk="0" fontAlgn="base" hangingPunct="0">
        <a:lnSpc>
          <a:spcPct val="90000"/>
        </a:lnSpc>
        <a:spcBef>
          <a:spcPct val="0"/>
        </a:spcBef>
        <a:spcAft>
          <a:spcPct val="0"/>
        </a:spcAft>
        <a:defRPr sz="3200" b="1">
          <a:solidFill>
            <a:srgbClr val="000099"/>
          </a:solidFill>
          <a:latin typeface="Arial" charset="0"/>
        </a:defRPr>
      </a:lvl4pPr>
      <a:lvl5pPr algn="ctr" rtl="0" eaLnBrk="0" fontAlgn="base" hangingPunct="0">
        <a:lnSpc>
          <a:spcPct val="90000"/>
        </a:lnSpc>
        <a:spcBef>
          <a:spcPct val="0"/>
        </a:spcBef>
        <a:spcAft>
          <a:spcPct val="0"/>
        </a:spcAft>
        <a:defRPr sz="3200" b="1">
          <a:solidFill>
            <a:srgbClr val="000099"/>
          </a:solidFill>
          <a:latin typeface="Arial" charset="0"/>
        </a:defRPr>
      </a:lvl5pPr>
      <a:lvl6pPr marL="457200" algn="ctr" rtl="0" fontAlgn="base">
        <a:lnSpc>
          <a:spcPct val="90000"/>
        </a:lnSpc>
        <a:spcBef>
          <a:spcPct val="0"/>
        </a:spcBef>
        <a:spcAft>
          <a:spcPct val="0"/>
        </a:spcAft>
        <a:defRPr sz="3200" b="1">
          <a:solidFill>
            <a:schemeClr val="tx2"/>
          </a:solidFill>
          <a:latin typeface="Arial" charset="0"/>
        </a:defRPr>
      </a:lvl6pPr>
      <a:lvl7pPr marL="914400" algn="ctr" rtl="0" fontAlgn="base">
        <a:lnSpc>
          <a:spcPct val="90000"/>
        </a:lnSpc>
        <a:spcBef>
          <a:spcPct val="0"/>
        </a:spcBef>
        <a:spcAft>
          <a:spcPct val="0"/>
        </a:spcAft>
        <a:defRPr sz="3200" b="1">
          <a:solidFill>
            <a:schemeClr val="tx2"/>
          </a:solidFill>
          <a:latin typeface="Arial" charset="0"/>
        </a:defRPr>
      </a:lvl7pPr>
      <a:lvl8pPr marL="1371600" algn="ctr" rtl="0" fontAlgn="base">
        <a:lnSpc>
          <a:spcPct val="90000"/>
        </a:lnSpc>
        <a:spcBef>
          <a:spcPct val="0"/>
        </a:spcBef>
        <a:spcAft>
          <a:spcPct val="0"/>
        </a:spcAft>
        <a:defRPr sz="3200" b="1">
          <a:solidFill>
            <a:schemeClr val="tx2"/>
          </a:solidFill>
          <a:latin typeface="Arial" charset="0"/>
        </a:defRPr>
      </a:lvl8pPr>
      <a:lvl9pPr marL="1828800" algn="ctr" rtl="0" fontAlgn="base">
        <a:lnSpc>
          <a:spcPct val="90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3C653C"/>
        </a:buClr>
        <a:buSzPct val="75000"/>
        <a:buFont typeface="Wingdings" pitchFamily="2" charset="2"/>
        <a:buChar char="l"/>
        <a:defRPr sz="2800">
          <a:solidFill>
            <a:srgbClr val="001933"/>
          </a:solidFill>
          <a:latin typeface="+mn-lt"/>
          <a:ea typeface="+mn-ea"/>
          <a:cs typeface="+mn-cs"/>
        </a:defRPr>
      </a:lvl1pPr>
      <a:lvl2pPr marL="742950" indent="-285750" algn="l" rtl="0" eaLnBrk="0" fontAlgn="base" hangingPunct="0">
        <a:spcBef>
          <a:spcPct val="20000"/>
        </a:spcBef>
        <a:spcAft>
          <a:spcPct val="0"/>
        </a:spcAft>
        <a:buClr>
          <a:srgbClr val="3C653C"/>
        </a:buClr>
        <a:buSzPct val="75000"/>
        <a:buChar char="–"/>
        <a:defRPr sz="2400">
          <a:solidFill>
            <a:srgbClr val="001933"/>
          </a:solidFill>
          <a:latin typeface="+mn-lt"/>
        </a:defRPr>
      </a:lvl2pPr>
      <a:lvl3pPr marL="1143000" indent="-228600" algn="l" rtl="0" eaLnBrk="0" fontAlgn="base" hangingPunct="0">
        <a:spcBef>
          <a:spcPct val="20000"/>
        </a:spcBef>
        <a:spcAft>
          <a:spcPct val="0"/>
        </a:spcAft>
        <a:buClr>
          <a:srgbClr val="3C653C"/>
        </a:buClr>
        <a:buSzPct val="75000"/>
        <a:buFont typeface="Wingdings" pitchFamily="2" charset="2"/>
        <a:buChar char="l"/>
        <a:defRPr sz="2000">
          <a:solidFill>
            <a:srgbClr val="001933"/>
          </a:solidFill>
          <a:latin typeface="+mn-lt"/>
        </a:defRPr>
      </a:lvl3pPr>
      <a:lvl4pPr marL="1600200" indent="-228600" algn="l" rtl="0" eaLnBrk="0" fontAlgn="base" hangingPunct="0">
        <a:spcBef>
          <a:spcPct val="20000"/>
        </a:spcBef>
        <a:spcAft>
          <a:spcPct val="0"/>
        </a:spcAft>
        <a:buClr>
          <a:srgbClr val="3C653C"/>
        </a:buClr>
        <a:buSzPct val="80000"/>
        <a:buChar char="–"/>
        <a:defRPr sz="2000">
          <a:solidFill>
            <a:srgbClr val="001933"/>
          </a:solidFill>
          <a:latin typeface="+mn-lt"/>
        </a:defRPr>
      </a:lvl4pPr>
      <a:lvl5pPr marL="2057400" indent="-228600" algn="l" rtl="0" eaLnBrk="0" fontAlgn="base" hangingPunct="0">
        <a:spcBef>
          <a:spcPct val="20000"/>
        </a:spcBef>
        <a:spcAft>
          <a:spcPct val="0"/>
        </a:spcAft>
        <a:buClr>
          <a:srgbClr val="3C653C"/>
        </a:buClr>
        <a:buSzPct val="65000"/>
        <a:buFont typeface="Wingdings" pitchFamily="2" charset="2"/>
        <a:buChar char="l"/>
        <a:defRPr sz="2000">
          <a:solidFill>
            <a:srgbClr val="001933"/>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11.xml"/><Relationship Id="rId7" Type="http://schemas.openxmlformats.org/officeDocument/2006/relationships/hyperlink" Target="mailto:join-ene-greencommunities@listserv.state.ma.us"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mass.gov/doer" TargetMode="External"/><Relationship Id="rId5" Type="http://schemas.openxmlformats.org/officeDocument/2006/relationships/hyperlink" Target="http://www.mass.gov/energy/greencommunities" TargetMode="External"/><Relationship Id="rId4" Type="http://schemas.openxmlformats.org/officeDocument/2006/relationships/hyperlink" Target="mailto:meg.lusardi@state.ma.u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hyperlink" Target="http://www.masssave.com/"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www.mass.gov/energy/green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4724400" y="5486400"/>
            <a:ext cx="184150" cy="915988"/>
          </a:xfrm>
          <a:prstGeom prst="rect">
            <a:avLst/>
          </a:prstGeom>
          <a:noFill/>
          <a:ln w="9525">
            <a:noFill/>
            <a:miter lim="800000"/>
            <a:headEnd/>
            <a:tailEnd/>
          </a:ln>
        </p:spPr>
        <p:txBody>
          <a:bodyPr wrap="none">
            <a:spAutoFit/>
          </a:bodyPr>
          <a:lstStyle/>
          <a:p>
            <a:pPr eaLnBrk="0" hangingPunct="0"/>
            <a:endParaRPr kumimoji="0" lang="en-US" sz="1800" dirty="0">
              <a:latin typeface="Arial" charset="0"/>
            </a:endParaRPr>
          </a:p>
          <a:p>
            <a:pPr eaLnBrk="0" hangingPunct="0"/>
            <a:endParaRPr kumimoji="0" lang="en-US" sz="1800" dirty="0">
              <a:latin typeface="Arial" charset="0"/>
            </a:endParaRPr>
          </a:p>
          <a:p>
            <a:pPr eaLnBrk="0" hangingPunct="0"/>
            <a:endParaRPr kumimoji="0" lang="en-US" sz="1800" dirty="0">
              <a:latin typeface="Arial" charset="0"/>
            </a:endParaRPr>
          </a:p>
        </p:txBody>
      </p:sp>
      <p:sp>
        <p:nvSpPr>
          <p:cNvPr id="13315" name="Rectangle 7"/>
          <p:cNvSpPr>
            <a:spLocks noChangeArrowheads="1"/>
          </p:cNvSpPr>
          <p:nvPr/>
        </p:nvSpPr>
        <p:spPr bwMode="auto">
          <a:xfrm>
            <a:off x="4648200" y="4953000"/>
            <a:ext cx="4191000" cy="1676400"/>
          </a:xfrm>
          <a:prstGeom prst="rect">
            <a:avLst/>
          </a:prstGeom>
          <a:noFill/>
          <a:ln w="9525">
            <a:noFill/>
            <a:miter lim="800000"/>
            <a:headEnd/>
            <a:tailEnd/>
          </a:ln>
        </p:spPr>
        <p:txBody>
          <a:bodyPr anchor="b"/>
          <a:lstStyle/>
          <a:p>
            <a:pPr>
              <a:buClr>
                <a:schemeClr val="tx1"/>
              </a:buClr>
              <a:buSzPct val="75000"/>
              <a:buFont typeface="Wingdings" pitchFamily="2" charset="2"/>
              <a:buNone/>
            </a:pPr>
            <a:endParaRPr kumimoji="0" lang="en-US" sz="1200" i="1" dirty="0">
              <a:latin typeface="Arial" charset="0"/>
            </a:endParaRPr>
          </a:p>
          <a:p>
            <a:pPr>
              <a:spcBef>
                <a:spcPct val="20000"/>
              </a:spcBef>
              <a:buClr>
                <a:schemeClr val="tx1"/>
              </a:buClr>
              <a:buSzPct val="75000"/>
              <a:buFont typeface="Wingdings" pitchFamily="2" charset="2"/>
              <a:buNone/>
            </a:pPr>
            <a:endParaRPr kumimoji="0" lang="en-US" sz="1200" i="1" dirty="0">
              <a:solidFill>
                <a:schemeClr val="tx2"/>
              </a:solidFill>
              <a:latin typeface="Arial" charset="0"/>
            </a:endParaRPr>
          </a:p>
        </p:txBody>
      </p:sp>
      <p:sp>
        <p:nvSpPr>
          <p:cNvPr id="13316" name="TextBox 6"/>
          <p:cNvSpPr txBox="1">
            <a:spLocks noChangeArrowheads="1"/>
          </p:cNvSpPr>
          <p:nvPr/>
        </p:nvSpPr>
        <p:spPr bwMode="auto">
          <a:xfrm>
            <a:off x="5181600" y="1143000"/>
            <a:ext cx="2971800" cy="461963"/>
          </a:xfrm>
          <a:prstGeom prst="rect">
            <a:avLst/>
          </a:prstGeom>
          <a:noFill/>
          <a:ln w="9525">
            <a:noFill/>
            <a:miter lim="800000"/>
            <a:headEnd/>
            <a:tailEnd/>
          </a:ln>
        </p:spPr>
        <p:txBody>
          <a:bodyPr>
            <a:spAutoFit/>
          </a:bodyPr>
          <a:lstStyle/>
          <a:p>
            <a:endParaRPr lang="en-US" dirty="0"/>
          </a:p>
        </p:txBody>
      </p:sp>
      <p:sp>
        <p:nvSpPr>
          <p:cNvPr id="13317" name="Rectangle 1"/>
          <p:cNvSpPr>
            <a:spLocks noChangeArrowheads="1"/>
          </p:cNvSpPr>
          <p:nvPr/>
        </p:nvSpPr>
        <p:spPr bwMode="auto">
          <a:xfrm>
            <a:off x="0" y="0"/>
            <a:ext cx="184150" cy="508000"/>
          </a:xfrm>
          <a:prstGeom prst="rect">
            <a:avLst/>
          </a:prstGeom>
          <a:noFill/>
          <a:ln w="9525">
            <a:noFill/>
            <a:miter lim="800000"/>
            <a:headEnd/>
            <a:tailEnd/>
          </a:ln>
        </p:spPr>
        <p:txBody>
          <a:bodyPr wrap="none" anchor="ctr">
            <a:spAutoFit/>
          </a:bodyPr>
          <a:lstStyle/>
          <a:p>
            <a:endParaRPr kumimoji="0" lang="en-US" sz="900" dirty="0">
              <a:latin typeface="Arial" charset="0"/>
            </a:endParaRPr>
          </a:p>
          <a:p>
            <a:pPr eaLnBrk="0" hangingPunct="0"/>
            <a:endParaRPr kumimoji="0" lang="en-US" sz="1800" dirty="0">
              <a:latin typeface="Arial" charset="0"/>
            </a:endParaRPr>
          </a:p>
        </p:txBody>
      </p:sp>
      <p:sp>
        <p:nvSpPr>
          <p:cNvPr id="10" name="TextBox 9"/>
          <p:cNvSpPr txBox="1"/>
          <p:nvPr/>
        </p:nvSpPr>
        <p:spPr>
          <a:xfrm>
            <a:off x="304800" y="3657600"/>
            <a:ext cx="2819400" cy="400050"/>
          </a:xfrm>
          <a:prstGeom prst="rect">
            <a:avLst/>
          </a:prstGeom>
          <a:noFill/>
        </p:spPr>
        <p:txBody>
          <a:bodyPr>
            <a:spAutoFit/>
          </a:bodyPr>
          <a:lstStyle/>
          <a:p>
            <a:pPr>
              <a:defRPr/>
            </a:pPr>
            <a:endParaRPr lang="en-US" sz="2000" b="1" i="1" dirty="0">
              <a:latin typeface="+mn-lt"/>
              <a:cs typeface="+mn-cs"/>
            </a:endParaRPr>
          </a:p>
        </p:txBody>
      </p:sp>
      <p:sp>
        <p:nvSpPr>
          <p:cNvPr id="12" name="TextBox 11"/>
          <p:cNvSpPr txBox="1"/>
          <p:nvPr/>
        </p:nvSpPr>
        <p:spPr>
          <a:xfrm>
            <a:off x="4648200" y="1143000"/>
            <a:ext cx="4191000" cy="1169988"/>
          </a:xfrm>
          <a:prstGeom prst="rect">
            <a:avLst/>
          </a:prstGeom>
          <a:noFill/>
        </p:spPr>
        <p:txBody>
          <a:bodyPr>
            <a:spAutoFit/>
          </a:bodyPr>
          <a:lstStyle/>
          <a:p>
            <a:pPr algn="r">
              <a:defRPr/>
            </a:pPr>
            <a:r>
              <a:rPr lang="en-US" sz="1400" b="1" dirty="0">
                <a:latin typeface="+mj-lt"/>
                <a:cs typeface="+mn-cs"/>
              </a:rPr>
              <a:t>COMMONWEALTH OF MASSACHUSETTS</a:t>
            </a:r>
          </a:p>
          <a:p>
            <a:pPr algn="r">
              <a:defRPr/>
            </a:pPr>
            <a:endParaRPr lang="en-US" sz="1400" dirty="0">
              <a:latin typeface="+mj-lt"/>
              <a:cs typeface="+mn-cs"/>
            </a:endParaRPr>
          </a:p>
          <a:p>
            <a:pPr algn="r">
              <a:defRPr/>
            </a:pPr>
            <a:r>
              <a:rPr lang="en-US" sz="1400" i="1" dirty="0">
                <a:latin typeface="+mj-lt"/>
                <a:cs typeface="+mn-cs"/>
              </a:rPr>
              <a:t>Deval L. Patrick, Governor</a:t>
            </a:r>
          </a:p>
          <a:p>
            <a:pPr algn="r">
              <a:defRPr/>
            </a:pPr>
            <a:r>
              <a:rPr lang="en-US" sz="1400" i="1" dirty="0">
                <a:latin typeface="+mj-lt"/>
                <a:cs typeface="+mn-cs"/>
              </a:rPr>
              <a:t>Richard  K. Sullivan, Jr., Secretary</a:t>
            </a:r>
          </a:p>
          <a:p>
            <a:pPr algn="r">
              <a:defRPr/>
            </a:pPr>
            <a:r>
              <a:rPr lang="en-US" sz="1400" i="1" dirty="0">
                <a:latin typeface="+mj-lt"/>
                <a:cs typeface="+mn-cs"/>
              </a:rPr>
              <a:t>Mark Sylvia, Commissioner</a:t>
            </a:r>
          </a:p>
        </p:txBody>
      </p:sp>
      <p:sp>
        <p:nvSpPr>
          <p:cNvPr id="13320" name="TextBox 7"/>
          <p:cNvSpPr txBox="1">
            <a:spLocks noChangeArrowheads="1"/>
          </p:cNvSpPr>
          <p:nvPr/>
        </p:nvSpPr>
        <p:spPr bwMode="auto">
          <a:xfrm>
            <a:off x="4038600" y="2971800"/>
            <a:ext cx="4419600" cy="2431435"/>
          </a:xfrm>
          <a:prstGeom prst="rect">
            <a:avLst/>
          </a:prstGeom>
          <a:noFill/>
          <a:ln w="9525">
            <a:noFill/>
            <a:miter lim="800000"/>
            <a:headEnd/>
            <a:tailEnd/>
          </a:ln>
        </p:spPr>
        <p:txBody>
          <a:bodyPr>
            <a:spAutoFit/>
          </a:bodyPr>
          <a:lstStyle/>
          <a:p>
            <a:pPr algn="ctr"/>
            <a:endParaRPr lang="en-US" sz="2000" b="1" i="1" dirty="0">
              <a:latin typeface="Arial" charset="0"/>
            </a:endParaRPr>
          </a:p>
          <a:p>
            <a:pPr algn="ctr"/>
            <a:endParaRPr lang="en-US" sz="2000" i="1" dirty="0">
              <a:latin typeface="Arial" charset="0"/>
            </a:endParaRPr>
          </a:p>
          <a:p>
            <a:pPr algn="ctr"/>
            <a:r>
              <a:rPr lang="en-US" sz="2000" b="1" i="1" dirty="0" smtClean="0">
                <a:latin typeface="Arial" charset="0"/>
              </a:rPr>
              <a:t>Solar Fields and Greenfields – State Resources for Siting</a:t>
            </a:r>
          </a:p>
          <a:p>
            <a:pPr algn="ctr"/>
            <a:r>
              <a:rPr lang="en-US" sz="2000" i="1" dirty="0" smtClean="0">
                <a:latin typeface="Arial" charset="0"/>
              </a:rPr>
              <a:t>Meg </a:t>
            </a:r>
            <a:r>
              <a:rPr lang="en-US" sz="2000" i="1" dirty="0">
                <a:latin typeface="Arial" charset="0"/>
              </a:rPr>
              <a:t>Lusardi, Director</a:t>
            </a:r>
          </a:p>
          <a:p>
            <a:pPr algn="ctr"/>
            <a:r>
              <a:rPr lang="en-US" sz="2000" i="1" dirty="0">
                <a:latin typeface="Arial" charset="0"/>
              </a:rPr>
              <a:t>Green Communities Division</a:t>
            </a:r>
          </a:p>
          <a:p>
            <a:pPr algn="ctr"/>
            <a:endParaRPr lang="en-US" sz="1600" i="1" dirty="0">
              <a:latin typeface="Arial" charset="0"/>
            </a:endParaRPr>
          </a:p>
          <a:p>
            <a:pPr algn="ctr"/>
            <a:endParaRPr lang="en-US" sz="1600" i="1" dirty="0">
              <a:latin typeface="Arial" charset="0"/>
            </a:endParaRPr>
          </a:p>
        </p:txBody>
      </p:sp>
      <p:sp>
        <p:nvSpPr>
          <p:cNvPr id="11" name="Slide Number Placeholder 10"/>
          <p:cNvSpPr>
            <a:spLocks noGrp="1"/>
          </p:cNvSpPr>
          <p:nvPr>
            <p:ph type="sldNum" sz="quarter" idx="10"/>
          </p:nvPr>
        </p:nvSpPr>
        <p:spPr/>
        <p:txBody>
          <a:bodyPr/>
          <a:lstStyle/>
          <a:p>
            <a:pPr>
              <a:defRPr/>
            </a:pPr>
            <a:fld id="{3124C456-984A-4D3A-A6EF-1F260D0DC1FE}" type="slidenum">
              <a:rPr lang="en-US" smtClean="0"/>
              <a:pPr>
                <a:defRPr/>
              </a:pPr>
              <a:t>1</a:t>
            </a:fld>
            <a:endParaRPr lang="en-US" dirty="0"/>
          </a:p>
        </p:txBody>
      </p:sp>
      <p:sp>
        <p:nvSpPr>
          <p:cNvPr id="13322" name="TextBox 10"/>
          <p:cNvSpPr txBox="1">
            <a:spLocks noChangeArrowheads="1"/>
          </p:cNvSpPr>
          <p:nvPr/>
        </p:nvSpPr>
        <p:spPr bwMode="auto">
          <a:xfrm>
            <a:off x="152400" y="2133600"/>
            <a:ext cx="3276600" cy="2308324"/>
          </a:xfrm>
          <a:prstGeom prst="rect">
            <a:avLst/>
          </a:prstGeom>
          <a:noFill/>
          <a:ln w="9525">
            <a:noFill/>
            <a:miter lim="800000"/>
            <a:headEnd/>
            <a:tailEnd/>
          </a:ln>
        </p:spPr>
        <p:txBody>
          <a:bodyPr wrap="square">
            <a:spAutoFit/>
          </a:bodyPr>
          <a:lstStyle/>
          <a:p>
            <a:pPr algn="ctr"/>
            <a:endParaRPr lang="en-US" sz="1800" i="1" dirty="0">
              <a:solidFill>
                <a:schemeClr val="bg1"/>
              </a:solidFill>
              <a:latin typeface="Arial" charset="0"/>
            </a:endParaRPr>
          </a:p>
          <a:p>
            <a:pPr algn="ctr"/>
            <a:endParaRPr lang="en-US" sz="1800" i="1" dirty="0">
              <a:solidFill>
                <a:schemeClr val="bg1"/>
              </a:solidFill>
              <a:latin typeface="Arial" charset="0"/>
            </a:endParaRPr>
          </a:p>
          <a:p>
            <a:pPr algn="ctr"/>
            <a:endParaRPr lang="en-US" sz="1800" i="1" dirty="0">
              <a:solidFill>
                <a:schemeClr val="bg1"/>
              </a:solidFill>
              <a:latin typeface="Arial" charset="0"/>
            </a:endParaRPr>
          </a:p>
          <a:p>
            <a:pPr algn="ctr"/>
            <a:endParaRPr lang="en-US" sz="1800" i="1" dirty="0">
              <a:solidFill>
                <a:schemeClr val="bg1"/>
              </a:solidFill>
              <a:latin typeface="Arial" charset="0"/>
            </a:endParaRPr>
          </a:p>
          <a:p>
            <a:pPr algn="ctr"/>
            <a:endParaRPr lang="en-US" sz="1800" i="1" dirty="0">
              <a:solidFill>
                <a:schemeClr val="bg1"/>
              </a:solidFill>
              <a:latin typeface="Arial" charset="0"/>
            </a:endParaRPr>
          </a:p>
          <a:p>
            <a:pPr algn="ctr"/>
            <a:r>
              <a:rPr lang="en-US" sz="1800" i="1" dirty="0" smtClean="0">
                <a:solidFill>
                  <a:schemeClr val="bg1"/>
                </a:solidFill>
                <a:latin typeface="Arial" charset="0"/>
              </a:rPr>
              <a:t>Massachusetts Land Conference</a:t>
            </a:r>
          </a:p>
          <a:p>
            <a:pPr algn="ctr"/>
            <a:r>
              <a:rPr lang="en-US" sz="1800" i="1" dirty="0" smtClean="0">
                <a:solidFill>
                  <a:schemeClr val="bg1"/>
                </a:solidFill>
                <a:latin typeface="Arial" charset="0"/>
              </a:rPr>
              <a:t>March 22, 2014</a:t>
            </a:r>
            <a:endParaRPr lang="en-US" sz="1800" i="1" dirty="0">
              <a:solidFill>
                <a:schemeClr val="bg1"/>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 xmlns:p14="http://schemas.microsoft.com/office/powerpoint/2010/main" val="2339517405"/>
              </p:ext>
            </p:extLst>
          </p:nvPr>
        </p:nvGraphicFramePr>
        <p:xfrm>
          <a:off x="838200" y="169684"/>
          <a:ext cx="8305800" cy="6688316"/>
        </p:xfrm>
        <a:graphic>
          <a:graphicData uri="http://schemas.openxmlformats.org/presentationml/2006/ole">
            <p:oleObj spid="_x0000_s1026" name="Document" r:id="rId4" imgW="6159273" imgH="5016315" progId="Word.Document.12">
              <p:embed/>
            </p:oleObj>
          </a:graphicData>
        </a:graphic>
      </p:graphicFrame>
    </p:spTree>
    <p:extLst>
      <p:ext uri="{BB962C8B-B14F-4D97-AF65-F5344CB8AC3E}">
        <p14:creationId xmlns="" xmlns:p14="http://schemas.microsoft.com/office/powerpoint/2010/main" val="267799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 Zoning and Guidance for Solar Energy System Regulation – Siting Preferences</a:t>
            </a:r>
            <a:endParaRPr lang="en-US" sz="2800" dirty="0"/>
          </a:p>
        </p:txBody>
      </p:sp>
      <p:sp>
        <p:nvSpPr>
          <p:cNvPr id="3" name="Content Placeholder 2"/>
          <p:cNvSpPr>
            <a:spLocks noGrp="1"/>
          </p:cNvSpPr>
          <p:nvPr>
            <p:ph idx="1"/>
          </p:nvPr>
        </p:nvSpPr>
        <p:spPr/>
        <p:txBody>
          <a:bodyPr/>
          <a:lstStyle/>
          <a:p>
            <a:pPr>
              <a:buFont typeface="Arial"/>
              <a:buChar char="•"/>
            </a:pPr>
            <a:r>
              <a:rPr lang="en-US" sz="2200" dirty="0" smtClean="0">
                <a:solidFill>
                  <a:schemeClr val="tx1"/>
                </a:solidFill>
              </a:rPr>
              <a:t>Where a solar facility is sited, as well as placement on the site, is important, particularly for large-scale ground mounted facilities.  </a:t>
            </a:r>
          </a:p>
          <a:p>
            <a:pPr>
              <a:lnSpc>
                <a:spcPct val="50000"/>
              </a:lnSpc>
              <a:buFont typeface="Arial"/>
              <a:buChar char="•"/>
            </a:pPr>
            <a:endParaRPr lang="en-US" sz="2200" dirty="0" smtClean="0">
              <a:solidFill>
                <a:schemeClr val="tx1"/>
              </a:solidFill>
            </a:endParaRPr>
          </a:p>
          <a:p>
            <a:pPr>
              <a:buFont typeface="Arial"/>
              <a:buChar char="•"/>
            </a:pPr>
            <a:r>
              <a:rPr lang="en-US" sz="2200" dirty="0" smtClean="0">
                <a:solidFill>
                  <a:schemeClr val="tx1"/>
                </a:solidFill>
              </a:rPr>
              <a:t>DOER strongly discourages locations that result in significant loss of land and natural resources, including farm and forest land, and encourages rooftop siting, as well as locations in industrial and commercial districts, or on vacant, disturbed land.  </a:t>
            </a:r>
          </a:p>
          <a:p>
            <a:pPr>
              <a:lnSpc>
                <a:spcPct val="50000"/>
              </a:lnSpc>
              <a:buFont typeface="Arial"/>
              <a:buChar char="•"/>
            </a:pPr>
            <a:endParaRPr lang="en-US" sz="2200" dirty="0" smtClean="0">
              <a:solidFill>
                <a:schemeClr val="tx1"/>
              </a:solidFill>
            </a:endParaRPr>
          </a:p>
          <a:p>
            <a:pPr>
              <a:buFont typeface="Arial"/>
              <a:buChar char="•"/>
            </a:pPr>
            <a:r>
              <a:rPr lang="en-US" sz="2200" dirty="0" smtClean="0">
                <a:solidFill>
                  <a:schemeClr val="tx1"/>
                </a:solidFill>
              </a:rPr>
              <a:t>Significant tree cutting is problematic because of the important water management, cooling, &amp; climate benefits trees provide.  </a:t>
            </a:r>
          </a:p>
          <a:p>
            <a:pPr>
              <a:buNone/>
            </a:pPr>
            <a:endParaRPr lang="en-US" sz="2400" dirty="0"/>
          </a:p>
        </p:txBody>
      </p:sp>
      <p:sp>
        <p:nvSpPr>
          <p:cNvPr id="4" name="Slide Number Placeholder 3"/>
          <p:cNvSpPr>
            <a:spLocks noGrp="1"/>
          </p:cNvSpPr>
          <p:nvPr>
            <p:ph type="sldNum" sz="quarter" idx="10"/>
          </p:nvPr>
        </p:nvSpPr>
        <p:spPr/>
        <p:txBody>
          <a:bodyPr/>
          <a:lstStyle/>
          <a:p>
            <a:pPr>
              <a:defRPr/>
            </a:pPr>
            <a:fld id="{66013F86-44C2-4AD4-9B9A-820A112E6288}"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 Zoning and Guidance for Solar Energy System Regulation – Siting Preferences </a:t>
            </a:r>
            <a:endParaRPr lang="en-US" sz="2800" dirty="0"/>
          </a:p>
        </p:txBody>
      </p:sp>
      <p:sp>
        <p:nvSpPr>
          <p:cNvPr id="3" name="Content Placeholder 2"/>
          <p:cNvSpPr>
            <a:spLocks noGrp="1"/>
          </p:cNvSpPr>
          <p:nvPr>
            <p:ph idx="1"/>
          </p:nvPr>
        </p:nvSpPr>
        <p:spPr/>
        <p:txBody>
          <a:bodyPr/>
          <a:lstStyle/>
          <a:p>
            <a:pPr>
              <a:buNone/>
            </a:pPr>
            <a:r>
              <a:rPr lang="en-US" sz="2400" dirty="0" smtClean="0"/>
              <a:t>Siting Preferences – Agricultural</a:t>
            </a:r>
          </a:p>
          <a:p>
            <a:pPr marL="457200" indent="-457200">
              <a:buFont typeface="Wingdings" pitchFamily="2" charset="2"/>
              <a:buChar char="§"/>
            </a:pPr>
            <a:r>
              <a:rPr lang="en-US" sz="2400" dirty="0" smtClean="0">
                <a:solidFill>
                  <a:schemeClr val="tx1"/>
                </a:solidFill>
              </a:rPr>
              <a:t>Rooftops</a:t>
            </a:r>
          </a:p>
          <a:p>
            <a:pPr marL="457200" indent="-457200">
              <a:buFont typeface="Wingdings" pitchFamily="2" charset="2"/>
              <a:buChar char="§"/>
            </a:pPr>
            <a:r>
              <a:rPr lang="en-US" sz="2400" dirty="0" smtClean="0">
                <a:solidFill>
                  <a:schemeClr val="tx1"/>
                </a:solidFill>
              </a:rPr>
              <a:t>Non-productive, non-arable agricultural land</a:t>
            </a:r>
          </a:p>
          <a:p>
            <a:pPr marL="457200" indent="-457200">
              <a:buFont typeface="Wingdings" pitchFamily="2" charset="2"/>
              <a:buChar char="§"/>
            </a:pPr>
            <a:r>
              <a:rPr lang="en-US" sz="2400" dirty="0" smtClean="0">
                <a:solidFill>
                  <a:schemeClr val="tx1"/>
                </a:solidFill>
              </a:rPr>
              <a:t>Dual use of land to preserve productive farmland by continuing crop production underneath high-mounted &amp; well spaced panels</a:t>
            </a:r>
          </a:p>
          <a:p>
            <a:pPr marL="457200" indent="-457200">
              <a:buFont typeface="Wingdings" pitchFamily="2" charset="2"/>
              <a:buChar char="§"/>
            </a:pPr>
            <a:r>
              <a:rPr lang="en-US" sz="2400" dirty="0" smtClean="0">
                <a:solidFill>
                  <a:schemeClr val="tx1"/>
                </a:solidFill>
              </a:rPr>
              <a:t>Use of the least productive land first to minimize the loss of productive food/crop land.</a:t>
            </a:r>
          </a:p>
          <a:p>
            <a:pPr marL="457200" indent="-457200">
              <a:buNone/>
            </a:pPr>
            <a:r>
              <a:rPr lang="en-US" sz="2400" i="1" dirty="0" smtClean="0">
                <a:solidFill>
                  <a:schemeClr val="tx1"/>
                </a:solidFill>
              </a:rPr>
              <a:t>Agricultural Exemption – See Gerry!</a:t>
            </a:r>
          </a:p>
          <a:p>
            <a:pPr>
              <a:buFontTx/>
              <a:buChar char="-"/>
            </a:pPr>
            <a:endParaRPr lang="en-US" sz="2400" dirty="0"/>
          </a:p>
        </p:txBody>
      </p:sp>
      <p:sp>
        <p:nvSpPr>
          <p:cNvPr id="4" name="Slide Number Placeholder 3"/>
          <p:cNvSpPr>
            <a:spLocks noGrp="1"/>
          </p:cNvSpPr>
          <p:nvPr>
            <p:ph type="sldNum" sz="quarter" idx="10"/>
          </p:nvPr>
        </p:nvSpPr>
        <p:spPr/>
        <p:txBody>
          <a:bodyPr/>
          <a:lstStyle/>
          <a:p>
            <a:pPr>
              <a:defRPr/>
            </a:pPr>
            <a:fld id="{66013F86-44C2-4AD4-9B9A-820A112E6288}"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609600"/>
          </a:xfrm>
          <a:ln>
            <a:solidFill>
              <a:schemeClr val="accent6">
                <a:lumMod val="50000"/>
              </a:schemeClr>
            </a:solidFill>
          </a:ln>
        </p:spPr>
        <p:txBody>
          <a:bodyPr/>
          <a:lstStyle/>
          <a:p>
            <a:pPr>
              <a:defRPr/>
            </a:pPr>
            <a:r>
              <a:rPr lang="en-US" sz="2800" dirty="0" smtClean="0">
                <a:latin typeface="Calibri" pitchFamily="34" charset="0"/>
              </a:rPr>
              <a:t>Contact Information</a:t>
            </a:r>
            <a:endParaRPr lang="en-US" sz="28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6F0FBCA9-90E1-46DC-93C5-0B16E8F1E8BB}" type="slidenum">
              <a:rPr lang="en-US" smtClean="0"/>
              <a:pPr>
                <a:defRPr/>
              </a:pPr>
              <a:t>13</a:t>
            </a:fld>
            <a:endParaRPr lang="en-US" dirty="0"/>
          </a:p>
        </p:txBody>
      </p:sp>
      <p:sp>
        <p:nvSpPr>
          <p:cNvPr id="23556" name="Rectangle 3"/>
          <p:cNvSpPr>
            <a:spLocks noGrp="1" noChangeArrowheads="1"/>
          </p:cNvSpPr>
          <p:nvPr>
            <p:ph idx="1"/>
          </p:nvPr>
        </p:nvSpPr>
        <p:spPr>
          <a:xfrm>
            <a:off x="1066800" y="990600"/>
            <a:ext cx="7924800" cy="5952399"/>
          </a:xfrm>
        </p:spPr>
        <p:txBody>
          <a:bodyPr>
            <a:spAutoFit/>
          </a:bodyPr>
          <a:lstStyle/>
          <a:p>
            <a:pPr marL="57150" indent="-50800" algn="ctr">
              <a:lnSpc>
                <a:spcPct val="90000"/>
              </a:lnSpc>
              <a:spcAft>
                <a:spcPts val="600"/>
              </a:spcAft>
              <a:buFont typeface="Wingdings" pitchFamily="2" charset="2"/>
              <a:buNone/>
              <a:defRPr/>
            </a:pPr>
            <a:endParaRPr lang="en-US" sz="2400" dirty="0" smtClean="0">
              <a:solidFill>
                <a:srgbClr val="3C653C"/>
              </a:solidFill>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marL="57150" indent="-50800" algn="ctr">
              <a:lnSpc>
                <a:spcPct val="90000"/>
              </a:lnSpc>
              <a:spcAft>
                <a:spcPts val="600"/>
              </a:spcAft>
              <a:buFont typeface="Wingdings" pitchFamily="2" charset="2"/>
              <a:buNone/>
              <a:defRPr/>
            </a:pPr>
            <a:r>
              <a:rPr lang="en-US" sz="2400" dirty="0" smtClean="0">
                <a:solidFill>
                  <a:srgbClr val="3C653C"/>
                </a:solidFill>
              </a:rPr>
              <a:t>Meg Lusardi - Director</a:t>
            </a:r>
          </a:p>
          <a:p>
            <a:pPr marL="57150" indent="-50800" algn="ctr">
              <a:lnSpc>
                <a:spcPct val="90000"/>
              </a:lnSpc>
              <a:spcAft>
                <a:spcPts val="600"/>
              </a:spcAft>
              <a:buFont typeface="Wingdings" pitchFamily="2" charset="2"/>
              <a:buNone/>
              <a:defRPr/>
            </a:pPr>
            <a:r>
              <a:rPr lang="en-US" sz="2400" dirty="0" smtClean="0">
                <a:solidFill>
                  <a:srgbClr val="3C653C"/>
                </a:solidFill>
                <a:hlinkClick r:id="rId4"/>
              </a:rPr>
              <a:t>meg.lusardi@state.ma.us</a:t>
            </a:r>
            <a:endParaRPr lang="en-US" sz="2400" dirty="0" smtClean="0">
              <a:solidFill>
                <a:srgbClr val="3C653C"/>
              </a:solidFill>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marL="57150" indent="-50800" algn="ctr">
              <a:lnSpc>
                <a:spcPct val="90000"/>
              </a:lnSpc>
              <a:spcAft>
                <a:spcPts val="600"/>
              </a:spcAft>
              <a:buFont typeface="Wingdings" pitchFamily="2" charset="2"/>
              <a:buNone/>
              <a:defRPr/>
            </a:pPr>
            <a:r>
              <a:rPr lang="en-US" sz="2400" dirty="0" smtClean="0">
                <a:solidFill>
                  <a:srgbClr val="3C653C"/>
                </a:solidFill>
                <a:hlinkClick r:id="rId5"/>
              </a:rPr>
              <a:t>www.mass.gov/energy/greencommunities</a:t>
            </a:r>
            <a:endParaRPr lang="en-US" sz="2400" dirty="0" smtClean="0">
              <a:solidFill>
                <a:srgbClr val="3C653C"/>
              </a:solidFill>
            </a:endParaRPr>
          </a:p>
          <a:p>
            <a:pPr marL="57150" indent="-50800" algn="ctr">
              <a:lnSpc>
                <a:spcPct val="90000"/>
              </a:lnSpc>
              <a:spcAft>
                <a:spcPts val="600"/>
              </a:spcAft>
              <a:buFont typeface="Wingdings" pitchFamily="2" charset="2"/>
              <a:buNone/>
              <a:defRPr/>
            </a:pPr>
            <a:r>
              <a:rPr lang="en-US" sz="2400" dirty="0" smtClean="0">
                <a:solidFill>
                  <a:srgbClr val="3C653C"/>
                </a:solidFill>
                <a:hlinkClick r:id="rId6"/>
              </a:rPr>
              <a:t>www.mass.gov/doer</a:t>
            </a:r>
            <a:endParaRPr lang="en-US" sz="2400" dirty="0" smtClean="0">
              <a:solidFill>
                <a:srgbClr val="3C653C"/>
              </a:solidFill>
            </a:endParaRPr>
          </a:p>
          <a:p>
            <a:pPr marL="57150" lvl="1" indent="-50800" algn="ctr">
              <a:lnSpc>
                <a:spcPct val="90000"/>
              </a:lnSpc>
              <a:spcAft>
                <a:spcPts val="600"/>
              </a:spcAft>
              <a:buClr>
                <a:schemeClr val="accent6">
                  <a:lumMod val="50000"/>
                </a:schemeClr>
              </a:buClr>
              <a:buNone/>
              <a:defRPr/>
            </a:pPr>
            <a:endParaRPr lang="en-US" sz="2000" dirty="0" smtClean="0">
              <a:solidFill>
                <a:srgbClr val="3C653C"/>
              </a:solidFill>
              <a:latin typeface="Calibri" pitchFamily="34" charset="0"/>
            </a:endParaRPr>
          </a:p>
          <a:p>
            <a:pPr marL="57150" lvl="1" indent="-50800" algn="ctr">
              <a:lnSpc>
                <a:spcPct val="90000"/>
              </a:lnSpc>
              <a:spcAft>
                <a:spcPts val="600"/>
              </a:spcAft>
              <a:buClr>
                <a:schemeClr val="accent6">
                  <a:lumMod val="50000"/>
                </a:schemeClr>
              </a:buClr>
              <a:buNone/>
              <a:defRPr/>
            </a:pPr>
            <a:r>
              <a:rPr lang="en-US" sz="2000" dirty="0" smtClean="0">
                <a:solidFill>
                  <a:srgbClr val="3C653C"/>
                </a:solidFill>
                <a:latin typeface="Calibri" pitchFamily="34" charset="0"/>
              </a:rPr>
              <a:t>Email updates via listserv</a:t>
            </a:r>
            <a:r>
              <a:rPr lang="en-US" sz="2000" b="1" dirty="0" smtClean="0">
                <a:solidFill>
                  <a:srgbClr val="3C653C"/>
                </a:solidFill>
                <a:latin typeface="Calibri" pitchFamily="34" charset="0"/>
              </a:rPr>
              <a:t> </a:t>
            </a:r>
            <a:r>
              <a:rPr lang="en-US" sz="2000" dirty="0" smtClean="0">
                <a:solidFill>
                  <a:srgbClr val="3C653C"/>
                </a:solidFill>
                <a:latin typeface="Calibri" pitchFamily="34" charset="0"/>
              </a:rPr>
              <a:t>– Sign up by sending an email to: </a:t>
            </a:r>
          </a:p>
          <a:p>
            <a:pPr marL="57150" lvl="1" indent="-50800" algn="ctr">
              <a:lnSpc>
                <a:spcPct val="90000"/>
              </a:lnSpc>
              <a:spcAft>
                <a:spcPts val="600"/>
              </a:spcAft>
              <a:buClr>
                <a:schemeClr val="accent6">
                  <a:lumMod val="50000"/>
                </a:schemeClr>
              </a:buClr>
              <a:buNone/>
              <a:defRPr/>
            </a:pPr>
            <a:r>
              <a:rPr lang="en-US" sz="2000" dirty="0" smtClean="0">
                <a:solidFill>
                  <a:srgbClr val="001933"/>
                </a:solidFill>
                <a:latin typeface="Calibri" pitchFamily="34" charset="0"/>
                <a:hlinkClick r:id="rId7"/>
              </a:rPr>
              <a:t>join-ene-greencommunities@listserv.state.ma.us</a:t>
            </a:r>
            <a:endParaRPr lang="en-US" sz="2000" dirty="0" smtClean="0">
              <a:solidFill>
                <a:srgbClr val="3C653C"/>
              </a:solidFill>
              <a:latin typeface="Calibri" pitchFamily="34" charset="0"/>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a:lnSpc>
                <a:spcPct val="90000"/>
              </a:lnSpc>
              <a:spcAft>
                <a:spcPts val="600"/>
              </a:spcAft>
              <a:buClr>
                <a:srgbClr val="3C653C"/>
              </a:buClr>
              <a:buFont typeface="Wingdings" pitchFamily="2" charset="2"/>
              <a:buNone/>
              <a:defRPr/>
            </a:pPr>
            <a:endParaRPr lang="en-US" sz="2000" dirty="0" smtClean="0">
              <a:solidFill>
                <a:srgbClr val="3C653C"/>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33400"/>
            <a:ext cx="7848600" cy="304800"/>
          </a:xfrm>
        </p:spPr>
        <p:txBody>
          <a:bodyPr>
            <a:noAutofit/>
          </a:bodyPr>
          <a:lstStyle/>
          <a:p>
            <a:pPr eaLnBrk="1" hangingPunct="1"/>
            <a:r>
              <a:rPr lang="en-US" sz="2800" dirty="0" smtClean="0">
                <a:latin typeface="+mn-lt"/>
              </a:rPr>
              <a:t>State Policy and Legislation Creates Momentum</a:t>
            </a:r>
          </a:p>
        </p:txBody>
      </p:sp>
      <p:sp>
        <p:nvSpPr>
          <p:cNvPr id="5123" name="Content Placeholder 8"/>
          <p:cNvSpPr>
            <a:spLocks noGrp="1"/>
          </p:cNvSpPr>
          <p:nvPr>
            <p:ph idx="1"/>
          </p:nvPr>
        </p:nvSpPr>
        <p:spPr>
          <a:xfrm>
            <a:off x="838200" y="914400"/>
            <a:ext cx="8001000" cy="4983163"/>
          </a:xfrm>
        </p:spPr>
        <p:txBody>
          <a:bodyPr/>
          <a:lstStyle/>
          <a:p>
            <a:pPr>
              <a:defRPr/>
            </a:pPr>
            <a:r>
              <a:rPr lang="en-US" sz="2000" b="1" dirty="0" smtClean="0"/>
              <a:t>Green Communities Act (GCA)         </a:t>
            </a:r>
          </a:p>
          <a:p>
            <a:pPr lvl="1">
              <a:buFont typeface="Wingdings" pitchFamily="2" charset="2"/>
              <a:buChar char="Ø"/>
            </a:pPr>
            <a:r>
              <a:rPr lang="en-US" sz="2000" dirty="0" smtClean="0"/>
              <a:t>RPS Class I Carve Out - Solar</a:t>
            </a:r>
          </a:p>
          <a:p>
            <a:pPr lvl="1"/>
            <a:r>
              <a:rPr lang="en-US" sz="2000" dirty="0" smtClean="0"/>
              <a:t>Long Term Contracts / Net Metering</a:t>
            </a:r>
          </a:p>
          <a:p>
            <a:pPr lvl="1">
              <a:buFont typeface="Wingdings" pitchFamily="2" charset="2"/>
              <a:buChar char="Ø"/>
            </a:pPr>
            <a:r>
              <a:rPr lang="en-US" sz="2000" dirty="0" smtClean="0"/>
              <a:t>Green Communities	</a:t>
            </a:r>
          </a:p>
          <a:p>
            <a:pPr lvl="1"/>
            <a:r>
              <a:rPr lang="en-US" sz="2000" dirty="0" smtClean="0">
                <a:latin typeface="+mn-lt"/>
              </a:rPr>
              <a:t>All cost effective energy efficiency</a:t>
            </a:r>
          </a:p>
          <a:p>
            <a:pPr lvl="1">
              <a:buNone/>
            </a:pPr>
            <a:endParaRPr lang="en-US" sz="1000" b="1" dirty="0" smtClean="0">
              <a:latin typeface="+mn-lt"/>
            </a:endParaRPr>
          </a:p>
          <a:p>
            <a:pPr>
              <a:defRPr/>
            </a:pPr>
            <a:r>
              <a:rPr lang="en-US" sz="2000" b="1" dirty="0" smtClean="0"/>
              <a:t>Global Warming Solutions Act (GWSA)</a:t>
            </a:r>
          </a:p>
          <a:p>
            <a:pPr lvl="1"/>
            <a:r>
              <a:rPr lang="en-US" sz="2000" dirty="0" smtClean="0"/>
              <a:t>Clean Energy and Climate Plan set GHG emission reduction limits at 25% below 1990 Baseline Levels by 2020;  80% reduction by 2050 </a:t>
            </a:r>
            <a:r>
              <a:rPr lang="en-US" sz="2000" dirty="0" smtClean="0">
                <a:sym typeface="Wingdings" pitchFamily="2" charset="2"/>
              </a:rPr>
              <a:t> </a:t>
            </a:r>
            <a:r>
              <a:rPr lang="en-US" sz="2000" dirty="0" err="1" smtClean="0">
                <a:sym typeface="Wingdings" pitchFamily="2" charset="2"/>
              </a:rPr>
              <a:t>Renewables</a:t>
            </a:r>
            <a:r>
              <a:rPr lang="en-US" sz="2000" dirty="0" smtClean="0">
                <a:sym typeface="Wingdings" pitchFamily="2" charset="2"/>
              </a:rPr>
              <a:t> 4%</a:t>
            </a:r>
            <a:endParaRPr lang="en-US" sz="2000" dirty="0" smtClean="0"/>
          </a:p>
          <a:p>
            <a:pPr>
              <a:defRPr/>
            </a:pPr>
            <a:r>
              <a:rPr lang="en-US" sz="2000" b="1" dirty="0" smtClean="0"/>
              <a:t>Governor Patrick’s Renewable Energy Goals</a:t>
            </a:r>
          </a:p>
          <a:p>
            <a:pPr lvl="1">
              <a:buFont typeface="Wingdings" pitchFamily="2" charset="2"/>
              <a:buChar char="Ø"/>
              <a:defRPr/>
            </a:pPr>
            <a:r>
              <a:rPr lang="en-US" sz="2000" dirty="0" smtClean="0"/>
              <a:t>Install 250 megawatts of solar capacity by 2017 – met in April 2013</a:t>
            </a:r>
            <a:r>
              <a:rPr lang="en-US" sz="2000" dirty="0" smtClean="0">
                <a:sym typeface="Wingdings" pitchFamily="2" charset="2"/>
              </a:rPr>
              <a:t>New goal of 1600 MW by 2020</a:t>
            </a:r>
            <a:endParaRPr lang="en-US" sz="2000" dirty="0" smtClean="0"/>
          </a:p>
          <a:p>
            <a:pPr lvl="1">
              <a:defRPr/>
            </a:pPr>
            <a:r>
              <a:rPr lang="en-US" sz="2000" dirty="0" smtClean="0"/>
              <a:t>Install 2000 megawatts of wind capacity by 2020</a:t>
            </a:r>
            <a:endParaRPr lang="en-US" sz="2000" b="1" dirty="0" smtClean="0"/>
          </a:p>
          <a:p>
            <a:endParaRPr lang="en-US" dirty="0" smtClean="0"/>
          </a:p>
          <a:p>
            <a:pPr lvl="1" eaLnBrk="1" hangingPunct="1"/>
            <a:endParaRPr lang="en-US" sz="800" b="1" dirty="0" smtClean="0"/>
          </a:p>
          <a:p>
            <a:pPr eaLnBrk="1" hangingPunct="1">
              <a:buNone/>
            </a:pPr>
            <a:endParaRPr lang="en-US" sz="2800" dirty="0" smtClean="0">
              <a:latin typeface="+mn-lt"/>
            </a:endParaRPr>
          </a:p>
          <a:p>
            <a:endParaRPr lang="en-US" dirty="0" smtClean="0">
              <a:latin typeface="+mn-lt"/>
            </a:endParaRPr>
          </a:p>
        </p:txBody>
      </p:sp>
      <p:pic>
        <p:nvPicPr>
          <p:cNvPr id="8" name="Picture 5" descr="C:\Users\Sue Kaplan\Pictures\home-page-gwsa-logo.jpg"/>
          <p:cNvPicPr>
            <a:picLocks noChangeAspect="1" noChangeArrowheads="1"/>
          </p:cNvPicPr>
          <p:nvPr/>
        </p:nvPicPr>
        <p:blipFill>
          <a:blip r:embed="rId4" cstate="print"/>
          <a:srcRect/>
          <a:stretch>
            <a:fillRect/>
          </a:stretch>
        </p:blipFill>
        <p:spPr bwMode="auto">
          <a:xfrm>
            <a:off x="7010400" y="3940872"/>
            <a:ext cx="1971675" cy="707327"/>
          </a:xfrm>
          <a:prstGeom prst="rect">
            <a:avLst/>
          </a:prstGeom>
          <a:noFill/>
          <a:ln w="9525">
            <a:noFill/>
            <a:miter lim="800000"/>
            <a:headEnd/>
            <a:tailEnd/>
          </a:ln>
        </p:spPr>
      </p:pic>
      <p:pic>
        <p:nvPicPr>
          <p:cNvPr id="7" name="Picture 2" descr="Mass Save Energy Audits">
            <a:hlinkClick r:id="rId5"/>
          </p:cNvPr>
          <p:cNvPicPr>
            <a:picLocks noChangeAspect="1" noChangeArrowheads="1"/>
          </p:cNvPicPr>
          <p:nvPr/>
        </p:nvPicPr>
        <p:blipFill>
          <a:blip r:embed="rId6" cstate="print"/>
          <a:srcRect/>
          <a:stretch>
            <a:fillRect/>
          </a:stretch>
        </p:blipFill>
        <p:spPr bwMode="auto">
          <a:xfrm>
            <a:off x="7239000" y="990600"/>
            <a:ext cx="1504950" cy="866775"/>
          </a:xfrm>
          <a:prstGeom prst="rect">
            <a:avLst/>
          </a:prstGeom>
          <a:noFill/>
        </p:spPr>
      </p:pic>
      <p:pic>
        <p:nvPicPr>
          <p:cNvPr id="9" name="Picture 2"/>
          <p:cNvPicPr>
            <a:picLocks noChangeAspect="1" noChangeArrowheads="1"/>
          </p:cNvPicPr>
          <p:nvPr/>
        </p:nvPicPr>
        <p:blipFill>
          <a:blip r:embed="rId7" cstate="print"/>
          <a:srcRect/>
          <a:stretch>
            <a:fillRect/>
          </a:stretch>
        </p:blipFill>
        <p:spPr bwMode="auto">
          <a:xfrm>
            <a:off x="6172200" y="1828800"/>
            <a:ext cx="1128713" cy="11287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28600"/>
            <a:ext cx="7924800" cy="838200"/>
          </a:xfrm>
        </p:spPr>
        <p:txBody>
          <a:bodyPr/>
          <a:lstStyle/>
          <a:p>
            <a:pPr lvl="0"/>
            <a:r>
              <a:rPr lang="en-US" kern="1200" dirty="0" smtClean="0">
                <a:solidFill>
                  <a:srgbClr val="008000"/>
                </a:solidFill>
              </a:rPr>
              <a:t/>
            </a:r>
            <a:br>
              <a:rPr lang="en-US" kern="1200" dirty="0" smtClean="0">
                <a:solidFill>
                  <a:srgbClr val="008000"/>
                </a:solidFill>
              </a:rPr>
            </a:br>
            <a:r>
              <a:rPr lang="en-US" kern="1200" dirty="0" smtClean="0">
                <a:solidFill>
                  <a:srgbClr val="008000"/>
                </a:solidFill>
              </a:rPr>
              <a:t> Solar is Working for the Commonwealth</a:t>
            </a:r>
            <a:endParaRPr lang="en-US" dirty="0"/>
          </a:p>
        </p:txBody>
      </p:sp>
      <p:sp>
        <p:nvSpPr>
          <p:cNvPr id="3" name="Text Placeholder 2"/>
          <p:cNvSpPr>
            <a:spLocks noGrp="1"/>
          </p:cNvSpPr>
          <p:nvPr>
            <p:ph idx="1"/>
          </p:nvPr>
        </p:nvSpPr>
        <p:spPr>
          <a:solidFill>
            <a:schemeClr val="bg1"/>
          </a:solidFill>
        </p:spPr>
        <p:txBody>
          <a:bodyPr>
            <a:noAutofit/>
          </a:bodyPr>
          <a:lstStyle/>
          <a:p>
            <a:r>
              <a:rPr lang="en-US" sz="2000" dirty="0" smtClean="0"/>
              <a:t>Solar is well distributed throughout the Commonwealth, with installations </a:t>
            </a:r>
            <a:r>
              <a:rPr lang="en-US" sz="2000" dirty="0"/>
              <a:t>in </a:t>
            </a:r>
            <a:r>
              <a:rPr lang="en-US" sz="2000" dirty="0" smtClean="0"/>
              <a:t>348 </a:t>
            </a:r>
            <a:r>
              <a:rPr lang="en-US" sz="2000" dirty="0"/>
              <a:t>of 351 MA cities </a:t>
            </a:r>
            <a:r>
              <a:rPr lang="en-US" sz="2000" dirty="0" smtClean="0"/>
              <a:t>and towns.  Over 130 municipalities are hosting solar projects on town facilities.  </a:t>
            </a:r>
          </a:p>
          <a:p>
            <a:r>
              <a:rPr lang="en-US" sz="2000" dirty="0" err="1" smtClean="0"/>
              <a:t>Solarize</a:t>
            </a:r>
            <a:r>
              <a:rPr lang="en-US" sz="2000" dirty="0" smtClean="0"/>
              <a:t> Mass program has supported 9 MW of residential solar in 33 towns (another 15 towns are underway).</a:t>
            </a:r>
            <a:endParaRPr lang="en-US" sz="2000" dirty="0"/>
          </a:p>
          <a:p>
            <a:r>
              <a:rPr lang="en-US" sz="2000" dirty="0" smtClean="0"/>
              <a:t>Massachusetts is well ranked nationally (SEIA 2013)</a:t>
            </a:r>
          </a:p>
          <a:p>
            <a:pPr lvl="1"/>
            <a:r>
              <a:rPr lang="en-US" sz="1600" dirty="0" smtClean="0"/>
              <a:t>4</a:t>
            </a:r>
            <a:r>
              <a:rPr lang="en-US" sz="1600" baseline="30000" dirty="0" smtClean="0"/>
              <a:t>th</a:t>
            </a:r>
            <a:r>
              <a:rPr lang="en-US" sz="1600" dirty="0"/>
              <a:t>  in solar </a:t>
            </a:r>
            <a:r>
              <a:rPr lang="en-US" sz="1600" dirty="0" smtClean="0"/>
              <a:t>capacity installed in 2013</a:t>
            </a:r>
          </a:p>
          <a:p>
            <a:pPr lvl="1"/>
            <a:r>
              <a:rPr lang="en-US" sz="1600" dirty="0" smtClean="0"/>
              <a:t>6</a:t>
            </a:r>
            <a:r>
              <a:rPr lang="en-US" sz="1600" baseline="30000" dirty="0" smtClean="0"/>
              <a:t>th</a:t>
            </a:r>
            <a:r>
              <a:rPr lang="en-US" sz="1600" dirty="0" smtClean="0"/>
              <a:t> in cumulative installed capacity </a:t>
            </a:r>
          </a:p>
          <a:p>
            <a:pPr lvl="1"/>
            <a:r>
              <a:rPr lang="en-US" sz="1600" dirty="0" smtClean="0"/>
              <a:t>3</a:t>
            </a:r>
            <a:r>
              <a:rPr lang="en-US" sz="1600" baseline="30000" dirty="0" smtClean="0"/>
              <a:t>rd</a:t>
            </a:r>
            <a:r>
              <a:rPr lang="en-US" sz="1600" dirty="0" smtClean="0"/>
              <a:t> </a:t>
            </a:r>
            <a:r>
              <a:rPr lang="en-US" sz="1600" dirty="0"/>
              <a:t>in commercial </a:t>
            </a:r>
            <a:r>
              <a:rPr lang="en-US" sz="1600" dirty="0" smtClean="0"/>
              <a:t>installations; 5</a:t>
            </a:r>
            <a:r>
              <a:rPr lang="en-US" sz="1600" baseline="30000" dirty="0" smtClean="0"/>
              <a:t>th</a:t>
            </a:r>
            <a:r>
              <a:rPr lang="en-US" sz="1600" dirty="0" smtClean="0"/>
              <a:t> </a:t>
            </a:r>
            <a:r>
              <a:rPr lang="en-US" sz="1600" dirty="0"/>
              <a:t>in residential </a:t>
            </a:r>
            <a:r>
              <a:rPr lang="en-US" sz="1600" dirty="0" smtClean="0"/>
              <a:t>installations</a:t>
            </a:r>
            <a:endParaRPr lang="en-US" sz="1600" dirty="0"/>
          </a:p>
          <a:p>
            <a:pPr lvl="1"/>
            <a:r>
              <a:rPr lang="en-US" sz="1600" dirty="0"/>
              <a:t>2</a:t>
            </a:r>
            <a:r>
              <a:rPr lang="en-US" sz="1600" baseline="30000" dirty="0"/>
              <a:t>nd</a:t>
            </a:r>
            <a:r>
              <a:rPr lang="en-US" sz="1600" dirty="0"/>
              <a:t> lowest weighted average commercial installation costs </a:t>
            </a:r>
          </a:p>
          <a:p>
            <a:pPr lvl="1"/>
            <a:r>
              <a:rPr lang="en-US" sz="1600" dirty="0"/>
              <a:t>4</a:t>
            </a:r>
            <a:r>
              <a:rPr lang="en-US" sz="1600" baseline="30000" dirty="0"/>
              <a:t>th</a:t>
            </a:r>
            <a:r>
              <a:rPr lang="en-US" sz="1600" dirty="0"/>
              <a:t> in total solar </a:t>
            </a:r>
            <a:r>
              <a:rPr lang="en-US" sz="1600" dirty="0" smtClean="0"/>
              <a:t>jobs; 6</a:t>
            </a:r>
            <a:r>
              <a:rPr lang="en-US" sz="1600" baseline="30000" dirty="0" smtClean="0"/>
              <a:t>th</a:t>
            </a:r>
            <a:r>
              <a:rPr lang="en-US" sz="1600" dirty="0" smtClean="0"/>
              <a:t> </a:t>
            </a:r>
            <a:r>
              <a:rPr lang="en-US" sz="1600" dirty="0"/>
              <a:t>in per capita solar </a:t>
            </a:r>
            <a:r>
              <a:rPr lang="en-US" sz="1600" dirty="0" smtClean="0"/>
              <a:t>jobs</a:t>
            </a:r>
            <a:endParaRPr lang="en-US" sz="1600" dirty="0"/>
          </a:p>
          <a:p>
            <a:r>
              <a:rPr lang="en-US" sz="2000" dirty="0" smtClean="0"/>
              <a:t>Over 1800 firms in MA work primarily in the renewable energy sector, employing over 21,000 workers.  Nearly 60% of renewable energy workers support the solar sector </a:t>
            </a:r>
            <a:r>
              <a:rPr lang="en-US" sz="1600" i="1" dirty="0" smtClean="0"/>
              <a:t>(2013 MassCEC Jobs Report).</a:t>
            </a:r>
            <a:endParaRPr lang="en-US" sz="2000" i="1" dirty="0" smtClean="0"/>
          </a:p>
        </p:txBody>
      </p:sp>
      <p:sp>
        <p:nvSpPr>
          <p:cNvPr id="4" name="Slide Number Placeholder 3"/>
          <p:cNvSpPr>
            <a:spLocks noGrp="1"/>
          </p:cNvSpPr>
          <p:nvPr>
            <p:ph type="sldNum" sz="quarter" idx="10"/>
          </p:nvPr>
        </p:nvSpPr>
        <p:spPr/>
        <p:txBody>
          <a:bodyPr/>
          <a:lstStyle/>
          <a:p>
            <a:pPr>
              <a:defRPr/>
            </a:pPr>
            <a:fld id="{C98F3909-9D91-46BF-87D8-49E2EE85096A}" type="slidenum">
              <a:rPr lang="en-US" smtClean="0"/>
              <a:pPr>
                <a:defRPr/>
              </a:pPr>
              <a:t>3</a:t>
            </a:fld>
            <a:endParaRPr lang="en-US"/>
          </a:p>
        </p:txBody>
      </p:sp>
      <p:sp>
        <p:nvSpPr>
          <p:cNvPr id="6" name="Title 1"/>
          <p:cNvSpPr txBox="1">
            <a:spLocks/>
          </p:cNvSpPr>
          <p:nvPr/>
        </p:nvSpPr>
        <p:spPr bwMode="auto">
          <a:xfrm>
            <a:off x="1066800" y="228600"/>
            <a:ext cx="8061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8000"/>
              </a:solidFill>
              <a:effectLst/>
              <a:uLnTx/>
              <a:uFillTx/>
              <a:latin typeface="+mj-lt"/>
              <a:ea typeface="+mj-ea"/>
              <a:cs typeface="+mj-cs"/>
            </a:endParaRPr>
          </a:p>
        </p:txBody>
      </p:sp>
    </p:spTree>
    <p:extLst>
      <p:ext uri="{BB962C8B-B14F-4D97-AF65-F5344CB8AC3E}">
        <p14:creationId xmlns="" xmlns:p14="http://schemas.microsoft.com/office/powerpoint/2010/main" val="1774178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lnSpc>
                <a:spcPct val="100000"/>
              </a:lnSpc>
              <a:defRPr/>
            </a:pPr>
            <a:r>
              <a:rPr lang="en-US" kern="1200" dirty="0" smtClean="0">
                <a:solidFill>
                  <a:srgbClr val="008000"/>
                </a:solidFill>
              </a:rPr>
              <a:t>RPS Solar Carve-Out Phase II (SREC-II)</a:t>
            </a:r>
          </a:p>
        </p:txBody>
      </p:sp>
      <p:sp>
        <p:nvSpPr>
          <p:cNvPr id="3" name="Text Placeholder 2"/>
          <p:cNvSpPr>
            <a:spLocks noGrp="1"/>
          </p:cNvSpPr>
          <p:nvPr>
            <p:ph idx="1"/>
          </p:nvPr>
        </p:nvSpPr>
        <p:spPr>
          <a:solidFill>
            <a:schemeClr val="bg1"/>
          </a:solidFill>
        </p:spPr>
        <p:txBody>
          <a:bodyPr/>
          <a:lstStyle/>
          <a:p>
            <a:pPr marL="287338" indent="-287338">
              <a:spcBef>
                <a:spcPts val="0"/>
              </a:spcBef>
              <a:spcAft>
                <a:spcPts val="600"/>
              </a:spcAft>
            </a:pPr>
            <a:r>
              <a:rPr lang="en-US" sz="2400" dirty="0" smtClean="0"/>
              <a:t>SREC-II program will </a:t>
            </a:r>
          </a:p>
          <a:p>
            <a:pPr marL="287338" indent="-287338">
              <a:spcBef>
                <a:spcPts val="0"/>
              </a:spcBef>
              <a:spcAft>
                <a:spcPts val="600"/>
              </a:spcAft>
              <a:buNone/>
            </a:pPr>
            <a:r>
              <a:rPr lang="en-US" sz="2400" dirty="0" smtClean="0"/>
              <a:t>continue growth of solar PV </a:t>
            </a:r>
          </a:p>
          <a:p>
            <a:pPr marL="287338" indent="-287338">
              <a:spcBef>
                <a:spcPts val="0"/>
              </a:spcBef>
              <a:spcAft>
                <a:spcPts val="600"/>
              </a:spcAft>
              <a:buNone/>
            </a:pPr>
            <a:r>
              <a:rPr lang="en-US" sz="2400" dirty="0" smtClean="0"/>
              <a:t>to meet Governor’s new goal </a:t>
            </a:r>
          </a:p>
          <a:p>
            <a:pPr marL="287338" indent="-287338">
              <a:spcBef>
                <a:spcPts val="0"/>
              </a:spcBef>
              <a:spcAft>
                <a:spcPts val="600"/>
              </a:spcAft>
              <a:buNone/>
            </a:pPr>
            <a:r>
              <a:rPr lang="en-US" sz="2400" dirty="0" smtClean="0"/>
              <a:t>of 1600 MW by 2020</a:t>
            </a:r>
          </a:p>
          <a:p>
            <a:pPr marL="287338" indent="-287338">
              <a:spcBef>
                <a:spcPts val="0"/>
              </a:spcBef>
              <a:spcAft>
                <a:spcPts val="600"/>
              </a:spcAft>
            </a:pPr>
            <a:r>
              <a:rPr lang="en-US" sz="2400" dirty="0" smtClean="0"/>
              <a:t>Rulemaking complete in </a:t>
            </a:r>
          </a:p>
          <a:p>
            <a:pPr marL="287338" indent="-287338">
              <a:spcBef>
                <a:spcPts val="0"/>
              </a:spcBef>
              <a:spcAft>
                <a:spcPts val="600"/>
              </a:spcAft>
              <a:buNone/>
            </a:pPr>
            <a:r>
              <a:rPr lang="en-US" sz="2400" dirty="0" smtClean="0"/>
              <a:t>April 2014.</a:t>
            </a:r>
          </a:p>
          <a:p>
            <a:pPr marL="287338" indent="-287338">
              <a:spcBef>
                <a:spcPts val="0"/>
              </a:spcBef>
              <a:spcAft>
                <a:spcPts val="600"/>
              </a:spcAft>
            </a:pPr>
            <a:r>
              <a:rPr lang="en-US" sz="2400" dirty="0" smtClean="0"/>
              <a:t>DOER has established a </a:t>
            </a:r>
          </a:p>
          <a:p>
            <a:pPr marL="287338" indent="-287338">
              <a:spcBef>
                <a:spcPts val="0"/>
              </a:spcBef>
              <a:spcAft>
                <a:spcPts val="600"/>
              </a:spcAft>
              <a:buNone/>
            </a:pPr>
            <a:r>
              <a:rPr lang="en-US" sz="2400" dirty="0" smtClean="0"/>
              <a:t>complementary solar loan program</a:t>
            </a:r>
          </a:p>
          <a:p>
            <a:pPr marL="287338" indent="-287338">
              <a:spcBef>
                <a:spcPts val="0"/>
              </a:spcBef>
              <a:spcAft>
                <a:spcPts val="600"/>
              </a:spcAft>
              <a:buNone/>
            </a:pPr>
            <a:r>
              <a:rPr lang="en-US" sz="2400" dirty="0" smtClean="0"/>
              <a:t>to support residential direct </a:t>
            </a:r>
          </a:p>
          <a:p>
            <a:pPr marL="287338" indent="-287338">
              <a:spcBef>
                <a:spcPts val="0"/>
              </a:spcBef>
              <a:spcAft>
                <a:spcPts val="600"/>
              </a:spcAft>
              <a:buNone/>
            </a:pPr>
            <a:r>
              <a:rPr lang="en-US" sz="2400" dirty="0" smtClean="0"/>
              <a:t>Ownership market.</a:t>
            </a:r>
            <a:endParaRPr lang="en-US" sz="2400" dirty="0"/>
          </a:p>
        </p:txBody>
      </p:sp>
      <p:sp>
        <p:nvSpPr>
          <p:cNvPr id="4" name="Slide Number Placeholder 3"/>
          <p:cNvSpPr>
            <a:spLocks noGrp="1"/>
          </p:cNvSpPr>
          <p:nvPr>
            <p:ph type="sldNum" sz="quarter" idx="10"/>
          </p:nvPr>
        </p:nvSpPr>
        <p:spPr/>
        <p:txBody>
          <a:bodyPr/>
          <a:lstStyle/>
          <a:p>
            <a:pPr>
              <a:defRPr/>
            </a:pPr>
            <a:fld id="{C98F3909-9D91-46BF-87D8-49E2EE85096A}" type="slidenum">
              <a:rPr lang="en-US" smtClean="0"/>
              <a:pPr>
                <a:defRPr/>
              </a:pPr>
              <a:t>4</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5879592" y="1143000"/>
            <a:ext cx="3264408" cy="4352544"/>
          </a:xfrm>
          <a:prstGeom prst="rect">
            <a:avLst/>
          </a:prstGeom>
          <a:noFill/>
          <a:ln w="9525">
            <a:noFill/>
            <a:miter lim="800000"/>
            <a:headEnd/>
            <a:tailEnd/>
          </a:ln>
          <a:effectLst/>
        </p:spPr>
      </p:pic>
      <p:sp>
        <p:nvSpPr>
          <p:cNvPr id="7" name="Title 1"/>
          <p:cNvSpPr txBox="1">
            <a:spLocks/>
          </p:cNvSpPr>
          <p:nvPr/>
        </p:nvSpPr>
        <p:spPr bwMode="auto">
          <a:xfrm>
            <a:off x="1143000" y="304800"/>
            <a:ext cx="769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noProof="0" dirty="0" smtClean="0">
              <a:ln>
                <a:noFill/>
              </a:ln>
              <a:solidFill>
                <a:srgbClr val="008000"/>
              </a:solidFill>
              <a:effectLst/>
              <a:uLnTx/>
              <a:uFillTx/>
              <a:latin typeface="+mj-lt"/>
              <a:ea typeface="+mj-ea"/>
              <a:cs typeface="+mj-cs"/>
            </a:endParaRPr>
          </a:p>
        </p:txBody>
      </p:sp>
    </p:spTree>
    <p:extLst>
      <p:ext uri="{BB962C8B-B14F-4D97-AF65-F5344CB8AC3E}">
        <p14:creationId xmlns="" xmlns:p14="http://schemas.microsoft.com/office/powerpoint/2010/main" val="332395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81000"/>
            <a:ext cx="7924800" cy="685800"/>
          </a:xfrm>
        </p:spPr>
        <p:txBody>
          <a:bodyPr>
            <a:normAutofit fontScale="90000"/>
          </a:bodyPr>
          <a:lstStyle/>
          <a:p>
            <a:pPr lvl="0">
              <a:lnSpc>
                <a:spcPct val="100000"/>
              </a:lnSpc>
              <a:defRPr/>
            </a:pPr>
            <a:r>
              <a:rPr lang="en-US" sz="3600" dirty="0" smtClean="0">
                <a:solidFill>
                  <a:srgbClr val="008000"/>
                </a:solidFill>
                <a:latin typeface="Calibri" pitchFamily="34" charset="0"/>
              </a:rPr>
              <a:t>SRECII - Managed Growth </a:t>
            </a:r>
            <a:br>
              <a:rPr lang="en-US" sz="3600" dirty="0" smtClean="0">
                <a:solidFill>
                  <a:srgbClr val="008000"/>
                </a:solidFill>
                <a:latin typeface="Calibri" pitchFamily="34" charset="0"/>
              </a:rPr>
            </a:br>
            <a:r>
              <a:rPr lang="en-US" sz="3100" dirty="0" smtClean="0">
                <a:solidFill>
                  <a:srgbClr val="008000"/>
                </a:solidFill>
                <a:latin typeface="Calibri" pitchFamily="34" charset="0"/>
              </a:rPr>
              <a:t>Market Sectors and SREC Factors  </a:t>
            </a:r>
            <a:endParaRPr lang="en-US" sz="3100" kern="1200" dirty="0" smtClean="0">
              <a:solidFill>
                <a:srgbClr val="008000"/>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8DDBCA4C-69EA-472E-A55A-F43690746896}" type="slidenum">
              <a:rPr lang="en-US" smtClean="0"/>
              <a:pPr>
                <a:defRPr/>
              </a:pPr>
              <a:t>5</a:t>
            </a:fld>
            <a:endParaRPr lang="en-US" dirty="0"/>
          </a:p>
        </p:txBody>
      </p:sp>
      <p:graphicFrame>
        <p:nvGraphicFramePr>
          <p:cNvPr id="8" name="Content Placeholder 7"/>
          <p:cNvGraphicFramePr>
            <a:graphicFrameLocks noGrp="1"/>
          </p:cNvGraphicFramePr>
          <p:nvPr>
            <p:ph idx="4294967295"/>
            <p:extLst>
              <p:ext uri="{D42A27DB-BD31-4B8C-83A1-F6EECF244321}">
                <p14:modId xmlns="" xmlns:p14="http://schemas.microsoft.com/office/powerpoint/2010/main" val="2092751846"/>
              </p:ext>
            </p:extLst>
          </p:nvPr>
        </p:nvGraphicFramePr>
        <p:xfrm>
          <a:off x="1447801" y="1066801"/>
          <a:ext cx="7391400" cy="4648200"/>
        </p:xfrm>
        <a:graphic>
          <a:graphicData uri="http://schemas.openxmlformats.org/drawingml/2006/table">
            <a:tbl>
              <a:tblPr/>
              <a:tblGrid>
                <a:gridCol w="1199557"/>
                <a:gridCol w="4725778"/>
                <a:gridCol w="1466065"/>
              </a:tblGrid>
              <a:tr h="593336">
                <a:tc gridSpan="2">
                  <a:txBody>
                    <a:bodyPr/>
                    <a:lstStyle/>
                    <a:p>
                      <a:pPr algn="ctr" fontAlgn="ctr"/>
                      <a:r>
                        <a:rPr lang="en-US" sz="1600" b="0" i="0" u="none" strike="noStrike" dirty="0">
                          <a:solidFill>
                            <a:srgbClr val="000000"/>
                          </a:solidFill>
                          <a:effectLst/>
                          <a:latin typeface="Calibri" panose="020F0502020204030204" pitchFamily="34" charset="0"/>
                        </a:rPr>
                        <a:t>Market Sector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SREC Factor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07293">
                <a:tc>
                  <a:txBody>
                    <a:bodyPr/>
                    <a:lstStyle/>
                    <a:p>
                      <a:pPr algn="ctr" fontAlgn="ctr"/>
                      <a:r>
                        <a:rPr lang="en-US" sz="1600" b="0" i="0" u="none" strike="noStrike" dirty="0">
                          <a:solidFill>
                            <a:srgbClr val="000000"/>
                          </a:solidFill>
                          <a:effectLst/>
                          <a:latin typeface="Calibri" panose="020F0502020204030204" pitchFamily="34" charset="0"/>
                        </a:rPr>
                        <a: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smtClean="0">
                          <a:solidFill>
                            <a:srgbClr val="000000"/>
                          </a:solidFill>
                          <a:effectLst/>
                          <a:latin typeface="Calibri" panose="020F0502020204030204" pitchFamily="34" charset="0"/>
                        </a:rPr>
                        <a:t>Generation</a:t>
                      </a:r>
                      <a:r>
                        <a:rPr lang="en-US" sz="1600" b="0" i="0" u="none" strike="noStrike" baseline="0" dirty="0" smtClean="0">
                          <a:solidFill>
                            <a:srgbClr val="000000"/>
                          </a:solidFill>
                          <a:effectLst/>
                          <a:latin typeface="Calibri" panose="020F0502020204030204" pitchFamily="34" charset="0"/>
                        </a:rPr>
                        <a:t> Units</a:t>
                      </a:r>
                      <a:r>
                        <a:rPr lang="en-US" sz="1600" b="0" i="0" u="none" strike="noStrike" dirty="0" smtClean="0">
                          <a:solidFill>
                            <a:srgbClr val="000000"/>
                          </a:solidFill>
                          <a:effectLst/>
                          <a:latin typeface="Calibri" panose="020F0502020204030204" pitchFamily="34" charset="0"/>
                        </a:rPr>
                        <a:t> with a capacity &lt;=25</a:t>
                      </a:r>
                      <a:r>
                        <a:rPr lang="en-US" sz="1600" b="0" i="0" u="none" strike="noStrike" baseline="0" dirty="0" smtClean="0">
                          <a:solidFill>
                            <a:srgbClr val="000000"/>
                          </a:solidFill>
                          <a:effectLst/>
                          <a:latin typeface="Calibri" panose="020F0502020204030204" pitchFamily="34" charset="0"/>
                        </a:rPr>
                        <a:t> kW, Solar</a:t>
                      </a:r>
                      <a:r>
                        <a:rPr lang="en-US" sz="1600" b="0" i="0" u="none" strike="noStrike" dirty="0" smtClean="0">
                          <a:solidFill>
                            <a:srgbClr val="000000"/>
                          </a:solidFill>
                          <a:effectLst/>
                          <a:latin typeface="Calibri" panose="020F0502020204030204" pitchFamily="34" charset="0"/>
                        </a:rPr>
                        <a:t> Canopies, </a:t>
                      </a:r>
                      <a:r>
                        <a:rPr lang="en-US" sz="1600" b="0" i="0" u="none" strike="noStrike" dirty="0">
                          <a:solidFill>
                            <a:srgbClr val="000000"/>
                          </a:solidFill>
                          <a:effectLst/>
                          <a:latin typeface="Calibri" panose="020F0502020204030204" pitchFamily="34" charset="0"/>
                        </a:rPr>
                        <a:t>Emergency Power </a:t>
                      </a:r>
                      <a:r>
                        <a:rPr lang="en-US" sz="1600" b="0" i="0" u="none" strike="noStrike" dirty="0" smtClean="0">
                          <a:solidFill>
                            <a:srgbClr val="000000"/>
                          </a:solidFill>
                          <a:effectLst/>
                          <a:latin typeface="Calibri" panose="020F0502020204030204" pitchFamily="34" charset="0"/>
                        </a:rPr>
                        <a:t>Generation Units, </a:t>
                      </a:r>
                      <a:r>
                        <a:rPr lang="en-US" sz="1600" b="0" i="0" u="none" strike="noStrike" dirty="0">
                          <a:solidFill>
                            <a:srgbClr val="000000"/>
                          </a:solidFill>
                          <a:effectLst/>
                          <a:latin typeface="Calibri" panose="020F0502020204030204" pitchFamily="34" charset="0"/>
                        </a:rPr>
                        <a:t>Community Shared </a:t>
                      </a:r>
                      <a:r>
                        <a:rPr lang="en-US" sz="1600" b="0" i="0" u="none" strike="noStrike" dirty="0" smtClean="0">
                          <a:solidFill>
                            <a:srgbClr val="000000"/>
                          </a:solidFill>
                          <a:effectLst/>
                          <a:latin typeface="Calibri" panose="020F0502020204030204" pitchFamily="34" charset="0"/>
                        </a:rPr>
                        <a:t>Solar Generation Units,</a:t>
                      </a:r>
                      <a:r>
                        <a:rPr lang="en-US" sz="1600" b="0" i="0" u="none" strike="noStrike" baseline="0" dirty="0" smtClean="0">
                          <a:solidFill>
                            <a:srgbClr val="000000"/>
                          </a:solidFill>
                          <a:effectLst/>
                          <a:latin typeface="Calibri" panose="020F0502020204030204" pitchFamily="34" charset="0"/>
                        </a:rPr>
                        <a:t> low or moderate income housing units.</a:t>
                      </a:r>
                      <a:endParaRPr lang="en-US" sz="1600" b="0" i="0" u="none" strike="noStrike" dirty="0">
                        <a:solidFill>
                          <a:srgbClr val="000000"/>
                        </a:solidFill>
                        <a:effectLst/>
                        <a:latin typeface="Calibri" panose="020F0502020204030204" pitchFamily="34" charset="0"/>
                      </a:endParaRP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20139">
                <a:tc>
                  <a:txBody>
                    <a:bodyPr/>
                    <a:lstStyle/>
                    <a:p>
                      <a:pPr algn="ctr" fontAlgn="ctr"/>
                      <a:r>
                        <a:rPr lang="en-US" sz="1600" b="0" i="0" u="none" strike="noStrike">
                          <a:solidFill>
                            <a:srgbClr val="000000"/>
                          </a:solidFill>
                          <a:effectLst/>
                          <a:latin typeface="Calibri" panose="020F0502020204030204" pitchFamily="34" charset="0"/>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Building </a:t>
                      </a:r>
                      <a:r>
                        <a:rPr lang="en-US" sz="1600" b="0" i="0" u="none" strike="noStrike" dirty="0" smtClean="0">
                          <a:solidFill>
                            <a:srgbClr val="000000"/>
                          </a:solidFill>
                          <a:effectLst/>
                          <a:latin typeface="Calibri" panose="020F0502020204030204" pitchFamily="34" charset="0"/>
                        </a:rPr>
                        <a:t>Mounted Generation Units, ground mounted Generation Units </a:t>
                      </a:r>
                      <a:r>
                        <a:rPr lang="en-US" sz="1600" b="0" i="0" u="none" strike="noStrike" dirty="0">
                          <a:solidFill>
                            <a:srgbClr val="000000"/>
                          </a:solidFill>
                          <a:effectLst/>
                          <a:latin typeface="Calibri" panose="020F0502020204030204" pitchFamily="34" charset="0"/>
                        </a:rPr>
                        <a:t>with a capacity &gt; 25 kW with 67% or more of the electric output on an annual basis used by an on-site load.</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20139">
                <a:tc>
                  <a:txBody>
                    <a:bodyPr/>
                    <a:lstStyle/>
                    <a:p>
                      <a:pPr algn="ctr" fontAlgn="ctr"/>
                      <a:r>
                        <a:rPr lang="en-US" sz="1600" b="0" i="0" u="none" strike="noStrike">
                          <a:solidFill>
                            <a:srgbClr val="000000"/>
                          </a:solidFill>
                          <a:effectLst/>
                          <a:latin typeface="Calibri" panose="020F0502020204030204" pitchFamily="34" charset="0"/>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smtClean="0">
                          <a:solidFill>
                            <a:srgbClr val="000000"/>
                          </a:solidFill>
                          <a:effectLst/>
                          <a:latin typeface="Calibri" panose="020F0502020204030204" pitchFamily="34" charset="0"/>
                        </a:rPr>
                        <a:t>Generation Units on Landfills</a:t>
                      </a:r>
                      <a:r>
                        <a:rPr lang="en-US" sz="1600" b="0" i="0" u="none" strike="noStrike" baseline="0" dirty="0" smtClean="0">
                          <a:solidFill>
                            <a:srgbClr val="000000"/>
                          </a:solidFill>
                          <a:effectLst/>
                          <a:latin typeface="Calibri" panose="020F0502020204030204" pitchFamily="34" charset="0"/>
                        </a:rPr>
                        <a:t> or</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Brownfields</a:t>
                      </a:r>
                      <a:r>
                        <a:rPr lang="en-US" sz="1600" b="0" i="0" u="none" strike="noStrike" dirty="0" smtClean="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or </a:t>
                      </a:r>
                      <a:r>
                        <a:rPr lang="en-US" sz="1600" b="0" i="0" u="none" strike="noStrike" dirty="0" smtClean="0">
                          <a:solidFill>
                            <a:srgbClr val="000000"/>
                          </a:solidFill>
                          <a:effectLst/>
                          <a:latin typeface="Calibri" panose="020F0502020204030204" pitchFamily="34" charset="0"/>
                        </a:rPr>
                        <a:t>Generation Units </a:t>
                      </a:r>
                      <a:r>
                        <a:rPr lang="en-US" sz="1600" b="0" i="0" u="none" strike="noStrike" dirty="0">
                          <a:solidFill>
                            <a:srgbClr val="000000"/>
                          </a:solidFill>
                          <a:effectLst/>
                          <a:latin typeface="Calibri" panose="020F0502020204030204" pitchFamily="34" charset="0"/>
                        </a:rPr>
                        <a:t>with a capacity of </a:t>
                      </a:r>
                      <a:r>
                        <a:rPr lang="en-US" sz="1600" b="0" i="0" u="none" strike="noStrike" dirty="0" smtClean="0">
                          <a:solidFill>
                            <a:srgbClr val="000000"/>
                          </a:solidFill>
                          <a:effectLst/>
                          <a:latin typeface="Calibri" panose="020F0502020204030204" pitchFamily="34" charset="0"/>
                        </a:rPr>
                        <a:t>&lt;= 650 </a:t>
                      </a:r>
                      <a:r>
                        <a:rPr lang="en-US" sz="1600" b="0" i="0" u="none" strike="noStrike" dirty="0">
                          <a:solidFill>
                            <a:srgbClr val="000000"/>
                          </a:solidFill>
                          <a:effectLst/>
                          <a:latin typeface="Calibri" panose="020F0502020204030204" pitchFamily="34" charset="0"/>
                        </a:rPr>
                        <a:t>kW with less than 67% of the electrical output on an annual basis used by an on-site load.</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07293">
                <a:tc>
                  <a:txBody>
                    <a:bodyPr/>
                    <a:lstStyle/>
                    <a:p>
                      <a:pPr algn="ctr" fontAlgn="ctr"/>
                      <a:r>
                        <a:rPr lang="en-US" sz="1600" b="0" i="0" u="none" strike="noStrike" dirty="0">
                          <a:solidFill>
                            <a:srgbClr val="000000"/>
                          </a:solidFill>
                          <a:effectLst/>
                          <a:latin typeface="Calibri" panose="020F0502020204030204" pitchFamily="34" charset="0"/>
                        </a:rPr>
                        <a:t>Managed Growth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Unit that does not meet the criteria of Market Sector A, B, or </a:t>
                      </a:r>
                      <a:r>
                        <a:rPr lang="en-US" sz="1600" b="0" i="0" u="none" strike="noStrike" dirty="0" smtClean="0">
                          <a:solidFill>
                            <a:srgbClr val="000000"/>
                          </a:solidFill>
                          <a:effectLst/>
                          <a:latin typeface="Calibri" panose="020F0502020204030204" pitchFamily="34" charset="0"/>
                        </a:rPr>
                        <a:t>C.</a:t>
                      </a:r>
                      <a:endParaRPr lang="en-US" sz="1600" b="0" i="0" u="none" strike="noStrike" dirty="0">
                        <a:solidFill>
                          <a:srgbClr val="000000"/>
                        </a:solidFill>
                        <a:effectLst/>
                        <a:latin typeface="Calibri" panose="020F0502020204030204" pitchFamily="34" charset="0"/>
                      </a:endParaRP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BD9CE2D0-7644-4901-A350-031BF676C887}" type="slidenum">
              <a:rPr lang="en-US"/>
              <a:pPr>
                <a:defRPr/>
              </a:pPr>
              <a:t>6</a:t>
            </a:fld>
            <a:endParaRPr lang="en-US" dirty="0"/>
          </a:p>
        </p:txBody>
      </p:sp>
      <p:sp>
        <p:nvSpPr>
          <p:cNvPr id="443394" name="AutoShape 2"/>
          <p:cNvSpPr>
            <a:spLocks noGrp="1" noChangeArrowheads="1"/>
          </p:cNvSpPr>
          <p:nvPr>
            <p:ph type="title"/>
          </p:nvPr>
        </p:nvSpPr>
        <p:spPr>
          <a:xfrm>
            <a:off x="1066800" y="359557"/>
            <a:ext cx="7924800" cy="859643"/>
          </a:xfrm>
          <a:ln>
            <a:solidFill>
              <a:schemeClr val="accent6">
                <a:lumMod val="50000"/>
              </a:schemeClr>
            </a:solidFill>
          </a:ln>
        </p:spPr>
        <p:txBody>
          <a:bodyPr>
            <a:spAutoFit/>
          </a:bodyPr>
          <a:lstStyle/>
          <a:p>
            <a:pPr>
              <a:defRPr/>
            </a:pPr>
            <a:r>
              <a:rPr lang="en-US" sz="2400" dirty="0"/>
              <a:t>Green Communities </a:t>
            </a:r>
            <a:r>
              <a:rPr lang="en-US" sz="2400" dirty="0" smtClean="0"/>
              <a:t>Division -  </a:t>
            </a:r>
            <a:br>
              <a:rPr lang="en-US" sz="2400" dirty="0" smtClean="0"/>
            </a:br>
            <a:r>
              <a:rPr lang="en-US" sz="2400" dirty="0" smtClean="0"/>
              <a:t>Solar Programs &amp; Resources for Municipalities</a:t>
            </a:r>
            <a:endParaRPr lang="en-US" sz="2400" dirty="0"/>
          </a:p>
        </p:txBody>
      </p:sp>
      <p:sp>
        <p:nvSpPr>
          <p:cNvPr id="16388" name="Rectangle 3"/>
          <p:cNvSpPr>
            <a:spLocks noGrp="1" noChangeArrowheads="1"/>
          </p:cNvSpPr>
          <p:nvPr>
            <p:ph type="body" idx="1"/>
          </p:nvPr>
        </p:nvSpPr>
        <p:spPr>
          <a:xfrm>
            <a:off x="1143000" y="1219200"/>
            <a:ext cx="7693025" cy="5786199"/>
          </a:xfrm>
        </p:spPr>
        <p:txBody>
          <a:bodyPr>
            <a:spAutoFit/>
          </a:bodyPr>
          <a:lstStyle/>
          <a:p>
            <a:pPr marL="342900" lvl="1" indent="-342900">
              <a:buFont typeface="Wingdings" pitchFamily="2" charset="2"/>
              <a:buChar char="l"/>
            </a:pPr>
            <a:r>
              <a:rPr lang="en-US" sz="2000" dirty="0" smtClean="0">
                <a:solidFill>
                  <a:srgbClr val="001933"/>
                </a:solidFill>
                <a:ea typeface="+mn-ea"/>
                <a:cs typeface="+mn-cs"/>
              </a:rPr>
              <a:t>Four Regional Coordinators located at Mass DEP offices</a:t>
            </a:r>
          </a:p>
          <a:p>
            <a:pPr marL="342900" lvl="1" indent="-342900">
              <a:buFont typeface="Wingdings" pitchFamily="2" charset="2"/>
              <a:buChar char="l"/>
            </a:pPr>
            <a:r>
              <a:rPr lang="en-US" sz="2000" dirty="0" smtClean="0">
                <a:solidFill>
                  <a:srgbClr val="001933"/>
                </a:solidFill>
                <a:ea typeface="+mn-ea"/>
                <a:cs typeface="+mn-cs"/>
              </a:rPr>
              <a:t>Model Bylaws</a:t>
            </a:r>
          </a:p>
          <a:p>
            <a:pPr marL="800100" lvl="3" indent="-342900"/>
            <a:r>
              <a:rPr lang="en-US" dirty="0" smtClean="0">
                <a:solidFill>
                  <a:srgbClr val="001933"/>
                </a:solidFill>
                <a:ea typeface="+mn-ea"/>
                <a:cs typeface="+mn-cs"/>
              </a:rPr>
              <a:t>Green  Communities  Criteria 1 Bylaw</a:t>
            </a:r>
          </a:p>
          <a:p>
            <a:pPr marL="800100" lvl="3" indent="-342900">
              <a:buFont typeface="Wingdings" pitchFamily="2" charset="2"/>
              <a:buChar char="Ø"/>
            </a:pPr>
            <a:r>
              <a:rPr lang="en-US" dirty="0" smtClean="0">
                <a:solidFill>
                  <a:srgbClr val="001933"/>
                </a:solidFill>
                <a:ea typeface="+mn-ea"/>
                <a:cs typeface="+mn-cs"/>
              </a:rPr>
              <a:t>New Model Bylaw encompassing all solar</a:t>
            </a:r>
          </a:p>
          <a:p>
            <a:pPr marL="342900" lvl="2" indent="-342900"/>
            <a:r>
              <a:rPr lang="en-US" dirty="0" smtClean="0">
                <a:solidFill>
                  <a:srgbClr val="001933"/>
                </a:solidFill>
                <a:ea typeface="+mn-ea"/>
                <a:cs typeface="+mn-cs"/>
              </a:rPr>
              <a:t>Handbooks</a:t>
            </a:r>
          </a:p>
          <a:p>
            <a:pPr marL="800100" lvl="3" indent="-342900"/>
            <a:r>
              <a:rPr lang="en-US" dirty="0" smtClean="0">
                <a:solidFill>
                  <a:srgbClr val="001933"/>
                </a:solidFill>
                <a:ea typeface="+mn-ea"/>
                <a:cs typeface="+mn-cs"/>
              </a:rPr>
              <a:t>Questions &amp; Answers:  Ground-Mounted Solar Photovoltaic Systems</a:t>
            </a:r>
          </a:p>
          <a:p>
            <a:pPr marL="800100" lvl="3" indent="-342900"/>
            <a:r>
              <a:rPr lang="en-US" dirty="0" smtClean="0">
                <a:solidFill>
                  <a:srgbClr val="001933"/>
                </a:solidFill>
                <a:ea typeface="+mn-ea"/>
                <a:cs typeface="+mn-cs"/>
              </a:rPr>
              <a:t>The Guide to Developing Solar </a:t>
            </a:r>
            <a:r>
              <a:rPr lang="en-US" dirty="0" err="1" smtClean="0">
                <a:solidFill>
                  <a:srgbClr val="001933"/>
                </a:solidFill>
                <a:ea typeface="+mn-ea"/>
                <a:cs typeface="+mn-cs"/>
              </a:rPr>
              <a:t>Photovoltaics</a:t>
            </a:r>
            <a:r>
              <a:rPr lang="en-US" dirty="0" smtClean="0">
                <a:solidFill>
                  <a:srgbClr val="001933"/>
                </a:solidFill>
                <a:ea typeface="+mn-ea"/>
                <a:cs typeface="+mn-cs"/>
              </a:rPr>
              <a:t> at Massachusetts Landfill</a:t>
            </a:r>
          </a:p>
          <a:p>
            <a:pPr marL="800100" lvl="3" indent="-342900"/>
            <a:r>
              <a:rPr lang="en-US" dirty="0" smtClean="0">
                <a:solidFill>
                  <a:srgbClr val="001933"/>
                </a:solidFill>
                <a:ea typeface="+mn-ea"/>
                <a:cs typeface="+mn-cs"/>
              </a:rPr>
              <a:t>Documents located under “Opportunities and Publications” on our website: </a:t>
            </a:r>
            <a:r>
              <a:rPr lang="en-US" dirty="0" smtClean="0">
                <a:solidFill>
                  <a:srgbClr val="3C653C"/>
                </a:solidFill>
                <a:latin typeface="Calibri" pitchFamily="34" charset="0"/>
                <a:hlinkClick r:id="rId4"/>
              </a:rPr>
              <a:t>www.mass.gov/energy/greencommunities</a:t>
            </a:r>
            <a:endParaRPr lang="en-US" dirty="0" smtClean="0">
              <a:solidFill>
                <a:srgbClr val="001933"/>
              </a:solidFill>
              <a:ea typeface="+mn-ea"/>
              <a:cs typeface="+mn-cs"/>
            </a:endParaRPr>
          </a:p>
          <a:p>
            <a:pPr marL="342900" lvl="1" indent="-342900">
              <a:buFont typeface="Wingdings" pitchFamily="2" charset="2"/>
              <a:buChar char="l"/>
            </a:pPr>
            <a:r>
              <a:rPr lang="en-US" sz="2000" dirty="0" smtClean="0">
                <a:solidFill>
                  <a:srgbClr val="001933"/>
                </a:solidFill>
                <a:ea typeface="+mn-ea"/>
                <a:cs typeface="+mn-cs"/>
              </a:rPr>
              <a:t>Common message in bylaws/documents: encourage development on previously disturbed lands, discourage cutting 	of trees</a:t>
            </a:r>
          </a:p>
          <a:p>
            <a:pPr lvl="1">
              <a:spcBef>
                <a:spcPct val="0"/>
              </a:spcBef>
              <a:spcAft>
                <a:spcPts val="1200"/>
              </a:spcAft>
              <a:buNone/>
            </a:pPr>
            <a:r>
              <a:rPr lang="en-US" dirty="0" smtClean="0">
                <a:solidFill>
                  <a:srgbClr val="3C653C"/>
                </a:solidFill>
                <a:latin typeface="Calibri" pitchFamily="34" charset="0"/>
              </a:rPr>
              <a:t/>
            </a:r>
            <a:br>
              <a:rPr lang="en-US" dirty="0" smtClean="0">
                <a:solidFill>
                  <a:srgbClr val="3C653C"/>
                </a:solidFill>
                <a:latin typeface="Calibri" pitchFamily="34" charset="0"/>
              </a:rPr>
            </a:br>
            <a:endParaRPr lang="en-US" dirty="0" smtClean="0">
              <a:solidFill>
                <a:srgbClr val="3C653C"/>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 Zoning and Guidance for Solar Energy System Regulation</a:t>
            </a:r>
            <a:endParaRPr lang="en-US" sz="2800" dirty="0"/>
          </a:p>
        </p:txBody>
      </p:sp>
      <p:sp>
        <p:nvSpPr>
          <p:cNvPr id="3" name="Content Placeholder 2"/>
          <p:cNvSpPr>
            <a:spLocks noGrp="1"/>
          </p:cNvSpPr>
          <p:nvPr>
            <p:ph idx="1"/>
          </p:nvPr>
        </p:nvSpPr>
        <p:spPr/>
        <p:txBody>
          <a:bodyPr/>
          <a:lstStyle/>
          <a:p>
            <a:r>
              <a:rPr lang="en-US" sz="2400" dirty="0" smtClean="0"/>
              <a:t>Responds to identified need to help communities establish solar energy regulations</a:t>
            </a:r>
          </a:p>
          <a:p>
            <a:r>
              <a:rPr lang="en-US" sz="2400" dirty="0" smtClean="0"/>
              <a:t>Addresses small, medium and large-scale roof and ground-mounted systems</a:t>
            </a:r>
          </a:p>
          <a:p>
            <a:r>
              <a:rPr lang="en-US" sz="2400" dirty="0" smtClean="0"/>
              <a:t>Reflects statutory limits on municipal ability to regulate solar energy systems</a:t>
            </a:r>
          </a:p>
          <a:p>
            <a:pPr lvl="1"/>
            <a:r>
              <a:rPr lang="en-US" dirty="0" err="1" smtClean="0"/>
              <a:t>Chapt</a:t>
            </a:r>
            <a:r>
              <a:rPr lang="en-US" dirty="0" smtClean="0"/>
              <a:t> 40A – Solar systems may not be prohibited or unreasonably regulated; “reasonable” not defined</a:t>
            </a:r>
          </a:p>
        </p:txBody>
      </p:sp>
      <p:sp>
        <p:nvSpPr>
          <p:cNvPr id="4" name="Slide Number Placeholder 3"/>
          <p:cNvSpPr>
            <a:spLocks noGrp="1"/>
          </p:cNvSpPr>
          <p:nvPr>
            <p:ph type="sldNum" sz="quarter" idx="10"/>
          </p:nvPr>
        </p:nvSpPr>
        <p:spPr/>
        <p:txBody>
          <a:bodyPr/>
          <a:lstStyle/>
          <a:p>
            <a:pPr>
              <a:defRPr/>
            </a:pPr>
            <a:fld id="{66013F86-44C2-4AD4-9B9A-820A112E6288}" type="slidenum">
              <a:rPr lang="en-US" smtClean="0"/>
              <a:pPr>
                <a:defRPr/>
              </a:pPr>
              <a:t>7</a:t>
            </a:fld>
            <a:endParaRPr lang="en-US" dirty="0"/>
          </a:p>
        </p:txBody>
      </p:sp>
      <p:pic>
        <p:nvPicPr>
          <p:cNvPr id="5" name="Picture 4"/>
          <p:cNvPicPr>
            <a:picLocks noChangeAspect="1" noChangeArrowheads="1"/>
          </p:cNvPicPr>
          <p:nvPr/>
        </p:nvPicPr>
        <p:blipFill>
          <a:blip r:embed="rId3" cstate="print"/>
          <a:srcRect/>
          <a:stretch>
            <a:fillRect/>
          </a:stretch>
        </p:blipFill>
        <p:spPr bwMode="auto">
          <a:xfrm>
            <a:off x="3886200" y="4267200"/>
            <a:ext cx="2358390" cy="21199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 Zoning and Guidance for Solar Energy System Regulation</a:t>
            </a:r>
            <a:endParaRPr lang="en-US" sz="2800" dirty="0"/>
          </a:p>
        </p:txBody>
      </p:sp>
      <p:sp>
        <p:nvSpPr>
          <p:cNvPr id="3" name="Content Placeholder 2"/>
          <p:cNvSpPr>
            <a:spLocks noGrp="1"/>
          </p:cNvSpPr>
          <p:nvPr>
            <p:ph idx="1"/>
          </p:nvPr>
        </p:nvSpPr>
        <p:spPr>
          <a:xfrm>
            <a:off x="914400" y="914400"/>
            <a:ext cx="8001000" cy="4800600"/>
          </a:xfrm>
          <a:prstGeom prst="rect">
            <a:avLst/>
          </a:prstGeom>
        </p:spPr>
        <p:txBody>
          <a:bodyPr/>
          <a:lstStyle/>
          <a:p>
            <a:r>
              <a:rPr lang="en-US" sz="2200" i="1" dirty="0" smtClean="0"/>
              <a:t>Model </a:t>
            </a:r>
            <a:r>
              <a:rPr lang="en-US" sz="2200" dirty="0" smtClean="0"/>
              <a:t>bylaw provides a </a:t>
            </a:r>
            <a:r>
              <a:rPr lang="en-US" sz="2200" i="1" dirty="0" smtClean="0"/>
              <a:t>framework</a:t>
            </a:r>
            <a:r>
              <a:rPr lang="en-US" sz="2200" dirty="0" smtClean="0"/>
              <a:t> for local zoning – zoning is controlled at the local level</a:t>
            </a:r>
          </a:p>
          <a:p>
            <a:endParaRPr lang="en-US" sz="2200" dirty="0" smtClean="0"/>
          </a:p>
          <a:p>
            <a:r>
              <a:rPr lang="en-US" sz="2200" dirty="0" smtClean="0"/>
              <a:t>Green commentary sections highlight questions local decision makers should consider to tailor the model to local circumstances</a:t>
            </a:r>
          </a:p>
          <a:p>
            <a:pPr>
              <a:buNone/>
            </a:pPr>
            <a:r>
              <a:rPr lang="en-US" sz="2000" i="1" dirty="0" smtClean="0"/>
              <a:t>	Example:</a:t>
            </a:r>
            <a:r>
              <a:rPr lang="en-US" sz="2400" i="1" dirty="0" smtClean="0"/>
              <a:t>  </a:t>
            </a:r>
          </a:p>
          <a:p>
            <a:pPr>
              <a:buNone/>
            </a:pPr>
            <a:r>
              <a:rPr lang="en-US" sz="2000" i="1" dirty="0" smtClean="0"/>
              <a:t>	Commentary: As drafted, this model zoning does not require medium-scale ground mounted solar energy systems to be fenced, but this is something communities will want to consider. Regardless, many project proponents will find fencing prudent</a:t>
            </a:r>
            <a:r>
              <a:rPr lang="en-US" sz="2400" i="1" dirty="0" smtClean="0"/>
              <a:t>.  </a:t>
            </a:r>
            <a:endParaRPr lang="en-US" sz="2400" dirty="0" smtClean="0"/>
          </a:p>
          <a:p>
            <a:pPr>
              <a:buNone/>
            </a:pPr>
            <a:endParaRPr lang="en-US" sz="2400" dirty="0" smtClean="0"/>
          </a:p>
          <a:p>
            <a:r>
              <a:rPr lang="en-US" sz="2200" dirty="0" smtClean="0"/>
              <a:t>Review customized bylaw with legal counsel</a:t>
            </a:r>
            <a:endParaRPr lang="en-US" sz="2200" dirty="0"/>
          </a:p>
        </p:txBody>
      </p:sp>
      <p:sp>
        <p:nvSpPr>
          <p:cNvPr id="4" name="Slide Number Placeholder 3"/>
          <p:cNvSpPr>
            <a:spLocks noGrp="1"/>
          </p:cNvSpPr>
          <p:nvPr>
            <p:ph type="sldNum" sz="quarter" idx="10"/>
          </p:nvPr>
        </p:nvSpPr>
        <p:spPr/>
        <p:txBody>
          <a:bodyPr/>
          <a:lstStyle/>
          <a:p>
            <a:pPr>
              <a:defRPr/>
            </a:pPr>
            <a:fld id="{66013F86-44C2-4AD4-9B9A-820A112E6288}" type="slidenum">
              <a:rPr lang="en-US" smtClean="0"/>
              <a:pPr>
                <a:defRPr/>
              </a:pPr>
              <a:t>8</a:t>
            </a:fld>
            <a:endParaRPr lang="en-US" dirty="0"/>
          </a:p>
        </p:txBody>
      </p:sp>
      <p:sp>
        <p:nvSpPr>
          <p:cNvPr id="7" name="Rectangle 6"/>
          <p:cNvSpPr/>
          <p:nvPr/>
        </p:nvSpPr>
        <p:spPr bwMode="auto">
          <a:xfrm>
            <a:off x="1295400" y="3657600"/>
            <a:ext cx="7162800" cy="1219200"/>
          </a:xfrm>
          <a:prstGeom prst="rect">
            <a:avLst/>
          </a:prstGeom>
          <a:no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 Zoning and Guidance for Solar Energy System Regulation</a:t>
            </a:r>
            <a:endParaRPr lang="en-US" sz="2800" dirty="0"/>
          </a:p>
        </p:txBody>
      </p:sp>
      <p:sp>
        <p:nvSpPr>
          <p:cNvPr id="3" name="Content Placeholder 2"/>
          <p:cNvSpPr>
            <a:spLocks noGrp="1"/>
          </p:cNvSpPr>
          <p:nvPr>
            <p:ph idx="1"/>
          </p:nvPr>
        </p:nvSpPr>
        <p:spPr/>
        <p:txBody>
          <a:bodyPr/>
          <a:lstStyle/>
          <a:p>
            <a:r>
              <a:rPr lang="en-US" sz="2400" dirty="0" smtClean="0"/>
              <a:t>Definitions</a:t>
            </a:r>
            <a:r>
              <a:rPr lang="en-US" dirty="0" smtClean="0"/>
              <a:t>:</a:t>
            </a:r>
          </a:p>
          <a:p>
            <a:pPr>
              <a:buFont typeface="Courier New" pitchFamily="49" charset="0"/>
              <a:buChar char="o"/>
            </a:pPr>
            <a:r>
              <a:rPr lang="en-US" sz="1700" u="sng" dirty="0" smtClean="0">
                <a:solidFill>
                  <a:schemeClr val="tx1"/>
                </a:solidFill>
              </a:rPr>
              <a:t>Solar Energy System</a:t>
            </a:r>
            <a:r>
              <a:rPr lang="en-US" sz="1700" dirty="0" smtClean="0">
                <a:solidFill>
                  <a:schemeClr val="tx1"/>
                </a:solidFill>
              </a:rPr>
              <a:t>: A device or structural design feature, a substantial purpose of which is to provide daylight for interior lighting or provide for the collection, storage and distribution of solar energy for space heating or cooling, electricity generation, or water heating.</a:t>
            </a:r>
          </a:p>
          <a:p>
            <a:pPr>
              <a:lnSpc>
                <a:spcPct val="50000"/>
              </a:lnSpc>
              <a:buFont typeface="Courier New" pitchFamily="49" charset="0"/>
              <a:buChar char="o"/>
            </a:pPr>
            <a:endParaRPr lang="en-US" sz="1700" dirty="0" smtClean="0">
              <a:solidFill>
                <a:schemeClr val="tx1"/>
              </a:solidFill>
            </a:endParaRPr>
          </a:p>
          <a:p>
            <a:pPr>
              <a:buFont typeface="Courier New" pitchFamily="49" charset="0"/>
              <a:buChar char="o"/>
            </a:pPr>
            <a:r>
              <a:rPr lang="en-US" sz="1700" u="sng" dirty="0" smtClean="0">
                <a:solidFill>
                  <a:schemeClr val="tx1"/>
                </a:solidFill>
              </a:rPr>
              <a:t>Solar Energy System, Large-Scale</a:t>
            </a:r>
            <a:r>
              <a:rPr lang="en-US" sz="1700" dirty="0" smtClean="0">
                <a:solidFill>
                  <a:schemeClr val="tx1"/>
                </a:solidFill>
              </a:rPr>
              <a:t>: An Active Solar Energy System that occupies more than 40,000 square feet of surface area (equivalent to a rated nameplate capacity of about 250kW DC or greater).</a:t>
            </a:r>
          </a:p>
          <a:p>
            <a:pPr>
              <a:lnSpc>
                <a:spcPct val="50000"/>
              </a:lnSpc>
              <a:buFont typeface="Courier New" pitchFamily="49" charset="0"/>
              <a:buChar char="o"/>
            </a:pPr>
            <a:endParaRPr lang="en-US" sz="1700" dirty="0" smtClean="0">
              <a:solidFill>
                <a:schemeClr val="tx1"/>
              </a:solidFill>
            </a:endParaRPr>
          </a:p>
          <a:p>
            <a:pPr>
              <a:buFont typeface="Courier New" pitchFamily="49" charset="0"/>
              <a:buChar char="o"/>
            </a:pPr>
            <a:r>
              <a:rPr lang="en-US" sz="1700" u="sng" dirty="0" smtClean="0">
                <a:solidFill>
                  <a:schemeClr val="tx1"/>
                </a:solidFill>
              </a:rPr>
              <a:t>Solar Energy System, Medium-Scale</a:t>
            </a:r>
            <a:r>
              <a:rPr lang="en-US" sz="1700" dirty="0" smtClean="0">
                <a:solidFill>
                  <a:schemeClr val="tx1"/>
                </a:solidFill>
              </a:rPr>
              <a:t>: An Active Solar Energy System that occupies more than 1,750 but less than 40,000 square feet of surface area (equivalent to a rated nameplate capacity of about 10 - 250 kW DC).</a:t>
            </a:r>
          </a:p>
          <a:p>
            <a:pPr>
              <a:lnSpc>
                <a:spcPct val="50000"/>
              </a:lnSpc>
              <a:buFont typeface="Courier New" pitchFamily="49" charset="0"/>
              <a:buChar char="o"/>
            </a:pPr>
            <a:endParaRPr lang="en-US" sz="1700" dirty="0" smtClean="0">
              <a:solidFill>
                <a:schemeClr val="tx1"/>
              </a:solidFill>
            </a:endParaRPr>
          </a:p>
          <a:p>
            <a:pPr>
              <a:buFont typeface="Courier New" pitchFamily="49" charset="0"/>
              <a:buChar char="o"/>
            </a:pPr>
            <a:r>
              <a:rPr lang="en-US" sz="1700" u="sng" dirty="0" smtClean="0">
                <a:solidFill>
                  <a:schemeClr val="tx1"/>
                </a:solidFill>
              </a:rPr>
              <a:t>Solar Energy System, Small-Scale</a:t>
            </a:r>
            <a:r>
              <a:rPr lang="en-US" sz="1700" dirty="0" smtClean="0">
                <a:solidFill>
                  <a:schemeClr val="tx1"/>
                </a:solidFill>
              </a:rPr>
              <a:t>: An Active Solar Energy System that occupies 1,750 square feet of surface area or less (equivalent to a rated nameplate capacity of about 10 kW DC or less). </a:t>
            </a:r>
          </a:p>
          <a:p>
            <a:endParaRPr lang="en-US" dirty="0"/>
          </a:p>
        </p:txBody>
      </p:sp>
      <p:sp>
        <p:nvSpPr>
          <p:cNvPr id="4" name="Slide Number Placeholder 3"/>
          <p:cNvSpPr>
            <a:spLocks noGrp="1"/>
          </p:cNvSpPr>
          <p:nvPr>
            <p:ph type="sldNum" sz="quarter" idx="10"/>
          </p:nvPr>
        </p:nvSpPr>
        <p:spPr/>
        <p:txBody>
          <a:bodyPr/>
          <a:lstStyle/>
          <a:p>
            <a:pPr>
              <a:defRPr/>
            </a:pPr>
            <a:fld id="{66013F86-44C2-4AD4-9B9A-820A112E6288}" type="slidenum">
              <a:rPr lang="en-US" smtClean="0"/>
              <a:pPr>
                <a:defRPr/>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fb0cfa74-0053-4805-82f6-f2aa393bdbf7"/>
</p:tagLst>
</file>

<file path=ppt/tags/tag3.xml><?xml version="1.0" encoding="utf-8"?>
<p:tagLst xmlns:a="http://schemas.openxmlformats.org/drawingml/2006/main" xmlns:r="http://schemas.openxmlformats.org/officeDocument/2006/relationships" xmlns:p="http://schemas.openxmlformats.org/presentationml/2006/main">
  <p:tag name="OFFISYNC_SLIDE_GUID" val="d9151326-4aae-4c8a-b468-5c51717345b0"/>
</p:tagLst>
</file>

<file path=ppt/tags/tag4.xml><?xml version="1.0" encoding="utf-8"?>
<p:tagLst xmlns:a="http://schemas.openxmlformats.org/drawingml/2006/main" xmlns:r="http://schemas.openxmlformats.org/officeDocument/2006/relationships" xmlns:p="http://schemas.openxmlformats.org/presentationml/2006/main">
  <p:tag name="OFFISYNC_SLIDE_GUID" val="f39cb4e0-346b-418c-9a13-a421ff81b460"/>
</p:tagLst>
</file>

<file path=ppt/tags/tag5.xml><?xml version="1.0" encoding="utf-8"?>
<p:tagLst xmlns:a="http://schemas.openxmlformats.org/drawingml/2006/main" xmlns:r="http://schemas.openxmlformats.org/officeDocument/2006/relationships" xmlns:p="http://schemas.openxmlformats.org/presentationml/2006/main">
  <p:tag name="OFFISYNC_SLIDE_GUID" val="6dc67aae-3d49-48c3-8d68-bd1fe2672da5"/>
</p:tagLst>
</file>

<file path=ppt/tags/tag6.xml><?xml version="1.0" encoding="utf-8"?>
<p:tagLst xmlns:a="http://schemas.openxmlformats.org/drawingml/2006/main" xmlns:r="http://schemas.openxmlformats.org/officeDocument/2006/relationships" xmlns:p="http://schemas.openxmlformats.org/presentationml/2006/main">
  <p:tag name="OFFISYNC_SLIDE_GUID" val="b23c7f98-554e-4544-89a5-3fc9ab37ae1b"/>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23488</TotalTime>
  <Words>1697</Words>
  <Application>Microsoft Office PowerPoint</Application>
  <PresentationFormat>On-screen Show (4:3)</PresentationFormat>
  <Paragraphs>188</Paragraphs>
  <Slides>13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Wingdings</vt:lpstr>
      <vt:lpstr>Times New Roman</vt:lpstr>
      <vt:lpstr>Calibri</vt:lpstr>
      <vt:lpstr>Courier New</vt:lpstr>
      <vt:lpstr>Capsules</vt:lpstr>
      <vt:lpstr>Document</vt:lpstr>
      <vt:lpstr>Slide 1</vt:lpstr>
      <vt:lpstr>State Policy and Legislation Creates Momentum</vt:lpstr>
      <vt:lpstr>  Solar is Working for the Commonwealth</vt:lpstr>
      <vt:lpstr>RPS Solar Carve-Out Phase II (SREC-II)</vt:lpstr>
      <vt:lpstr>SRECII - Managed Growth  Market Sectors and SREC Factors  </vt:lpstr>
      <vt:lpstr>Green Communities Division -   Solar Programs &amp; Resources for Municipalities</vt:lpstr>
      <vt:lpstr>Model Zoning and Guidance for Solar Energy System Regulation</vt:lpstr>
      <vt:lpstr>Model Zoning and Guidance for Solar Energy System Regulation</vt:lpstr>
      <vt:lpstr>Model Zoning and Guidance for Solar Energy System Regulation</vt:lpstr>
      <vt:lpstr>Slide 10</vt:lpstr>
      <vt:lpstr>Model Zoning and Guidance for Solar Energy System Regulation – Siting Preferences</vt:lpstr>
      <vt:lpstr>Model Zoning and Guidance for Solar Energy System Regulation – Siting Preferences </vt:lpstr>
      <vt:lpstr>Contact Information</vt:lpstr>
    </vt:vector>
  </TitlesOfParts>
  <Company>ENE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KPisiewski</dc:creator>
  <cp:lastModifiedBy>Meg Lusardi</cp:lastModifiedBy>
  <cp:revision>2018</cp:revision>
  <cp:lastPrinted>2008-02-11T15:01:39Z</cp:lastPrinted>
  <dcterms:created xsi:type="dcterms:W3CDTF">2008-02-11T15:01:39Z</dcterms:created>
  <dcterms:modified xsi:type="dcterms:W3CDTF">2014-03-24T22:17:12Z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Offisync_FolderId">
    <vt:lpwstr/>
  </property>
  <property fmtid="{D5CDD505-2E9C-101B-9397-08002B2CF9AE}" pid="4" name="Offisync_SaveTime">
    <vt:lpwstr/>
  </property>
  <property fmtid="{D5CDD505-2E9C-101B-9397-08002B2CF9AE}" pid="5" name="Offisync_IsSaved">
    <vt:lpwstr>False</vt:lpwstr>
  </property>
  <property fmtid="{D5CDD505-2E9C-101B-9397-08002B2CF9AE}" pid="6" name="Offisync_UniqueId">
    <vt:lpwstr>233951;16117958</vt:lpwstr>
  </property>
  <property fmtid="{D5CDD505-2E9C-101B-9397-08002B2CF9AE}" pid="7" name="CentralDesktop_MDAdded">
    <vt:lpwstr>True</vt:lpwstr>
  </property>
  <property fmtid="{D5CDD505-2E9C-101B-9397-08002B2CF9AE}" pid="8" name="Offisync_FileTitle">
    <vt:lpwstr/>
  </property>
  <property fmtid="{D5CDD505-2E9C-101B-9397-08002B2CF9AE}" pid="9" name="Offisync_UpdateToken">
    <vt:lpwstr>2012-02-14T10:01:40-0500</vt:lpwstr>
  </property>
  <property fmtid="{D5CDD505-2E9C-101B-9397-08002B2CF9AE}" pid="10" name="Offisync_ProviderName">
    <vt:lpwstr>Central Desktop</vt:lpwstr>
  </property>
  <property fmtid="{D5CDD505-2E9C-101B-9397-08002B2CF9AE}" pid="11" name="Offisync_ProviderInitializationData">
    <vt:lpwstr/>
  </property>
  <property fmtid="{D5CDD505-2E9C-101B-9397-08002B2CF9AE}" pid="12" name="Offisync_SavedByUsername">
    <vt:lpwstr>Tom Witkin (tomwitkin)</vt:lpwstr>
  </property>
</Properties>
</file>