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6" r:id="rId3"/>
    <p:sldId id="283"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58"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0CB8F-97BA-4C5C-A4DB-2F2C82E2FB90}" v="1" dt="2022-04-28T12:29:18.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36"/>
    <p:restoredTop sz="94694"/>
  </p:normalViewPr>
  <p:slideViewPr>
    <p:cSldViewPr snapToGrid="0" snapToObjects="1">
      <p:cViewPr varScale="1">
        <p:scale>
          <a:sx n="111" d="100"/>
          <a:sy n="111" d="100"/>
        </p:scale>
        <p:origin x="402" y="96"/>
      </p:cViewPr>
      <p:guideLst/>
    </p:cSldViewPr>
  </p:slideViewPr>
  <p:notesTextViewPr>
    <p:cViewPr>
      <p:scale>
        <a:sx n="1" d="1"/>
        <a:sy n="1" d="1"/>
      </p:scale>
      <p:origin x="0" y="0"/>
    </p:cViewPr>
  </p:notesText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8A0CC-9AFC-4407-AFFE-A86E1D2CB910}"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36898-EE50-441C-9A86-F06A02E183D3}" type="slidenum">
              <a:rPr lang="en-US" smtClean="0"/>
              <a:t>‹#›</a:t>
            </a:fld>
            <a:endParaRPr lang="en-US"/>
          </a:p>
        </p:txBody>
      </p:sp>
    </p:spTree>
    <p:extLst>
      <p:ext uri="{BB962C8B-B14F-4D97-AF65-F5344CB8AC3E}">
        <p14:creationId xmlns:p14="http://schemas.microsoft.com/office/powerpoint/2010/main" val="98672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ites.google.com/view/alexey-kalinin/research?authuser=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3368/le.87.3.45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1007/s00168-009-0336-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36898-EE50-441C-9A86-F06A02E183D3}" type="slidenum">
              <a:rPr lang="en-US" smtClean="0"/>
              <a:t>1</a:t>
            </a:fld>
            <a:endParaRPr lang="en-US"/>
          </a:p>
        </p:txBody>
      </p:sp>
    </p:spTree>
    <p:extLst>
      <p:ext uri="{BB962C8B-B14F-4D97-AF65-F5344CB8AC3E}">
        <p14:creationId xmlns:p14="http://schemas.microsoft.com/office/powerpoint/2010/main" val="323869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conservation contributes to local economies by increasing jobs, business growth, tax revenues, and other revenues. Outdoor recreation drives many economic benefits, including support for tourism-related businesses and recruiting new residents who may be business owners, entrepreneurs, or workers, supporting growth in earnings per job across a community. Protecting working landscapes and improving water quality for fish habitat contribute to the farming, forestry, and commercial fishing industries. Together these industries employ hundreds of thousands of workers and generate billions in value add in communities across Massachusetts.</a:t>
            </a:r>
          </a:p>
          <a:p>
            <a:endParaRPr lang="en-US" dirty="0"/>
          </a:p>
          <a:p>
            <a:r>
              <a:rPr lang="en-US" dirty="0"/>
              <a:t>See white paper page 10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10</a:t>
            </a:fld>
            <a:endParaRPr lang="en-US"/>
          </a:p>
        </p:txBody>
      </p:sp>
    </p:spTree>
    <p:extLst>
      <p:ext uri="{BB962C8B-B14F-4D97-AF65-F5344CB8AC3E}">
        <p14:creationId xmlns:p14="http://schemas.microsoft.com/office/powerpoint/2010/main" val="397980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conservation supports a thriving tourism and outdoor recreation economy. The outdoor recreation tourism economy includes spending by visitors.  Travelers to conserved lands with public access, such as parks and trails, spend money locally supporting local income and jobs. In fiscal year 2020, 7.1 percent of domestic visitors came to Massachusetts with the primary trip purpose of outdoor recreation.  They spent an average of $743 per trip on things like lodging and restaurants, for total outdoor recreation spending of $1.48 billion, resulting in $37.9 million in local sales, lodging and other tax receipts.  The outdoor recreation industry also supports 9,200 jobs in Massachusetts.</a:t>
            </a:r>
          </a:p>
          <a:p>
            <a:endParaRPr lang="en-US" dirty="0"/>
          </a:p>
          <a:p>
            <a:r>
              <a:rPr lang="en-US" dirty="0"/>
              <a:t>Data are available by county in Appendix B. For example,</a:t>
            </a:r>
          </a:p>
          <a:p>
            <a:endParaRPr lang="en-US" dirty="0"/>
          </a:p>
          <a:p>
            <a:r>
              <a:rPr lang="en-US" dirty="0"/>
              <a:t>In 2019, </a:t>
            </a:r>
            <a:r>
              <a:rPr lang="en-US" dirty="0">
                <a:highlight>
                  <a:srgbClr val="C0C0C0"/>
                </a:highlight>
              </a:rPr>
              <a:t>Barnstable County </a:t>
            </a:r>
            <a:r>
              <a:rPr lang="en-US" dirty="0"/>
              <a:t>outdoor recreation visitors spent </a:t>
            </a:r>
            <a:r>
              <a:rPr lang="en-US" dirty="0">
                <a:highlight>
                  <a:srgbClr val="C0C0C0"/>
                </a:highlight>
              </a:rPr>
              <a:t>$81 million</a:t>
            </a:r>
            <a:r>
              <a:rPr lang="en-US" dirty="0"/>
              <a:t>. This spending supported </a:t>
            </a:r>
            <a:r>
              <a:rPr lang="en-US" dirty="0">
                <a:highlight>
                  <a:srgbClr val="C0C0C0"/>
                </a:highlight>
              </a:rPr>
              <a:t>700 jobs </a:t>
            </a:r>
            <a:r>
              <a:rPr lang="en-US" dirty="0"/>
              <a:t>and directly contributed </a:t>
            </a:r>
            <a:r>
              <a:rPr lang="en-US" dirty="0">
                <a:highlight>
                  <a:srgbClr val="C0C0C0"/>
                </a:highlight>
              </a:rPr>
              <a:t>$5 million </a:t>
            </a:r>
            <a:r>
              <a:rPr lang="en-US" dirty="0"/>
              <a:t>local tax revenues including </a:t>
            </a:r>
            <a:r>
              <a:rPr lang="en-US" dirty="0">
                <a:highlight>
                  <a:srgbClr val="C0C0C0"/>
                </a:highlight>
              </a:rPr>
              <a:t>$1.03 </a:t>
            </a:r>
            <a:r>
              <a:rPr lang="en-US" dirty="0"/>
              <a:t>million in room occupancy tax collections. </a:t>
            </a:r>
          </a:p>
          <a:p>
            <a:endParaRPr lang="en-US" dirty="0"/>
          </a:p>
          <a:p>
            <a:r>
              <a:rPr lang="en-US" sz="800" dirty="0"/>
              <a:t>Massachusetts Office of Travel &amp; Tourism. 2020 Annual Report. Published April 2021.</a:t>
            </a:r>
          </a:p>
          <a:p>
            <a:endParaRPr lang="en-US" dirty="0"/>
          </a:p>
          <a:p>
            <a:r>
              <a:rPr lang="en-US" dirty="0"/>
              <a:t>See white paper page 10 for more details</a:t>
            </a:r>
          </a:p>
          <a:p>
            <a:endParaRPr lang="en-US" sz="800"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11</a:t>
            </a:fld>
            <a:endParaRPr lang="en-US"/>
          </a:p>
        </p:txBody>
      </p:sp>
    </p:spTree>
    <p:extLst>
      <p:ext uri="{BB962C8B-B14F-4D97-AF65-F5344CB8AC3E}">
        <p14:creationId xmlns:p14="http://schemas.microsoft.com/office/powerpoint/2010/main" val="359234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outdoor recreation economy includes spending by both residents and visitors. According to the Bureau of Economic Analysis outdoor recreation accounted for $7.69 billion in value added, representing 1.3 percent of the GDP, and 90,600 jobs. </a:t>
            </a:r>
          </a:p>
          <a:p>
            <a:endParaRPr lang="en-US" dirty="0"/>
          </a:p>
          <a:p>
            <a:r>
              <a:rPr lang="en-US" sz="800" dirty="0">
                <a:latin typeface="Calibri" panose="020F0502020204030204" pitchFamily="34" charset="0"/>
                <a:ea typeface="Calibri" panose="020F0502020204030204" pitchFamily="34" charset="0"/>
              </a:rPr>
              <a:t>U.S. Bureau of Economic Analysis. Outdoor Recreation Value Added, Employment, and Compensation as a Percent of Total, 2020. </a:t>
            </a:r>
          </a:p>
          <a:p>
            <a:endParaRPr lang="en-US" sz="800" dirty="0">
              <a:latin typeface="Calibri" panose="020F0502020204030204" pitchFamily="34" charset="0"/>
            </a:endParaRPr>
          </a:p>
          <a:p>
            <a:r>
              <a:rPr lang="en-US" dirty="0"/>
              <a:t>See white paper page 10 for more details</a:t>
            </a:r>
          </a:p>
          <a:p>
            <a:endParaRPr lang="en-US" sz="800"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12</a:t>
            </a:fld>
            <a:endParaRPr lang="en-US"/>
          </a:p>
        </p:txBody>
      </p:sp>
    </p:spTree>
    <p:extLst>
      <p:ext uri="{BB962C8B-B14F-4D97-AF65-F5344CB8AC3E}">
        <p14:creationId xmlns:p14="http://schemas.microsoft.com/office/powerpoint/2010/main" val="66628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According to American Farmland Trust, Massachusetts is the 9th most threatened state for farmland loss in the country.  From 2001 to 2016, 6,750 acres of state significant farmland was converted to urban and highly developed land uses. </a:t>
            </a: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800" dirty="0" err="1">
                <a:latin typeface="Calibri" panose="020F0502020204030204" pitchFamily="34" charset="0"/>
                <a:ea typeface="Calibri" panose="020F0502020204030204" pitchFamily="34" charset="0"/>
                <a:cs typeface="Times New Roman" panose="02020603050405020304" pitchFamily="18" charset="0"/>
              </a:rPr>
              <a:t>Freegood</a:t>
            </a:r>
            <a:r>
              <a:rPr lang="en-US" sz="800" dirty="0">
                <a:latin typeface="Calibri" panose="020F0502020204030204" pitchFamily="34" charset="0"/>
                <a:ea typeface="Calibri" panose="020F0502020204030204" pitchFamily="34" charset="0"/>
                <a:cs typeface="Times New Roman" panose="02020603050405020304" pitchFamily="18" charset="0"/>
              </a:rPr>
              <a:t>, J., M. Hunter, J. Dempsey, and A. Sorensen. 2020. Farms Under Threat: The State of the States. American Farmland Trust.</a:t>
            </a: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Land conservation has an important role to play in sustaining the agriculture industry. With 7,240 farms and 492,000 acres in farmland, agriculture is a key part of the Massachusetts landscape and economy.  The agricultural industry in the state directly employs 25,920 individuals and produces an annual market value of over $475 million in agricultural goods.  The average Massachusetts farm produces $65,624 worth of agricultural products on 68 acres. </a:t>
            </a:r>
          </a:p>
          <a:p>
            <a:endParaRPr lang="en-US" dirty="0">
              <a:latin typeface="Calibri" panose="020F0502020204030204" pitchFamily="34" charset="0"/>
              <a:cs typeface="Times New Roman" panose="02020603050405020304" pitchFamily="18" charset="0"/>
            </a:endParaRPr>
          </a:p>
          <a:p>
            <a:r>
              <a:rPr lang="en-US" sz="800" dirty="0"/>
              <a:t>U.S. Department of Agriculture. 2017 Census of Agriculture. </a:t>
            </a:r>
          </a:p>
          <a:p>
            <a:endParaRPr lang="en-US" dirty="0"/>
          </a:p>
          <a:p>
            <a:r>
              <a:rPr lang="en-US" dirty="0"/>
              <a:t>Data are available by county in Appendix C. For example, </a:t>
            </a:r>
          </a:p>
          <a:p>
            <a:endParaRPr lang="en-US" dirty="0"/>
          </a:p>
          <a:p>
            <a:r>
              <a:rPr lang="en-US" dirty="0"/>
              <a:t>Losing (</a:t>
            </a:r>
            <a:r>
              <a:rPr lang="en-US" dirty="0">
                <a:highlight>
                  <a:srgbClr val="C0C0C0"/>
                </a:highlight>
              </a:rPr>
              <a:t>insert farm name</a:t>
            </a:r>
            <a:r>
              <a:rPr lang="en-US" dirty="0"/>
              <a:t>) of </a:t>
            </a:r>
            <a:r>
              <a:rPr lang="en-US" dirty="0">
                <a:highlight>
                  <a:srgbClr val="C0C0C0"/>
                </a:highlight>
              </a:rPr>
              <a:t>X </a:t>
            </a:r>
            <a:r>
              <a:rPr lang="en-US" dirty="0"/>
              <a:t>acres would reduce the viability of farming in the community resulting in lost jobs and hurting local businesses. In </a:t>
            </a:r>
            <a:r>
              <a:rPr lang="en-US" dirty="0">
                <a:highlight>
                  <a:srgbClr val="C0C0C0"/>
                </a:highlight>
              </a:rPr>
              <a:t>Barnstable County</a:t>
            </a:r>
            <a:r>
              <a:rPr lang="en-US" dirty="0"/>
              <a:t>, there are currently </a:t>
            </a:r>
            <a:r>
              <a:rPr lang="en-US" dirty="0">
                <a:highlight>
                  <a:srgbClr val="C0C0C0"/>
                </a:highlight>
              </a:rPr>
              <a:t>321 farms</a:t>
            </a:r>
            <a:r>
              <a:rPr lang="en-US" dirty="0"/>
              <a:t>, encompassing </a:t>
            </a:r>
            <a:r>
              <a:rPr lang="en-US" dirty="0">
                <a:highlight>
                  <a:srgbClr val="C0C0C0"/>
                </a:highlight>
              </a:rPr>
              <a:t>6,564 acres</a:t>
            </a:r>
            <a:r>
              <a:rPr lang="en-US" dirty="0"/>
              <a:t>, with a total market value of </a:t>
            </a:r>
            <a:r>
              <a:rPr lang="en-US" dirty="0">
                <a:highlight>
                  <a:srgbClr val="C0C0C0"/>
                </a:highlight>
              </a:rPr>
              <a:t>$23.1 million</a:t>
            </a:r>
            <a:r>
              <a:rPr lang="en-US" dirty="0"/>
              <a:t>. The average farm is 20 acres with </a:t>
            </a:r>
            <a:r>
              <a:rPr lang="en-US" dirty="0">
                <a:highlight>
                  <a:srgbClr val="C0C0C0"/>
                </a:highlight>
              </a:rPr>
              <a:t>$72,000 </a:t>
            </a:r>
            <a:r>
              <a:rPr lang="en-US" dirty="0"/>
              <a:t>in agricultural products sold annually. </a:t>
            </a:r>
          </a:p>
          <a:p>
            <a:endParaRPr lang="en-US" dirty="0"/>
          </a:p>
          <a:p>
            <a:r>
              <a:rPr lang="en-US" dirty="0"/>
              <a:t>See white paper page 12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13</a:t>
            </a:fld>
            <a:endParaRPr lang="en-US"/>
          </a:p>
        </p:txBody>
      </p:sp>
    </p:spTree>
    <p:extLst>
      <p:ext uri="{BB962C8B-B14F-4D97-AF65-F5344CB8AC3E}">
        <p14:creationId xmlns:p14="http://schemas.microsoft.com/office/powerpoint/2010/main" val="175294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threats to the productive capacity of Massachusetts forests are development/conversion of forest to non-forest (including forest clearing to build ground mounted solar arrays), climate change, fire and natural disasters, herbivore browsing, pests and disease, and economic factors (e.g., additional costs associated with increasing distance to pulpwood processors).  </a:t>
            </a:r>
          </a:p>
          <a:p>
            <a:r>
              <a:rPr lang="en-US" sz="800" dirty="0"/>
              <a:t>Cardwell, M. 2021. Massachusetts State Forest Action Plan 2020. Executive Office of Energy &amp; Environmental Affairs, Department of Conservation &amp; Recreation, Massachusetts Bureau of Forest Fire Control &amp; Forestry.</a:t>
            </a:r>
          </a:p>
          <a:p>
            <a:r>
              <a:rPr lang="en-US" dirty="0"/>
              <a:t>A recent study of forest loss in New England found that ‘distance to nearest developed land’ was the greatest predictor of forest conversion to low-density development, followed by ‘distance to roads’.</a:t>
            </a:r>
          </a:p>
          <a:p>
            <a:r>
              <a:rPr lang="en-US" sz="800" dirty="0"/>
              <a:t>Thompson J., J. </a:t>
            </a:r>
            <a:r>
              <a:rPr lang="en-US" sz="800" dirty="0" err="1"/>
              <a:t>Plisinski</a:t>
            </a:r>
            <a:r>
              <a:rPr lang="en-US" sz="800" dirty="0"/>
              <a:t>, P. </a:t>
            </a:r>
            <a:r>
              <a:rPr lang="en-US" sz="800" dirty="0" err="1"/>
              <a:t>Olofsson</a:t>
            </a:r>
            <a:r>
              <a:rPr lang="en-US" sz="800" dirty="0"/>
              <a:t>, C. Holden, and M. </a:t>
            </a:r>
            <a:r>
              <a:rPr lang="en-US" sz="800" dirty="0" err="1"/>
              <a:t>Duveneck</a:t>
            </a:r>
            <a:r>
              <a:rPr lang="en-US" sz="800" dirty="0"/>
              <a:t>. 2017. Forest loss in New England: a projection of recent trends. </a:t>
            </a:r>
            <a:r>
              <a:rPr lang="en-US" sz="800" dirty="0" err="1"/>
              <a:t>PLoS</a:t>
            </a:r>
            <a:r>
              <a:rPr lang="en-US" sz="800" dirty="0"/>
              <a:t> One, 12(12). https://doi.org/10.1371/journal.pone.0189636. </a:t>
            </a:r>
          </a:p>
          <a:p>
            <a:r>
              <a:rPr lang="en-US" dirty="0"/>
              <a:t>In Massachusetts, the average parcel size for nonindustrial private forestland is less than 20 acres and as parcel size decreases, so does the likelihood of timber harvesting.  Social factors for landowners, as well as minimum sizes for profitability for loggers, contribute to this trend. </a:t>
            </a:r>
          </a:p>
          <a:p>
            <a:endParaRPr lang="en-US" sz="900" dirty="0"/>
          </a:p>
          <a:p>
            <a:r>
              <a:rPr lang="en-US" sz="900" dirty="0"/>
              <a:t>Kittredge, D., A. D’Amato, P. Catanzaro, J. Fish, and B. Butler. 2008. Estimating ownerships and parcels of nonindustrial private forestland in Massachusetts. Northern Journal of Applied Forestry, 25(2):93-98.</a:t>
            </a:r>
          </a:p>
          <a:p>
            <a:endParaRPr lang="en-US" dirty="0"/>
          </a:p>
          <a:p>
            <a:r>
              <a:rPr lang="en-US" dirty="0"/>
              <a:t>Preservation of the </a:t>
            </a:r>
            <a:r>
              <a:rPr lang="en-US" dirty="0">
                <a:highlight>
                  <a:srgbClr val="C0C0C0"/>
                </a:highlight>
              </a:rPr>
              <a:t>_xx-acre JONES property </a:t>
            </a:r>
            <a:r>
              <a:rPr lang="en-US" dirty="0"/>
              <a:t>will help avoid fragmentation of a block of </a:t>
            </a:r>
            <a:r>
              <a:rPr lang="en-US" dirty="0">
                <a:highlight>
                  <a:srgbClr val="C0C0C0"/>
                </a:highlight>
              </a:rPr>
              <a:t>xxx</a:t>
            </a:r>
            <a:r>
              <a:rPr lang="en-US" dirty="0"/>
              <a:t> acres of forestland. </a:t>
            </a:r>
          </a:p>
          <a:p>
            <a:endParaRPr lang="en-US" dirty="0"/>
          </a:p>
          <a:p>
            <a:r>
              <a:rPr lang="en-US" dirty="0"/>
              <a:t>The forest products industry employs 16,100 workers directly, with labor income of $1.55 billion.  For a total value added of $1.44 billion and output of $5.35 billion.  Multipliers capture the indirect and induced economic activity generated by the re-spending of income or sales revenues in a regional economy. When multipliers are considered, the forest projects industry provides 37,800 jobs indirectly, with $3.10 billion in labor income, $3.81 billion in value-add, and $9.23 billion in output.</a:t>
            </a:r>
          </a:p>
          <a:p>
            <a:r>
              <a:rPr lang="en-US" sz="800" dirty="0" err="1"/>
              <a:t>Leefers</a:t>
            </a:r>
            <a:r>
              <a:rPr lang="en-US" sz="800" dirty="0"/>
              <a:t>, L., J. Poudel, D. Neumann, and Public Sector Consultants. 2020. Forest Products Industries’ Economic Contributions in the Northeast and Midwest. Lansing: Public Sector Consultants.</a:t>
            </a:r>
          </a:p>
          <a:p>
            <a:endParaRPr lang="en-US" sz="800" dirty="0"/>
          </a:p>
          <a:p>
            <a:r>
              <a:rPr lang="en-US" dirty="0"/>
              <a:t>See white paper page 11 for more details</a:t>
            </a:r>
          </a:p>
          <a:p>
            <a:endParaRPr lang="en-US" sz="800"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14</a:t>
            </a:fld>
            <a:endParaRPr lang="en-US"/>
          </a:p>
        </p:txBody>
      </p:sp>
    </p:spTree>
    <p:extLst>
      <p:ext uri="{BB962C8B-B14F-4D97-AF65-F5344CB8AC3E}">
        <p14:creationId xmlns:p14="http://schemas.microsoft.com/office/powerpoint/2010/main" val="311021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land conservation protects fish habitat and water quality contributing to the commercial fisheries industry and closely related economic sectors. The water quality in the state’s estuaries near coastal areas is directly affected by the water purification, flood control and stormwater protection provided by adjacent natural lands. The commercial fishing and seafood industry in Massachusetts is the third largest in the U.S.  In 2018, it generated the largest fishing and seafood industry employment impacts in the New England region with 143,902 full- and part-time jobs. Massachusetts also generated the largest sales impacts ($16 billion), value-added impacts ($6.1 billion), and income impacts ($3.9 billion) of the fishing and seafood industry in New England.</a:t>
            </a:r>
          </a:p>
          <a:p>
            <a:endParaRPr lang="en-US" sz="800" dirty="0"/>
          </a:p>
          <a:p>
            <a:r>
              <a:rPr lang="en-US" sz="800" dirty="0"/>
              <a:t>National Marine Fisheries Service. 2021. Fisheries Economics of the United States, 2018. Economics and Sociocultural Status and Trends Series. U.S. Dept. of Commerce, National Oceanic and Atmospheric Administration.</a:t>
            </a:r>
          </a:p>
          <a:p>
            <a:endParaRPr lang="en-US" sz="800" dirty="0"/>
          </a:p>
          <a:p>
            <a:r>
              <a:rPr lang="en-US" dirty="0"/>
              <a:t>See white paper page 13 for more details</a:t>
            </a:r>
          </a:p>
          <a:p>
            <a:endParaRPr lang="en-US" sz="800"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15</a:t>
            </a:fld>
            <a:endParaRPr lang="en-US"/>
          </a:p>
        </p:txBody>
      </p:sp>
    </p:spTree>
    <p:extLst>
      <p:ext uri="{BB962C8B-B14F-4D97-AF65-F5344CB8AC3E}">
        <p14:creationId xmlns:p14="http://schemas.microsoft.com/office/powerpoint/2010/main" val="279441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effectLst/>
                <a:latin typeface="Calibri" panose="020F0502020204030204" pitchFamily="34" charset="0"/>
                <a:ea typeface="Calibri" panose="020F0502020204030204" pitchFamily="34" charset="0"/>
                <a:cs typeface="Times New Roman" panose="02020603050405020304" pitchFamily="18" charset="0"/>
              </a:rPr>
              <a:t>Land conservation can potentially improve the municipal bottom line. Studies have shown that property tax revenue losses are often offset by other impacts of conserving the parcel for reasons that include: </a:t>
            </a:r>
          </a:p>
          <a:p>
            <a:pPr marL="362480" indent="-362480">
              <a:lnSpc>
                <a:spcPct val="107000"/>
              </a:lnSpc>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Avoiding increased costs of public services that would have been required if the conserved property had been developed, such as increased school, public works, and public safety services. </a:t>
            </a:r>
          </a:p>
          <a:p>
            <a:pPr marL="362480" indent="-362480">
              <a:lnSpc>
                <a:spcPct val="107000"/>
              </a:lnSpc>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Positively impacting local employment outcomes and economic growth thereby improving the tax base.</a:t>
            </a:r>
          </a:p>
          <a:p>
            <a:pPr marL="362480" indent="-362480">
              <a:lnSpc>
                <a:spcPct val="107000"/>
              </a:lnSpc>
              <a:spcAft>
                <a:spcPts val="846"/>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Enhancing nearby property values by creating an amenity value which boosts surrounding home values, increasing tax revenue collected as assessments are adjusted.</a:t>
            </a:r>
          </a:p>
          <a:p>
            <a:pPr>
              <a:lnSpc>
                <a:spcPct val="107000"/>
              </a:lnSpc>
              <a:spcAft>
                <a:spcPts val="846"/>
              </a:spcAft>
            </a:pPr>
            <a:r>
              <a:rPr lang="en-US" dirty="0">
                <a:effectLst/>
                <a:latin typeface="Calibri" panose="020F0502020204030204" pitchFamily="34" charset="0"/>
                <a:ea typeface="Calibri" panose="020F0502020204030204" pitchFamily="34" charset="0"/>
                <a:cs typeface="Times New Roman" panose="02020603050405020304" pitchFamily="18" charset="0"/>
              </a:rPr>
              <a:t>In addition, development of open space in Massachusetts leads to increases in impervious surface, increases in water runoff, increases in nitrogen and phosphorus loading, and lost filtration capacity.  This often translates to increased costs for municipalities to provide clean drinking water, manage stormwater, and protect infrastructure from flooding. </a:t>
            </a:r>
          </a:p>
          <a:p>
            <a:pPr>
              <a:lnSpc>
                <a:spcPct val="107000"/>
              </a:lnSpc>
              <a:spcAft>
                <a:spcPts val="84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t>See white paper page 14 for more details</a:t>
            </a:r>
          </a:p>
          <a:p>
            <a:pPr>
              <a:lnSpc>
                <a:spcPct val="107000"/>
              </a:lnSpc>
              <a:spcAft>
                <a:spcPts val="846"/>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16</a:t>
            </a:fld>
            <a:endParaRPr lang="en-US"/>
          </a:p>
        </p:txBody>
      </p:sp>
    </p:spTree>
    <p:extLst>
      <p:ext uri="{BB962C8B-B14F-4D97-AF65-F5344CB8AC3E}">
        <p14:creationId xmlns:p14="http://schemas.microsoft.com/office/powerpoint/2010/main" val="175784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Land conservation has not been found to result in big increases in property tax rates. A comprehensive study of land conservation, including both ownership and easement-based protection, in New England found that land protection from 1990 to 2015 did not have a substantial impact on property tax rates.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effectLst/>
                <a:latin typeface="Calibri" panose="020F0502020204030204" pitchFamily="34" charset="0"/>
                <a:ea typeface="Calibri" panose="020F0502020204030204" pitchFamily="34" charset="0"/>
                <a:cs typeface="Calibri" panose="020F0502020204030204" pitchFamily="34" charset="0"/>
              </a:rPr>
              <a:t>In Massachusetts, the study found that on average, new protection results in small property tax rate increases </a:t>
            </a:r>
            <a:r>
              <a:rPr lang="en-US" dirty="0">
                <a:latin typeface="Calibri" panose="020F0502020204030204" pitchFamily="34" charset="0"/>
                <a:ea typeface="Calibri" panose="020F0502020204030204" pitchFamily="34" charset="0"/>
                <a:cs typeface="Calibri" panose="020F0502020204030204" pitchFamily="34" charset="0"/>
              </a:rPr>
              <a:t>of $0.58 to $0.88 per $100,000 of taxable property value for the average annual new area protected of </a:t>
            </a:r>
            <a:r>
              <a:rPr lang="en-US" dirty="0">
                <a:effectLst/>
                <a:latin typeface="Calibri" panose="020F0502020204030204" pitchFamily="34" charset="0"/>
                <a:ea typeface="Calibri" panose="020F0502020204030204" pitchFamily="34" charset="0"/>
                <a:cs typeface="Calibri" panose="020F0502020204030204" pitchFamily="34" charset="0"/>
              </a:rPr>
              <a:t>54 acres. This translates to an annual tax bill increase of $2.10 to $3.18 for a typical home</a:t>
            </a:r>
            <a:r>
              <a:rPr lang="en-US" dirty="0">
                <a:latin typeface="Calibri" panose="020F0502020204030204" pitchFamily="34" charset="0"/>
                <a:ea typeface="Calibri" panose="020F0502020204030204" pitchFamily="34" charset="0"/>
                <a:cs typeface="Calibri" panose="020F0502020204030204" pitchFamily="34" charset="0"/>
              </a:rPr>
              <a:t> with a tax bill of $4,828. They found no evidence that the impacts last over time or affect municipal expenditures. </a:t>
            </a: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However, for towns that are growing slowly, have lower household incomes, or municipal land acquisition, they study estimated greater impacts, ranging from a $5 to $30 tax bill increase for each $100,000 of value.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sz="800" dirty="0">
                <a:latin typeface="Calibri" panose="020F0502020204030204" pitchFamily="34" charset="0"/>
                <a:ea typeface="Calibri" panose="020F0502020204030204" pitchFamily="34" charset="0"/>
                <a:cs typeface="Calibri" panose="020F0502020204030204" pitchFamily="34" charset="0"/>
              </a:rPr>
              <a:t>Kalinin, A., K. Sims, S. Meyer, and J. Thompson. Does land conservation raise property taxes? Evidence from New England cities and towns. Working Paper. January 2022. Available at: </a:t>
            </a:r>
            <a:r>
              <a:rPr lang="en-US" sz="8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https://sites.google.com/view/alexey-kalinin/research?authuser=0</a:t>
            </a:r>
            <a:r>
              <a:rPr lang="en-US" sz="800" dirty="0">
                <a:latin typeface="Calibri" panose="020F0502020204030204" pitchFamily="34" charset="0"/>
                <a:ea typeface="Calibri" panose="020F0502020204030204" pitchFamily="34" charset="0"/>
                <a:cs typeface="Calibri" panose="020F0502020204030204" pitchFamily="34" charset="0"/>
              </a:rPr>
              <a:t>. </a:t>
            </a:r>
          </a:p>
          <a:p>
            <a:endParaRPr lang="en-US" sz="800" dirty="0">
              <a:latin typeface="Calibri" panose="020F0502020204030204" pitchFamily="34" charset="0"/>
              <a:ea typeface="Calibri" panose="020F0502020204030204" pitchFamily="34" charset="0"/>
              <a:cs typeface="Calibri" panose="020F0502020204030204" pitchFamily="34" charset="0"/>
            </a:endParaRPr>
          </a:p>
          <a:p>
            <a:r>
              <a:rPr lang="en-US" dirty="0"/>
              <a:t>See white paper page 14 for more details</a:t>
            </a: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17</a:t>
            </a:fld>
            <a:endParaRPr lang="en-US" dirty="0"/>
          </a:p>
        </p:txBody>
      </p:sp>
    </p:spTree>
    <p:extLst>
      <p:ext uri="{BB962C8B-B14F-4D97-AF65-F5344CB8AC3E}">
        <p14:creationId xmlns:p14="http://schemas.microsoft.com/office/powerpoint/2010/main" val="1306394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effectLst/>
                <a:latin typeface="Calibri" panose="020F0502020204030204" pitchFamily="34" charset="0"/>
                <a:ea typeface="Calibri" panose="020F0502020204030204" pitchFamily="34" charset="0"/>
                <a:cs typeface="Times New Roman" panose="02020603050405020304" pitchFamily="18" charset="0"/>
              </a:rPr>
              <a:t>New development brings not only more revenue, but also more expenses, particularly for residential development. Undeveloped land can be beneficial to communities because it brings in more revenue than it would use in services if developed. </a:t>
            </a:r>
          </a:p>
          <a:p>
            <a:pPr>
              <a:lnSpc>
                <a:spcPct val="107000"/>
              </a:lnSpc>
              <a:spcAft>
                <a:spcPts val="846"/>
              </a:spcAft>
            </a:pPr>
            <a:r>
              <a:rPr lang="en-US" dirty="0">
                <a:effectLst/>
                <a:latin typeface="Calibri" panose="020F0502020204030204" pitchFamily="34" charset="0"/>
                <a:ea typeface="Calibri" panose="020F0502020204030204" pitchFamily="34" charset="0"/>
                <a:cs typeface="Times New Roman" panose="02020603050405020304" pitchFamily="18" charset="0"/>
              </a:rPr>
              <a:t>A recent </a:t>
            </a:r>
            <a:r>
              <a:rPr lang="en-US" dirty="0">
                <a:latin typeface="Calibri" panose="020F0502020204030204" pitchFamily="34" charset="0"/>
                <a:ea typeface="Calibri" panose="020F0502020204030204" pitchFamily="34" charset="0"/>
                <a:cs typeface="Times New Roman" panose="02020603050405020304" pitchFamily="18" charset="0"/>
              </a:rPr>
              <a:t>University of Massachusetts study </a:t>
            </a:r>
            <a:r>
              <a:rPr lang="en-US" dirty="0">
                <a:effectLst/>
                <a:latin typeface="Calibri" panose="020F0502020204030204" pitchFamily="34" charset="0"/>
                <a:ea typeface="Calibri" panose="020F0502020204030204" pitchFamily="34" charset="0"/>
                <a:cs typeface="Times New Roman" panose="02020603050405020304" pitchFamily="18" charset="0"/>
              </a:rPr>
              <a:t>of Great Barrington, </a:t>
            </a:r>
            <a:r>
              <a:rPr lang="en-US" dirty="0" err="1">
                <a:effectLst/>
                <a:latin typeface="Calibri" panose="020F0502020204030204" pitchFamily="34" charset="0"/>
                <a:ea typeface="Calibri" panose="020F0502020204030204" pitchFamily="34" charset="0"/>
                <a:cs typeface="Times New Roman" panose="02020603050405020304" pitchFamily="18" charset="0"/>
              </a:rPr>
              <a:t>Whately</a:t>
            </a:r>
            <a:r>
              <a:rPr lang="en-US" dirty="0">
                <a:effectLst/>
                <a:latin typeface="Calibri" panose="020F0502020204030204" pitchFamily="34" charset="0"/>
                <a:ea typeface="Calibri" panose="020F0502020204030204" pitchFamily="34" charset="0"/>
                <a:cs typeface="Times New Roman" panose="02020603050405020304" pitchFamily="18" charset="0"/>
              </a:rPr>
              <a:t>, Upton, and Haverhill showed lower expense to revenue ratios for open space and commercial land than residential land. This means, for example, that for every dollar of revenue brought in from open space in Great Barrington, $0.35 is spent providing services for that land while residential development requires $1.12. </a:t>
            </a:r>
          </a:p>
          <a:p>
            <a:pPr>
              <a:lnSpc>
                <a:spcPct val="107000"/>
              </a:lnSpc>
              <a:spcAft>
                <a:spcPts val="846"/>
              </a:spcAft>
            </a:pPr>
            <a:r>
              <a:rPr lang="en-US" sz="800" dirty="0">
                <a:latin typeface="Calibri" panose="020F0502020204030204" pitchFamily="34" charset="0"/>
                <a:ea typeface="Calibri" panose="020F0502020204030204" pitchFamily="34" charset="0"/>
                <a:cs typeface="Times New Roman" panose="02020603050405020304" pitchFamily="18" charset="0"/>
              </a:rPr>
              <a:t>Murray, H., and C. Paul, 2019. Fiscal Impacts of Land Use in Massachusetts: Up-to date Cost of Community Services Analyses for 4 Massachusetts Communities. University of Massachusetts Amherst Extension.</a:t>
            </a:r>
          </a:p>
          <a:p>
            <a:pPr>
              <a:lnSpc>
                <a:spcPct val="107000"/>
              </a:lnSpc>
              <a:spcAft>
                <a:spcPts val="846"/>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ratios calculated in this study are similar to previous cost of community services research. The gra</a:t>
            </a:r>
            <a:r>
              <a:rPr lang="en-US" dirty="0">
                <a:latin typeface="Calibri" panose="020F0502020204030204" pitchFamily="34" charset="0"/>
                <a:ea typeface="Calibri" panose="020F0502020204030204" pitchFamily="34" charset="0"/>
                <a:cs typeface="Times New Roman" panose="02020603050405020304" pitchFamily="18" charset="0"/>
              </a:rPr>
              <a:t>phic is from </a:t>
            </a:r>
            <a:r>
              <a:rPr lang="en-US" dirty="0">
                <a:effectLst/>
                <a:latin typeface="Calibri" panose="020F0502020204030204" pitchFamily="34" charset="0"/>
                <a:ea typeface="Calibri" panose="020F0502020204030204" pitchFamily="34" charset="0"/>
                <a:cs typeface="Times New Roman" panose="02020603050405020304" pitchFamily="18" charset="0"/>
              </a:rPr>
              <a:t>American Farmland Trust across 151 communities nationwide (including 13 Massachusetts communities). It found residential development is a net fiscal loss for communities That is, for every $1 in property tax revenues residential development requires $1.16 in services. While working and open lands require $0.37 in services.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800" dirty="0">
                <a:latin typeface="Calibri" panose="020F0502020204030204" pitchFamily="34" charset="0"/>
                <a:ea typeface="Calibri" panose="020F0502020204030204" pitchFamily="34" charset="0"/>
                <a:cs typeface="Times New Roman" panose="02020603050405020304" pitchFamily="18" charset="0"/>
              </a:rPr>
              <a:t>Farmland Information Center. 2016. Cost of Community Services Studies. Partnership between the U.S. Department of Agriculture Natural Resources Conservation Service and American Farmland Trust.</a:t>
            </a:r>
          </a:p>
          <a:p>
            <a:pPr>
              <a:lnSpc>
                <a:spcPct val="107000"/>
              </a:lnSpc>
              <a:spcAft>
                <a:spcPts val="846"/>
              </a:spcAft>
            </a:pPr>
            <a:r>
              <a:rPr lang="en-US" dirty="0"/>
              <a:t>See white paper page 15 for more details</a:t>
            </a:r>
          </a:p>
          <a:p>
            <a:pPr>
              <a:lnSpc>
                <a:spcPct val="107000"/>
              </a:lnSpc>
              <a:spcAft>
                <a:spcPts val="846"/>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18</a:t>
            </a:fld>
            <a:endParaRPr lang="en-US"/>
          </a:p>
        </p:txBody>
      </p:sp>
    </p:spTree>
    <p:extLst>
      <p:ext uri="{BB962C8B-B14F-4D97-AF65-F5344CB8AC3E}">
        <p14:creationId xmlns:p14="http://schemas.microsoft.com/office/powerpoint/2010/main" val="1809227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local economies have a stronger tax base. Conserved lands help communities cultivate a competitive advantage by enhancing quality of life and attracting talent, employers, and investment. The availability of quality open space and recreation resources helps to attract businesses. Many workers choose a job based on an area’s quality of life, which is increased by the availability of open spaces. Furthermore, small-business decision makers rated park, recreation, and open space amenities as being the most important factor in measuring quality of life. This shows how important the investment of parks and open space is to the future economic well-being of Massachusetts’ communities.</a:t>
            </a:r>
          </a:p>
          <a:p>
            <a:endParaRPr lang="en-US" sz="800" dirty="0"/>
          </a:p>
          <a:p>
            <a:r>
              <a:rPr lang="en-US" sz="800" dirty="0"/>
              <a:t>Executive Office of Energy and Environmental Affairs. Massachusetts Statewide Comprehensive Outdoor Recreation Plan 2017. Submitted to the National Park Service. December 2017.</a:t>
            </a:r>
          </a:p>
          <a:p>
            <a:endParaRPr lang="en-US" sz="800" dirty="0"/>
          </a:p>
          <a:p>
            <a:r>
              <a:rPr lang="en-US" dirty="0"/>
              <a:t>Saving land can also help local economies. A recent study of all major towns and cities in New England found that land conservation moderately increased local employment numbers and the labor force, without reducing new housing permits. This was found to be especially true in rural areas. </a:t>
            </a:r>
          </a:p>
          <a:p>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Sims, K., J. Thompson, S. Meyer, C. Nolte, and J. </a:t>
            </a:r>
            <a:r>
              <a:rPr lang="en-US" sz="800" dirty="0" err="1">
                <a:latin typeface="Calibri" panose="020F0502020204030204" pitchFamily="34" charset="0"/>
                <a:ea typeface="Calibri" panose="020F0502020204030204" pitchFamily="34" charset="0"/>
              </a:rPr>
              <a:t>Plisinski</a:t>
            </a:r>
            <a:r>
              <a:rPr lang="en-US" sz="800" dirty="0">
                <a:latin typeface="Calibri" panose="020F0502020204030204" pitchFamily="34" charset="0"/>
                <a:ea typeface="Calibri" panose="020F0502020204030204" pitchFamily="34" charset="0"/>
              </a:rPr>
              <a:t>. 2019. Assessing the local economic impacts of land protection. Conservation Biology. Volume 33. No. 5. 1035-1044.</a:t>
            </a:r>
          </a:p>
          <a:p>
            <a:endParaRPr lang="en-US" sz="800" dirty="0">
              <a:latin typeface="Calibri" panose="020F0502020204030204" pitchFamily="34" charset="0"/>
            </a:endParaRPr>
          </a:p>
          <a:p>
            <a:r>
              <a:rPr lang="en-US" dirty="0"/>
              <a:t>See white paper page 16 for more details</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19</a:t>
            </a:fld>
            <a:endParaRPr lang="en-US"/>
          </a:p>
        </p:txBody>
      </p:sp>
    </p:spTree>
    <p:extLst>
      <p:ext uri="{BB962C8B-B14F-4D97-AF65-F5344CB8AC3E}">
        <p14:creationId xmlns:p14="http://schemas.microsoft.com/office/powerpoint/2010/main" val="346315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purpose of this presentation is to give an overview of the economic benefits that conserved lands provide to communities across Massachusetts. It is based on a paper prepared for the Massachusetts Land Trust Coalition, where full citations for all referenced studies can be found.</a:t>
            </a:r>
          </a:p>
          <a:p>
            <a:endParaRPr lang="en-US" dirty="0"/>
          </a:p>
          <a:p>
            <a:r>
              <a:rPr lang="en-US" dirty="0"/>
              <a:t>Land conservation benefits residents, local businesses, and municipalities. This presentation will detail the benefits by beneficiary. </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a:t>
            </a:fld>
            <a:endParaRPr lang="en-US"/>
          </a:p>
        </p:txBody>
      </p:sp>
    </p:spTree>
    <p:extLst>
      <p:ext uri="{BB962C8B-B14F-4D97-AF65-F5344CB8AC3E}">
        <p14:creationId xmlns:p14="http://schemas.microsoft.com/office/powerpoint/2010/main" val="300084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lands have a positive impact on nearby home values and associated property tax revenues. </a:t>
            </a:r>
          </a:p>
          <a:p>
            <a:endParaRPr lang="en-US" dirty="0"/>
          </a:p>
          <a:p>
            <a:r>
              <a:rPr lang="en-US" dirty="0"/>
              <a:t>In Amherst, according to the American Planning Association, cluster housing with dedicated open space was found to appreciate at an annual rate of 22 percent, compared to a similar conventional subdivision's rate of 19.5 percent.  </a:t>
            </a:r>
          </a:p>
          <a:p>
            <a:endParaRPr lang="en-US" sz="800" dirty="0"/>
          </a:p>
          <a:p>
            <a:r>
              <a:rPr lang="en-US" sz="800" dirty="0"/>
              <a:t>Executive Office of Energy and Environmental Affairs. Massachusetts Statewide Comprehensive Outdoor Recreation Plan 2017. Submitted to the National Park Service. December 2017. </a:t>
            </a:r>
          </a:p>
          <a:p>
            <a:endParaRPr lang="en-US" sz="800" dirty="0"/>
          </a:p>
          <a:p>
            <a:r>
              <a:rPr lang="en-US" dirty="0"/>
              <a:t>Vacant land that shares a border with a conserved parcel, through either fee simple or conservation restriction (easement), increases in value by 46 percent.  This benefit declines with distance, although the rate of decline is less with conservation restrictions (easements). In addition, the study found separate, positive price effects from new land conservation of 3 percent for property that is within view. </a:t>
            </a:r>
          </a:p>
          <a:p>
            <a:r>
              <a:rPr lang="en-US" sz="800" dirty="0"/>
              <a:t>Chamblee, J., P. Colwell, C. </a:t>
            </a:r>
            <a:r>
              <a:rPr lang="en-US" sz="800" dirty="0" err="1"/>
              <a:t>Dehring</a:t>
            </a:r>
            <a:r>
              <a:rPr lang="en-US" sz="800" dirty="0"/>
              <a:t>, and C. </a:t>
            </a:r>
            <a:r>
              <a:rPr lang="en-US" sz="800" dirty="0" err="1"/>
              <a:t>Depken</a:t>
            </a:r>
            <a:r>
              <a:rPr lang="en-US" sz="800" dirty="0"/>
              <a:t>, 2011. The effect of conservation activity on surrounding land prices. Land Economics 87, 453–472. </a:t>
            </a:r>
            <a:r>
              <a:rPr lang="en-US" sz="800" dirty="0">
                <a:hlinkClick r:id="rId3"/>
              </a:rPr>
              <a:t>https://doi.org/10.3368/le.87.3.453</a:t>
            </a:r>
            <a:endParaRPr lang="en-US" sz="800" dirty="0"/>
          </a:p>
          <a:p>
            <a:r>
              <a:rPr lang="en-US" dirty="0"/>
              <a:t>Open-space acquisitions increase home values across a municipality. In the study, the average house price increased 0.6 percent because of the open-space acquisitions.</a:t>
            </a:r>
          </a:p>
          <a:p>
            <a:r>
              <a:rPr lang="en-US" sz="800" dirty="0"/>
              <a:t>Vandegrift, D., and M. Lahr, 2011. Open space, house prices, and the tax base. Annals of Regional Science 46, 83–100. </a:t>
            </a:r>
            <a:r>
              <a:rPr lang="en-US" sz="800" dirty="0">
                <a:hlinkClick r:id="rId4"/>
              </a:rPr>
              <a:t>https://doi.org/10.1007/s00168-009-0336-1</a:t>
            </a:r>
            <a:endParaRPr lang="en-US" sz="800" dirty="0"/>
          </a:p>
          <a:p>
            <a:r>
              <a:rPr lang="en-US" dirty="0"/>
              <a:t>Another national study that found positive impacts of open space expenditures on municipal home values investigated whether this increase in home price was due to the supply of developable land being more restricted due to land conservation.  It found that across 710 municipalities from 1997 to 2013, open space spending did not affect new development, as measured by annual number of new housing units permitted.</a:t>
            </a:r>
          </a:p>
          <a:p>
            <a:r>
              <a:rPr lang="en-US" sz="800" dirty="0"/>
              <a:t>Lang, C., 2018. Assessing the efficiency of local open space provision. Journal of Public Economics 158, 12–24. https://doi.org/10.1016/j.jpubeco.2017.12.007. </a:t>
            </a:r>
          </a:p>
          <a:p>
            <a:endParaRPr lang="en-US" sz="800" dirty="0"/>
          </a:p>
          <a:p>
            <a:r>
              <a:rPr lang="en-US" dirty="0"/>
              <a:t>See white paper page 16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20</a:t>
            </a:fld>
            <a:endParaRPr lang="en-US"/>
          </a:p>
        </p:txBody>
      </p:sp>
    </p:spTree>
    <p:extLst>
      <p:ext uri="{BB962C8B-B14F-4D97-AF65-F5344CB8AC3E}">
        <p14:creationId xmlns:p14="http://schemas.microsoft.com/office/powerpoint/2010/main" val="3357256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lands protect drinking water from contamination, naturally filters and cleans water, and enhances infiltration and replenishment of ground water resources. Each acre of forest near a reservoir or well filters and protects 543,000 gallons of drinking water per year, with an annual value of $2,500, or $60,000 present value. </a:t>
            </a:r>
          </a:p>
          <a:p>
            <a:endParaRPr lang="en-US" dirty="0"/>
          </a:p>
          <a:p>
            <a:r>
              <a:rPr lang="en-US" sz="800" dirty="0"/>
              <a:t>Executive Office of Energy and Environmental Affairs. 2015. Looking to the Future – Massachusetts Land and Park Conservation and Their Future.</a:t>
            </a:r>
          </a:p>
          <a:p>
            <a:endParaRPr lang="en-US" dirty="0"/>
          </a:p>
          <a:p>
            <a:r>
              <a:rPr lang="en-US" dirty="0"/>
              <a:t>See white paper page 17 for more details</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21</a:t>
            </a:fld>
            <a:endParaRPr lang="en-US"/>
          </a:p>
        </p:txBody>
      </p:sp>
    </p:spTree>
    <p:extLst>
      <p:ext uri="{BB962C8B-B14F-4D97-AF65-F5344CB8AC3E}">
        <p14:creationId xmlns:p14="http://schemas.microsoft.com/office/powerpoint/2010/main" val="255998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threat to Massachusetts waterways is from stormwater pollution. Conserved lands support water quality because their pervious surfaces capture and absorb precipitation, slow runoff, infiltrate and recharge groundwater, and filter out pollutants. Meanwhile, vegetation on conserved lands provides a considerable surface area that intercepts and stores rainwater. In effect, these green spaces function like storage reservoirs, reducing peak flows of runoff during rain events.</a:t>
            </a:r>
          </a:p>
          <a:p>
            <a:endParaRPr lang="en-US" dirty="0"/>
          </a:p>
          <a:p>
            <a:r>
              <a:rPr lang="en-US" dirty="0"/>
              <a:t>Land conservation is a proactive approach to avoiding stormwater management costs. Converting natural vegetated areas in Massachusetts to impervious cover will decrease water quality by increasing phosphorus and nitrogen levels.  Decreased water quality will require implementing costly Best Management Practices (BMPs), such as infiltration trenches and enhanced biofiltration, to meet regulatory requirements. The range in potential control costs per acre of conversion to impervious cover is $48,000 to $79,000. </a:t>
            </a:r>
            <a:endParaRPr lang="en-US" sz="800" dirty="0"/>
          </a:p>
          <a:p>
            <a:r>
              <a:rPr lang="en-US" sz="800" dirty="0"/>
              <a:t>Personal communication with Mark Voorhees, Environmental Engineer, Environmental Protection Agency, January 31, 2022.</a:t>
            </a:r>
          </a:p>
          <a:p>
            <a:endParaRPr lang="en-US" sz="800" dirty="0"/>
          </a:p>
          <a:p>
            <a:r>
              <a:rPr lang="en-US" dirty="0"/>
              <a:t>Data are available by county in Appendix A. For example, </a:t>
            </a:r>
          </a:p>
          <a:p>
            <a:endParaRPr lang="en-US" dirty="0"/>
          </a:p>
          <a:p>
            <a:r>
              <a:rPr lang="en-US" dirty="0"/>
              <a:t>The (</a:t>
            </a:r>
            <a:r>
              <a:rPr lang="en-US" dirty="0">
                <a:highlight>
                  <a:srgbClr val="C0C0C0"/>
                </a:highlight>
              </a:rPr>
              <a:t>insert project name</a:t>
            </a:r>
            <a:r>
              <a:rPr lang="en-US" dirty="0"/>
              <a:t>) provides important water quality benefits. Protecting an acre of natural land provides stormwater management values ranging from $48,000 to $79,000. These cost savings add up for communities. For example, across </a:t>
            </a:r>
            <a:r>
              <a:rPr lang="en-US" dirty="0">
                <a:highlight>
                  <a:srgbClr val="C0C0C0"/>
                </a:highlight>
              </a:rPr>
              <a:t>Barnstable County </a:t>
            </a:r>
            <a:r>
              <a:rPr lang="en-US" dirty="0"/>
              <a:t>the avoided stormwater runoff value provided by </a:t>
            </a:r>
            <a:r>
              <a:rPr lang="en-US" dirty="0">
                <a:highlight>
                  <a:srgbClr val="C0C0C0"/>
                </a:highlight>
              </a:rPr>
              <a:t>114,000 acres </a:t>
            </a:r>
            <a:r>
              <a:rPr lang="en-US" dirty="0"/>
              <a:t>of tree canopy is </a:t>
            </a:r>
            <a:r>
              <a:rPr lang="en-US" dirty="0">
                <a:highlight>
                  <a:srgbClr val="C0C0C0"/>
                </a:highlight>
              </a:rPr>
              <a:t>$9.06 million </a:t>
            </a:r>
            <a:r>
              <a:rPr lang="en-US" dirty="0"/>
              <a:t>annually. </a:t>
            </a:r>
          </a:p>
          <a:p>
            <a:endParaRPr lang="en-US" sz="800" dirty="0"/>
          </a:p>
          <a:p>
            <a:r>
              <a:rPr lang="en-US" dirty="0"/>
              <a:t>See white paper page 17 for more details</a:t>
            </a:r>
          </a:p>
          <a:p>
            <a:endParaRPr lang="en-US" sz="800"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22</a:t>
            </a:fld>
            <a:endParaRPr lang="en-US"/>
          </a:p>
        </p:txBody>
      </p:sp>
    </p:spTree>
    <p:extLst>
      <p:ext uri="{BB962C8B-B14F-4D97-AF65-F5344CB8AC3E}">
        <p14:creationId xmlns:p14="http://schemas.microsoft.com/office/powerpoint/2010/main" val="272333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is the most expensive natural hazard in Massachusetts, with $400 million in total losses from 2000 to 2019.  </a:t>
            </a:r>
          </a:p>
          <a:p>
            <a:endParaRPr lang="en-US" dirty="0"/>
          </a:p>
          <a:p>
            <a:r>
              <a:rPr lang="en-US" sz="800" dirty="0"/>
              <a:t>Hazards and Vulnerability Research Institute. 2021. How Hazardous is Your State? accessed January 18, 2022 https://public.tableau.com/app/profile/hvri/viz/Haz_Dash_New/FinalCompleteDashboard.</a:t>
            </a:r>
          </a:p>
          <a:p>
            <a:endParaRPr lang="en-US" dirty="0"/>
          </a:p>
          <a:p>
            <a:r>
              <a:rPr lang="en-US" dirty="0"/>
              <a:t>Forests and other natural landscapes help to store and slow runoff from storms, thereby reducing the frequency and magnitude of floods.  Conserving land in floodplains helps avoid these costs by preventing development in flood-prone areas where property damage is most likely during flood events.  Wetlands and natural areas near rivers and streams also prevent costly property damage by absorbing and storing potentially devastating floodwaters. </a:t>
            </a:r>
          </a:p>
          <a:p>
            <a:endParaRPr lang="en-US" dirty="0"/>
          </a:p>
          <a:p>
            <a:r>
              <a:rPr lang="en-US" dirty="0"/>
              <a:t>Wetlands around Boston are estimated to prevent $42,111 of flood damage per acre.  </a:t>
            </a:r>
          </a:p>
          <a:p>
            <a:endParaRPr lang="en-US" dirty="0"/>
          </a:p>
          <a:p>
            <a:r>
              <a:rPr lang="en-US" sz="800" dirty="0"/>
              <a:t>Myers, N. 1996. “Environmental services of biodiversity.” Proceedings of the National Academy of Sciences, USA. 93: 2764-2769.</a:t>
            </a:r>
          </a:p>
          <a:p>
            <a:endParaRPr lang="en-US" dirty="0"/>
          </a:p>
          <a:p>
            <a:endParaRPr lang="en-US" dirty="0"/>
          </a:p>
          <a:p>
            <a:r>
              <a:rPr lang="en-US" dirty="0"/>
              <a:t>See white paper page 18 for more details</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23</a:t>
            </a:fld>
            <a:endParaRPr lang="en-US"/>
          </a:p>
        </p:txBody>
      </p:sp>
    </p:spTree>
    <p:extLst>
      <p:ext uri="{BB962C8B-B14F-4D97-AF65-F5344CB8AC3E}">
        <p14:creationId xmlns:p14="http://schemas.microsoft.com/office/powerpoint/2010/main" val="4151625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expected to have important impacts to communities across the state. Intense rainstorms are likely to occur more frequently causing more flooding, especially where existing paved and developed areas increase storm flows. Summer drought conditions will strain public water supplies. Invasive plants and insects will also expand in this changing landscape. Mosquito borne diseases may become more prevalent. </a:t>
            </a:r>
          </a:p>
          <a:p>
            <a:endParaRPr lang="en-US" dirty="0"/>
          </a:p>
          <a:p>
            <a:r>
              <a:rPr lang="en-US" dirty="0"/>
              <a:t>Studies have shown that municipal land use/land cover decisions may have a larger effect on the magnitude of stormwater, flooding, and water quality impacts than climate change. For example, a town that conserves and actively manages forestland, with some development, can be expected to experience less stormwater and flooding issues than a similarly situated town that develops more of its natural forests – due to a greater amount of impervious area and less natural groundwater infiltration and flood storage. </a:t>
            </a:r>
          </a:p>
          <a:p>
            <a:r>
              <a:rPr lang="en-US" dirty="0"/>
              <a:t>  </a:t>
            </a:r>
          </a:p>
          <a:p>
            <a:r>
              <a:rPr lang="en-US" sz="800" dirty="0"/>
              <a:t>Thomas, J., K. Fallon Lambert, D. Foster, M. Blumstein, E. Broadbent, and A. </a:t>
            </a:r>
            <a:r>
              <a:rPr lang="en-US" sz="800" dirty="0" err="1"/>
              <a:t>Almeyda</a:t>
            </a:r>
            <a:r>
              <a:rPr lang="en-US" sz="800" dirty="0"/>
              <a:t> Zambrano. 2014. Changes to the Land: Four Scenarios for the Future of the Massachusetts Landscape. Harvard Forest, Harvard University. </a:t>
            </a:r>
          </a:p>
          <a:p>
            <a:endParaRPr lang="en-US" sz="800" dirty="0"/>
          </a:p>
          <a:p>
            <a:r>
              <a:rPr lang="en-US" dirty="0"/>
              <a:t>A study investigating both runoff and water quality, found as runoff increases, pollutants such as suspended solids, nitrogen, and phosphorus also increase.  Without land conservation costly BMPs may have to be employed to reduce runoff and treat pollutants such as nutrients and sediment through biological, chemical, and physical processes.</a:t>
            </a:r>
          </a:p>
          <a:p>
            <a:endParaRPr lang="en-US" dirty="0"/>
          </a:p>
          <a:p>
            <a:r>
              <a:rPr lang="en-US" sz="800" dirty="0" err="1"/>
              <a:t>Alamdari</a:t>
            </a:r>
            <a:r>
              <a:rPr lang="en-US" sz="800" dirty="0"/>
              <a:t>, N., P. Claggett, D. Sample, Z. Easton, M. </a:t>
            </a:r>
            <a:r>
              <a:rPr lang="en-US" sz="800" dirty="0" err="1"/>
              <a:t>Nayeb</a:t>
            </a:r>
            <a:r>
              <a:rPr lang="en-US" sz="800" dirty="0"/>
              <a:t> </a:t>
            </a:r>
            <a:r>
              <a:rPr lang="en-US" sz="800" dirty="0" err="1"/>
              <a:t>Yazdi</a:t>
            </a:r>
            <a:r>
              <a:rPr lang="en-US" sz="800" dirty="0"/>
              <a:t>. 2022. Evaluating the joint effects of climate and land use change on runoff and pollutant loading in a rapidly developing watershed. Journal of Cleaner Production, 2022; 330: 129953 DOI: 10.1016/j.jclepro.2021.129953. </a:t>
            </a:r>
          </a:p>
          <a:p>
            <a:endParaRPr lang="en-US" sz="800" dirty="0"/>
          </a:p>
          <a:p>
            <a:r>
              <a:rPr lang="en-US" dirty="0"/>
              <a:t>See white paper page 19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24</a:t>
            </a:fld>
            <a:endParaRPr lang="en-US"/>
          </a:p>
        </p:txBody>
      </p:sp>
    </p:spTree>
    <p:extLst>
      <p:ext uri="{BB962C8B-B14F-4D97-AF65-F5344CB8AC3E}">
        <p14:creationId xmlns:p14="http://schemas.microsoft.com/office/powerpoint/2010/main" val="1184165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conservation investments have the potential economically benefit to communities by providing benefits that outweigh the initial costs of the projects. </a:t>
            </a:r>
          </a:p>
          <a:p>
            <a:endParaRPr lang="en-US" dirty="0"/>
          </a:p>
          <a:p>
            <a:r>
              <a:rPr lang="en-US" dirty="0"/>
              <a:t>On the cost side, sometimes but not always, a municipal investment is requested to acquire. A municipal investment is sometimes requested to acquire a specific parcel of conservation land.  Sometimes conserving a piece of land will remove it from property tax rolls, but in the case of a conservation restriction or agricultural preservation restriction over land that remains in private hands, the property will still be subject to property taxation. </a:t>
            </a:r>
          </a:p>
          <a:p>
            <a:endParaRPr lang="en-US" dirty="0"/>
          </a:p>
          <a:p>
            <a:r>
              <a:rPr lang="en-US" dirty="0"/>
              <a:t>On the benefits side, there are many categories of value that directly benefit residents, local businesses, and the municipality itself. These economic benefits can accumulate to offset municipal costs to the point of breaking even or even exceeding the municipal investment. The types and magnitudes of the benefits that accrue locally depend on the characteristics of the community and the subject property. </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25</a:t>
            </a:fld>
            <a:endParaRPr lang="en-US"/>
          </a:p>
        </p:txBody>
      </p:sp>
    </p:spTree>
    <p:extLst>
      <p:ext uri="{BB962C8B-B14F-4D97-AF65-F5344CB8AC3E}">
        <p14:creationId xmlns:p14="http://schemas.microsoft.com/office/powerpoint/2010/main" val="304952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purpose of this slide is to:</a:t>
            </a:r>
          </a:p>
          <a:p>
            <a:pPr marL="171450" indent="-171450">
              <a:buFont typeface="Arial" panose="020B0604020202020204" pitchFamily="34" charset="0"/>
              <a:buChar char="•"/>
            </a:pPr>
            <a:r>
              <a:rPr lang="en-US" i="1" dirty="0"/>
              <a:t>Thank the audience</a:t>
            </a:r>
          </a:p>
          <a:p>
            <a:pPr marL="171450" indent="-171450">
              <a:buFont typeface="Arial" panose="020B0604020202020204" pitchFamily="34" charset="0"/>
              <a:buChar char="•"/>
            </a:pPr>
            <a:r>
              <a:rPr lang="en-US" i="1" dirty="0"/>
              <a:t>Provide your contact information</a:t>
            </a:r>
          </a:p>
          <a:p>
            <a:pPr marL="171450" indent="-171450">
              <a:buFont typeface="Arial" panose="020B0604020202020204" pitchFamily="34" charset="0"/>
              <a:buChar char="•"/>
            </a:pPr>
            <a:r>
              <a:rPr lang="en-US" i="1" dirty="0"/>
              <a:t>Provide link to report will all the supporting information</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26</a:t>
            </a:fld>
            <a:endParaRPr lang="en-US"/>
          </a:p>
        </p:txBody>
      </p:sp>
    </p:spTree>
    <p:extLst>
      <p:ext uri="{BB962C8B-B14F-4D97-AF65-F5344CB8AC3E}">
        <p14:creationId xmlns:p14="http://schemas.microsoft.com/office/powerpoint/2010/main" val="1513641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purpose of this slide is to thank the supporters of the report. </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27</a:t>
            </a:fld>
            <a:endParaRPr lang="en-US"/>
          </a:p>
        </p:txBody>
      </p:sp>
    </p:spTree>
    <p:extLst>
      <p:ext uri="{BB962C8B-B14F-4D97-AF65-F5344CB8AC3E}">
        <p14:creationId xmlns:p14="http://schemas.microsoft.com/office/powerpoint/2010/main" val="274561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introduces the concept of how land conservation benefits communities by addressing local concerns. The table is intended to be customized for the specific concerns of your community. It is not intended to universally apply to all concerns land conservation can help address across all communities in the state. </a:t>
            </a:r>
          </a:p>
          <a:p>
            <a:endParaRPr lang="en-US" dirty="0"/>
          </a:p>
          <a:p>
            <a:r>
              <a:rPr lang="en-US" dirty="0"/>
              <a:t>Land conservation may help address community concerns. Here in </a:t>
            </a:r>
            <a:r>
              <a:rPr lang="en-US" dirty="0">
                <a:highlight>
                  <a:srgbClr val="C0C0C0"/>
                </a:highlight>
              </a:rPr>
              <a:t>NAME PLACE, BLANK, </a:t>
            </a:r>
            <a:r>
              <a:rPr lang="en-US" dirty="0" err="1">
                <a:highlight>
                  <a:srgbClr val="C0C0C0"/>
                </a:highlight>
              </a:rPr>
              <a:t>BlANK</a:t>
            </a:r>
            <a:r>
              <a:rPr lang="en-US" dirty="0">
                <a:highlight>
                  <a:srgbClr val="C0C0C0"/>
                </a:highlight>
              </a:rPr>
              <a:t>, </a:t>
            </a:r>
            <a:r>
              <a:rPr lang="en-US" dirty="0"/>
              <a:t>and</a:t>
            </a:r>
            <a:r>
              <a:rPr lang="en-US" dirty="0">
                <a:highlight>
                  <a:srgbClr val="C0C0C0"/>
                </a:highlight>
              </a:rPr>
              <a:t> BLANK </a:t>
            </a:r>
            <a:r>
              <a:rPr lang="en-US" dirty="0"/>
              <a:t>are top concerns. This presentation will detail how land conservation can help with these concerns.</a:t>
            </a:r>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3</a:t>
            </a:fld>
            <a:endParaRPr lang="en-US"/>
          </a:p>
        </p:txBody>
      </p:sp>
    </p:spTree>
    <p:extLst>
      <p:ext uri="{BB962C8B-B14F-4D97-AF65-F5344CB8AC3E}">
        <p14:creationId xmlns:p14="http://schemas.microsoft.com/office/powerpoint/2010/main" val="247815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of life plays a critical role in municipal economic development. Employees in today’s economy consider more than salary when choosing where to work and reside. For example, focus groups conducted by Carnegie Mellon University have found that young creative workers, particularly those in high-technology fields, consider lifestyle factors, such as environmental and recreational quality, more heavily than the job itself when choosing where to live.  </a:t>
            </a:r>
          </a:p>
          <a:p>
            <a:endParaRPr lang="en-US" sz="800" dirty="0"/>
          </a:p>
          <a:p>
            <a:r>
              <a:rPr lang="en-US" sz="800" dirty="0"/>
              <a:t>Florida, R., Cities and the Creative Class (New York: Routledge, 2005).</a:t>
            </a:r>
          </a:p>
          <a:p>
            <a:endParaRPr lang="en-US" sz="800" dirty="0"/>
          </a:p>
          <a:p>
            <a:r>
              <a:rPr lang="en-US" dirty="0"/>
              <a:t>This is especially true in Massachusetts as the pandemic has changed the way people work and businesses operate. According to the Massachusetts Business Roundtable and The Center for State Policy Analysis “Prior to the pandemic, Massachusetts cities and towns were focused on attracting companies to anchor development sites and spur job creation. Now, however, municipalities need to consider strategies to attract talent to live within the community—and entice companies to follow. Talent is drawn to communities with vibrant environments such as restaurants, cultural hubs, </a:t>
            </a:r>
            <a:r>
              <a:rPr lang="en-US" b="1" dirty="0"/>
              <a:t>ample green space</a:t>
            </a:r>
            <a:r>
              <a:rPr lang="en-US" dirty="0"/>
              <a:t>, and reliable broadband. While municipalities can still leverage state tax incentives to attract companies, investments within the community will lure talent locally and, thereby, make it more attractive for companies to hire locally.”</a:t>
            </a:r>
          </a:p>
          <a:p>
            <a:endParaRPr lang="en-US" sz="800" dirty="0"/>
          </a:p>
          <a:p>
            <a:r>
              <a:rPr lang="en-US" sz="800" dirty="0"/>
              <a:t>Massachusetts Business Roundtable and The Center for State Policy Analysis. A Talend Agenda to Drive Massachusetts’ Competitiveness. Fall 2021. </a:t>
            </a:r>
          </a:p>
          <a:p>
            <a:endParaRPr lang="en-US" sz="800" dirty="0"/>
          </a:p>
          <a:p>
            <a:r>
              <a:rPr lang="en-US" dirty="0"/>
              <a:t>Conserved land contributes to local economic development by making communities more attractive to new residents and also providing low-cost opportunities for recreation and health, including improving air quality and moderating temperature, that increase the quality of life for residents. </a:t>
            </a:r>
          </a:p>
          <a:p>
            <a:endParaRPr lang="en-US" dirty="0"/>
          </a:p>
          <a:p>
            <a:r>
              <a:rPr lang="en-US" dirty="0"/>
              <a:t>See white paper page 4 for more details</a:t>
            </a:r>
          </a:p>
        </p:txBody>
      </p:sp>
      <p:sp>
        <p:nvSpPr>
          <p:cNvPr id="4" name="Slide Number Placeholder 3"/>
          <p:cNvSpPr>
            <a:spLocks noGrp="1"/>
          </p:cNvSpPr>
          <p:nvPr>
            <p:ph type="sldNum" sz="quarter" idx="5"/>
          </p:nvPr>
        </p:nvSpPr>
        <p:spPr/>
        <p:txBody>
          <a:bodyPr/>
          <a:lstStyle/>
          <a:p>
            <a:fld id="{6FD36898-EE50-441C-9A86-F06A02E183D3}" type="slidenum">
              <a:rPr lang="en-US" smtClean="0"/>
              <a:t>4</a:t>
            </a:fld>
            <a:endParaRPr lang="en-US" dirty="0"/>
          </a:p>
        </p:txBody>
      </p:sp>
    </p:spTree>
    <p:extLst>
      <p:ext uri="{BB962C8B-B14F-4D97-AF65-F5344CB8AC3E}">
        <p14:creationId xmlns:p14="http://schemas.microsoft.com/office/powerpoint/2010/main" val="419661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recreational access is important because most recreational activities are conducted within five miles of home.</a:t>
            </a:r>
          </a:p>
          <a:p>
            <a:endParaRPr lang="en-US" dirty="0"/>
          </a:p>
          <a:p>
            <a:r>
              <a:rPr lang="en-US" sz="800" dirty="0">
                <a:latin typeface="Calibri" panose="020F0502020204030204" pitchFamily="34" charset="0"/>
                <a:ea typeface="Calibri" panose="020F0502020204030204" pitchFamily="34" charset="0"/>
              </a:rPr>
              <a:t>Executive Office of Energy and Environmental Affairs. Massachusetts Statewide Comprehensive Outdoor Recreation Plan 2017. Submitted to the National Park Service. December 2017.</a:t>
            </a:r>
          </a:p>
          <a:p>
            <a:endParaRPr lang="en-US" dirty="0"/>
          </a:p>
          <a:p>
            <a:r>
              <a:rPr lang="en-US" dirty="0"/>
              <a:t>People are willing to pay for recreational access to trails, parks, and even private facilities. This value exists even if individuals do not have to pay to access these amenities (e.g., pay an entry fee). The benefit accrues to the user in one of two ways: by providing cost savings to individuals who were willing to pay to recreate but did not have to, or by providing travel cost savings to individuals who do not have to travel further from home to access a substitute site. Following the U.S. Army Corps of Engineers’ Unit Day Value methodology, one can estimate recreation benefits by specific activity, assigning each activity a dollar value. Oregon State University’s Recreation Use Values Database contains values for more than 20 activities and is based on over 420 economic studies that estimated the use value of recreation activities in the United States and Canada from 1958 to 2015.</a:t>
            </a:r>
          </a:p>
          <a:p>
            <a:endParaRPr lang="en-US" sz="800" dirty="0">
              <a:latin typeface="Calibri" panose="020F0502020204030204" pitchFamily="34" charset="0"/>
            </a:endParaRPr>
          </a:p>
          <a:p>
            <a:r>
              <a:rPr lang="en-US" sz="800" dirty="0"/>
              <a:t>Oregon State University, Recreation Use Values Database, accessed January 13, 2022, http://recvaluation.forestry. oregonstate.edu/database.</a:t>
            </a:r>
          </a:p>
          <a:p>
            <a:endParaRPr lang="en-US" dirty="0"/>
          </a:p>
          <a:p>
            <a:r>
              <a:rPr lang="en-US" dirty="0"/>
              <a:t>See white paper page 4 for more details</a:t>
            </a:r>
          </a:p>
        </p:txBody>
      </p:sp>
      <p:sp>
        <p:nvSpPr>
          <p:cNvPr id="4" name="Slide Number Placeholder 3"/>
          <p:cNvSpPr>
            <a:spLocks noGrp="1"/>
          </p:cNvSpPr>
          <p:nvPr>
            <p:ph type="sldNum" sz="quarter" idx="5"/>
          </p:nvPr>
        </p:nvSpPr>
        <p:spPr/>
        <p:txBody>
          <a:bodyPr/>
          <a:lstStyle/>
          <a:p>
            <a:fld id="{6FD36898-EE50-441C-9A86-F06A02E183D3}" type="slidenum">
              <a:rPr lang="en-US" smtClean="0"/>
              <a:t>5</a:t>
            </a:fld>
            <a:endParaRPr lang="en-US"/>
          </a:p>
        </p:txBody>
      </p:sp>
    </p:spTree>
    <p:extLst>
      <p:ext uri="{BB962C8B-B14F-4D97-AF65-F5344CB8AC3E}">
        <p14:creationId xmlns:p14="http://schemas.microsoft.com/office/powerpoint/2010/main" val="205756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pollution is a significant and expensive problem associated with growth that injures human health and damages structures. Human cardiovascular and respiratory systems are affected, with broad consequences for health care costs and productivity.</a:t>
            </a:r>
          </a:p>
          <a:p>
            <a:r>
              <a:rPr lang="en-US" sz="800" dirty="0" err="1"/>
              <a:t>Kampa</a:t>
            </a:r>
            <a:r>
              <a:rPr lang="en-US" sz="800" dirty="0"/>
              <a:t>, M. and E. Castanas, “Human Health Effects of Air Pollution,” Environmental Pollution 151 (2007): 362–367; Currie, J., “Pollution and Infant Health,” Child Development Perspectives 7 (2013): 237–242.</a:t>
            </a:r>
          </a:p>
          <a:p>
            <a:r>
              <a:rPr lang="en-US" dirty="0"/>
              <a:t>In addition, acid rain, smog, and ozone increase the need to clean and repair buildings and other infrastructure.  </a:t>
            </a:r>
          </a:p>
          <a:p>
            <a:r>
              <a:rPr lang="en-US" sz="800" dirty="0" err="1"/>
              <a:t>Butlin</a:t>
            </a:r>
            <a:r>
              <a:rPr lang="en-US" sz="800" dirty="0"/>
              <a:t>, R. “Effects of Air Pollutants on Buildings and Materials,” Proceedings of the Royal Society of Edinburgh. Section B. Biological Sciences 97 (1990): 255–272; U.S. Environmental Protection Agency, The Plain English Guide to the Clean Air Act, EPA-456/K-07-001, Office of Air Quality Planning and Statistics, 2007.</a:t>
            </a:r>
          </a:p>
          <a:p>
            <a:r>
              <a:rPr lang="en-US" dirty="0"/>
              <a:t>The vegetation in conserved lands plays a role in improving air quality, helping nearby areas avoid the costs associated with pollution.  </a:t>
            </a:r>
          </a:p>
          <a:p>
            <a:r>
              <a:rPr lang="en-US" sz="800" dirty="0"/>
              <a:t>Nowak, D., S. </a:t>
            </a:r>
            <a:r>
              <a:rPr lang="en-US" sz="800" dirty="0" err="1"/>
              <a:t>Hirabayashi</a:t>
            </a:r>
            <a:r>
              <a:rPr lang="en-US" sz="800" dirty="0"/>
              <a:t>, A. Bodine, and R. Hoehn, “Modeled PM2.5 Removal by Trees in Ten U.S. Cities and Associated Health Effects,” Environmental Pollution 178 (2013): 395–402.</a:t>
            </a:r>
          </a:p>
          <a:p>
            <a:r>
              <a:rPr lang="en-US" dirty="0"/>
              <a:t>Trees and shrubs have the ability to remove pollutants from the air. Leaves absorb gases such as nitrogen dioxide, sulfur dioxide, carbon monoxide, and ozone. By adhering to plant surfaces, particulate matter (PM), which includes small particles of dust, metals, chemicals, and acids, can also be removed. Breathing air pollutants, including fine particles and ozone, can lead to premature death, nonfatal heart attacks, aggravated asthma, and lost days of work and school. </a:t>
            </a:r>
          </a:p>
          <a:p>
            <a:r>
              <a:rPr lang="en-US" sz="800" dirty="0"/>
              <a:t>U.S. Environmental Protection Agency, “Benefits Mapping and Analysis Program: How </a:t>
            </a:r>
            <a:r>
              <a:rPr lang="en-US" sz="800" dirty="0" err="1"/>
              <a:t>BenMAP</a:t>
            </a:r>
            <a:r>
              <a:rPr lang="en-US" sz="800" dirty="0"/>
              <a:t>-CE Estimates the Health and Economic Effects of Air Pollution,” accessed January 14, 2022, https://www.epa.gov/benmap </a:t>
            </a:r>
          </a:p>
          <a:p>
            <a:endParaRPr lang="en-US" dirty="0"/>
          </a:p>
          <a:p>
            <a:r>
              <a:rPr lang="en-US" dirty="0"/>
              <a:t>Data are available by county in Appendix A. For example, </a:t>
            </a:r>
          </a:p>
          <a:p>
            <a:r>
              <a:rPr lang="en-US" dirty="0"/>
              <a:t>The </a:t>
            </a:r>
            <a:r>
              <a:rPr lang="en-US" dirty="0">
                <a:highlight>
                  <a:srgbClr val="C0C0C0"/>
                </a:highlight>
              </a:rPr>
              <a:t>(insert project name) </a:t>
            </a:r>
            <a:r>
              <a:rPr lang="en-US" dirty="0"/>
              <a:t>provides air quality benefits by removing harmful air pollution and improving human health. For example, across </a:t>
            </a:r>
            <a:r>
              <a:rPr lang="en-US" dirty="0">
                <a:highlight>
                  <a:srgbClr val="C0C0C0"/>
                </a:highlight>
              </a:rPr>
              <a:t>Barnstable County </a:t>
            </a:r>
            <a:r>
              <a:rPr lang="en-US" dirty="0"/>
              <a:t>the air pollution removal value provided by </a:t>
            </a:r>
            <a:r>
              <a:rPr lang="en-US" dirty="0">
                <a:highlight>
                  <a:srgbClr val="C0C0C0"/>
                </a:highlight>
              </a:rPr>
              <a:t>114,000 acres of tree canopy </a:t>
            </a:r>
            <a:r>
              <a:rPr lang="en-US" dirty="0"/>
              <a:t>is estimated to be </a:t>
            </a:r>
            <a:r>
              <a:rPr lang="en-US" dirty="0">
                <a:highlight>
                  <a:srgbClr val="C0C0C0"/>
                </a:highlight>
              </a:rPr>
              <a:t>$17.7 million </a:t>
            </a:r>
            <a:r>
              <a:rPr lang="en-US" dirty="0"/>
              <a:t>annually. </a:t>
            </a:r>
          </a:p>
          <a:p>
            <a:endParaRPr lang="en-US" dirty="0"/>
          </a:p>
          <a:p>
            <a:r>
              <a:rPr lang="en-US" dirty="0"/>
              <a:t>See white paper page 6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6</a:t>
            </a:fld>
            <a:endParaRPr lang="en-US"/>
          </a:p>
        </p:txBody>
      </p:sp>
    </p:spTree>
    <p:extLst>
      <p:ext uri="{BB962C8B-B14F-4D97-AF65-F5344CB8AC3E}">
        <p14:creationId xmlns:p14="http://schemas.microsoft.com/office/powerpoint/2010/main" val="195011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trees around residences keep homes cooler in the summer and warmer in the winter which reduces cooling and heating costs and improves human health and comfort – thereby mitigating what is known as the Urban Heat Island (UHI) Effect. Less attention has been given to temperature elevations in low density residential areas, but trees significantly reduce temperatures even in low-density residential areas. </a:t>
            </a:r>
          </a:p>
          <a:p>
            <a:r>
              <a:rPr lang="en-US" dirty="0"/>
              <a:t>Trees are an effective means of offsetting the energy-intensive urban heat island effect. Worcester’s urban forest has been greatly degraded by large disturbance events, culminating in a recent Asian </a:t>
            </a:r>
            <a:r>
              <a:rPr lang="en-US" dirty="0" err="1"/>
              <a:t>Longhorned</a:t>
            </a:r>
            <a:r>
              <a:rPr lang="en-US" dirty="0"/>
              <a:t> Beetle infestation. To exterminate the Asian </a:t>
            </a:r>
            <a:r>
              <a:rPr lang="en-US" dirty="0" err="1"/>
              <a:t>Longhorned</a:t>
            </a:r>
            <a:r>
              <a:rPr lang="en-US" dirty="0"/>
              <a:t> Beetle, from 2008 to 2010 30,000 mature trees were removed decreasing urban tree cover by 21 percent. The loss in urban tree canopy increased peak temperatures by an additional 1 to 6 degrees Celsius and extended the summer warm period by up to 15 days. This leads to increased energy bills for home cooling. </a:t>
            </a:r>
          </a:p>
          <a:p>
            <a:r>
              <a:rPr lang="en-US" sz="800" dirty="0" err="1"/>
              <a:t>Elmes</a:t>
            </a:r>
            <a:r>
              <a:rPr lang="en-US" sz="800" dirty="0"/>
              <a:t>, A., J. Rogan, C. Williams, S. </a:t>
            </a:r>
            <a:r>
              <a:rPr lang="en-US" sz="800" dirty="0" err="1"/>
              <a:t>Ratick</a:t>
            </a:r>
            <a:r>
              <a:rPr lang="en-US" sz="800" dirty="0"/>
              <a:t>, D. Nowak, and D. Martin. 2017. Effects of urban tree canopy loss on land surface temperature magnitude and timing. ISPRS Journal of Photogrammetry and Remote Sensing. 128</a:t>
            </a:r>
          </a:p>
          <a:p>
            <a:r>
              <a:rPr lang="en-US" dirty="0"/>
              <a:t>To give a sense of the order of magnitude of these costs, as of 2008 Worcester’s 17,113 street trees provided nearly $1 million in energy savings benefits. </a:t>
            </a:r>
          </a:p>
          <a:p>
            <a:r>
              <a:rPr lang="en-US" sz="800" dirty="0" err="1"/>
              <a:t>Freilicher</a:t>
            </a:r>
            <a:r>
              <a:rPr lang="en-US" sz="800" dirty="0"/>
              <a:t>, M., B. Kane, H. Ryan, and D. </a:t>
            </a:r>
            <a:r>
              <a:rPr lang="en-US" sz="800" dirty="0" err="1"/>
              <a:t>Bloniarz</a:t>
            </a:r>
            <a:r>
              <a:rPr lang="en-US" sz="800" dirty="0"/>
              <a:t>. 2008. A Report on the Status of Street Trees in Worcester, Massachusetts Trees in Peril: Responding to the Asian </a:t>
            </a:r>
            <a:r>
              <a:rPr lang="en-US" sz="800" dirty="0" err="1"/>
              <a:t>Longhorned</a:t>
            </a:r>
            <a:r>
              <a:rPr lang="en-US" sz="800" dirty="0"/>
              <a:t> Beetle.</a:t>
            </a:r>
          </a:p>
          <a:p>
            <a:r>
              <a:rPr lang="en-US" dirty="0"/>
              <a:t>Extreme heat also causes a range of health problems including heat exhaustion, heat stroke, even death. In New England, an estimated 2,302 deaths are attributable to heat annually.  </a:t>
            </a:r>
          </a:p>
          <a:p>
            <a:r>
              <a:rPr lang="en-US" sz="800" dirty="0"/>
              <a:t>Weinberger, K. et al., 2020. Estimating the Number of Excess Deaths Attributable to Heat in 297 United States Counties. Environmental Epidemiology 4, no. 3. June 2020, https:// journals.lww.com/</a:t>
            </a:r>
            <a:r>
              <a:rPr lang="en-US" sz="800" dirty="0" err="1"/>
              <a:t>environepidem</a:t>
            </a:r>
            <a:r>
              <a:rPr lang="en-US" sz="800" dirty="0"/>
              <a:t>/</a:t>
            </a:r>
            <a:r>
              <a:rPr lang="en-US" sz="800" dirty="0" err="1"/>
              <a:t>fulltext</a:t>
            </a:r>
            <a:r>
              <a:rPr lang="en-US" sz="800" dirty="0"/>
              <a:t>/2020/06000/ estimating_the_number_of_excess_deaths.1.aspx.</a:t>
            </a:r>
          </a:p>
          <a:p>
            <a:r>
              <a:rPr lang="en-US" dirty="0"/>
              <a:t>Many of these premature deaths are preventable by simply increasing tree canopy cover.  </a:t>
            </a:r>
          </a:p>
          <a:p>
            <a:r>
              <a:rPr lang="en-US" sz="800" dirty="0">
                <a:latin typeface="Calibri" panose="020F0502020204030204" pitchFamily="34" charset="0"/>
                <a:ea typeface="Calibri" panose="020F0502020204030204" pitchFamily="34" charset="0"/>
              </a:rPr>
              <a:t>Kondo, M. et. al. 2020. Heat Impact Assessments of Philadelphia’s 2025 Tree Canopy Cover Goals. Lancet Plant Health. 4. April 2020. </a:t>
            </a:r>
            <a:endParaRPr lang="en-US" sz="800" dirty="0"/>
          </a:p>
          <a:p>
            <a:r>
              <a:rPr lang="en-US" dirty="0"/>
              <a:t>This is especially important for households that lack access to air conditioning.</a:t>
            </a:r>
          </a:p>
          <a:p>
            <a:endParaRPr lang="en-US" dirty="0"/>
          </a:p>
          <a:p>
            <a:r>
              <a:rPr lang="en-US" dirty="0"/>
              <a:t>See white paper page 7 for more details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7</a:t>
            </a:fld>
            <a:endParaRPr lang="en-US"/>
          </a:p>
        </p:txBody>
      </p:sp>
    </p:spTree>
    <p:extLst>
      <p:ext uri="{BB962C8B-B14F-4D97-AF65-F5344CB8AC3E}">
        <p14:creationId xmlns:p14="http://schemas.microsoft.com/office/powerpoint/2010/main" val="115902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lands provide numerous health benefits. Research indicates that people with access to the outdoors show long term health improvement. For example, </a:t>
            </a:r>
          </a:p>
          <a:p>
            <a:pPr marL="181240" indent="-181240">
              <a:buFont typeface="Arial" panose="020B0604020202020204" pitchFamily="34" charset="0"/>
              <a:buChar char="•"/>
            </a:pPr>
            <a:r>
              <a:rPr lang="en-US" dirty="0"/>
              <a:t>Nature reduces symptoms of attention-deficit disorder and post-traumatic stress disorder, and improves mental health. </a:t>
            </a:r>
          </a:p>
          <a:p>
            <a:pPr marL="181240" indent="-181240">
              <a:buFont typeface="Arial" panose="020B0604020202020204" pitchFamily="34" charset="0"/>
              <a:buChar char="•"/>
            </a:pPr>
            <a:r>
              <a:rPr lang="en-US" dirty="0"/>
              <a:t>Spending just 20 minutes connecting with nature can help lower stress hormone levels. </a:t>
            </a:r>
          </a:p>
          <a:p>
            <a:pPr marL="181240" indent="-181240">
              <a:buFont typeface="Arial" panose="020B0604020202020204" pitchFamily="34" charset="0"/>
              <a:buChar char="•"/>
            </a:pPr>
            <a:r>
              <a:rPr lang="en-US" dirty="0"/>
              <a:t>Access to parks and recreational resources can reduce child obesity.  </a:t>
            </a:r>
          </a:p>
          <a:p>
            <a:pPr marL="181240" indent="-181240">
              <a:buFont typeface="Arial" panose="020B0604020202020204" pitchFamily="34" charset="0"/>
              <a:buChar char="•"/>
            </a:pPr>
            <a:r>
              <a:rPr lang="en-US" dirty="0"/>
              <a:t>Proximity to more green space is associated with reduced mortality and increased longevity.  For example, women living with a higher amount of greenness around their homes had a 12 percent lower rate of death from non-accidental causes compared to women living with the least amount of greenness. Another study found a reduced COVID-19 mortality rate with higher greenspace access. </a:t>
            </a:r>
          </a:p>
          <a:p>
            <a:r>
              <a:rPr lang="en-US" sz="800" dirty="0"/>
              <a:t> </a:t>
            </a:r>
            <a:r>
              <a:rPr lang="en-US" sz="800" dirty="0" err="1"/>
              <a:t>Kuo</a:t>
            </a:r>
            <a:r>
              <a:rPr lang="en-US" sz="800" dirty="0"/>
              <a:t>, F. and A. Faber Taylor. 2004. A Potential Natural Treatment for Attention-Deficit/Hyperactivity Disorder: Evidence from a National Study. American Journal of Public Health 94, no. 9 September 2004. </a:t>
            </a:r>
          </a:p>
          <a:p>
            <a:r>
              <a:rPr lang="en-US" sz="800" dirty="0"/>
              <a:t>  Anderson, C., M. Monroy, and D. Keltner. 2018. Awe in Nature Heals: Evidence from Military Veterans, At-Risk Youth, and College Students. Emotion 18, no. 8. </a:t>
            </a:r>
          </a:p>
          <a:p>
            <a:r>
              <a:rPr lang="en-US" sz="800" dirty="0"/>
              <a:t>  </a:t>
            </a:r>
            <a:r>
              <a:rPr lang="en-US" sz="800" dirty="0" err="1"/>
              <a:t>Alcock</a:t>
            </a:r>
            <a:r>
              <a:rPr lang="en-US" sz="800" dirty="0"/>
              <a:t>, I., M. White, B. Wheeler, L. Fleming, and M. </a:t>
            </a:r>
            <a:r>
              <a:rPr lang="en-US" sz="800" dirty="0" err="1"/>
              <a:t>Depledge</a:t>
            </a:r>
            <a:r>
              <a:rPr lang="en-US" sz="800" dirty="0"/>
              <a:t>. 2014. Longitudinal Effects on Mental Health of Moving to Greener and Less Green Urban Areas. Environmental Science and Technology 48, no. 2 (2014): 1247–1255; Astell-Burt, T. R. Mitchell, and T. </a:t>
            </a:r>
            <a:r>
              <a:rPr lang="en-US" sz="800" dirty="0" err="1"/>
              <a:t>Hartig</a:t>
            </a:r>
            <a:r>
              <a:rPr lang="en-US" sz="800" dirty="0"/>
              <a:t>. 2014. The Association Between Green Space and Mental Health Varies Across the </a:t>
            </a:r>
            <a:r>
              <a:rPr lang="en-US" sz="800" dirty="0" err="1"/>
              <a:t>Lifecourse</a:t>
            </a:r>
            <a:r>
              <a:rPr lang="en-US" sz="800" dirty="0"/>
              <a:t>. A Longitudinal Study. Journal Epidemiology and Community Health. 68, no. 6 June 2014; </a:t>
            </a:r>
            <a:r>
              <a:rPr lang="en-US" sz="800" dirty="0" err="1"/>
              <a:t>Kuo</a:t>
            </a:r>
            <a:r>
              <a:rPr lang="en-US" sz="800" dirty="0"/>
              <a:t>, M. 2015. How Might Contact with Nature Promote Human Health? Promising Mechanisms and a Possible Central Pathway. Frontiers in Psychology 6 2015: 1–8; </a:t>
            </a:r>
            <a:r>
              <a:rPr lang="en-US" sz="800" dirty="0" err="1"/>
              <a:t>Marselle</a:t>
            </a:r>
            <a:r>
              <a:rPr lang="en-US" sz="800" dirty="0"/>
              <a:t>, M., K. Irvine, and S. </a:t>
            </a:r>
            <a:r>
              <a:rPr lang="en-US" sz="800" dirty="0" err="1"/>
              <a:t>Warber</a:t>
            </a:r>
            <a:r>
              <a:rPr lang="en-US" sz="800" dirty="0"/>
              <a:t>, 2014. Examining Group Walks in Nature and Multiple Aspects of Well Being: A Large-Scale Study. Ecopsychology 6, no. 3 2014: 134–147; Sturm, R. and D. Cohen. 2014. Proximity to Urban Parks and Mental Health. Journal of Mental Health Policy and Economics 17, no. 1 2014: 19–24.</a:t>
            </a:r>
          </a:p>
          <a:p>
            <a:r>
              <a:rPr lang="en-US" sz="800" dirty="0"/>
              <a:t>  Harvard Medical School, Harvard Health Publishing, Mind &amp; Mood: A 20-Minute Nature Break Relieves Stress. Accessed January 19, 2022, https://www.health.harvard.edu/ mind-and-mood/a-20-minute-nature-break-relievesstress. </a:t>
            </a:r>
          </a:p>
          <a:p>
            <a:r>
              <a:rPr lang="en-US" sz="800" dirty="0"/>
              <a:t>  </a:t>
            </a:r>
            <a:r>
              <a:rPr lang="en-US" sz="800" dirty="0" err="1"/>
              <a:t>Wolch</a:t>
            </a:r>
            <a:r>
              <a:rPr lang="en-US" sz="800" dirty="0"/>
              <a:t>, J. et al., Childhood Obesity and Proximity to Urban Parks and Recreational Resources: A Longitudinal Cohort Study, Health &amp; Place 17, no. 1 (January 2011), https://www.sciencedirect.com/ science/article/abs/</a:t>
            </a:r>
            <a:r>
              <a:rPr lang="en-US" sz="800" dirty="0" err="1"/>
              <a:t>pii</a:t>
            </a:r>
            <a:r>
              <a:rPr lang="en-US" sz="800" dirty="0"/>
              <a:t>/S1353829210001528?via%3Dihub; </a:t>
            </a:r>
            <a:r>
              <a:rPr lang="en-US" sz="800" dirty="0" err="1"/>
              <a:t>Veugelers</a:t>
            </a:r>
            <a:r>
              <a:rPr lang="en-US" sz="800" dirty="0"/>
              <a:t>, P., F. Sithole, and S. Zhang. 2008. Neighborhood Characteristics in Relation to Diet, Physical Activity and Overweight of Canadian Children. International Journal of Pediatric Obesity 3 2008: 152–159.</a:t>
            </a:r>
          </a:p>
          <a:p>
            <a:r>
              <a:rPr lang="en-US" sz="800" dirty="0"/>
              <a:t>  James, P., J. Hart, R. </a:t>
            </a:r>
            <a:r>
              <a:rPr lang="en-US" sz="800" dirty="0" err="1"/>
              <a:t>Banay</a:t>
            </a:r>
            <a:r>
              <a:rPr lang="en-US" sz="800" dirty="0"/>
              <a:t>, and F. Laden. 2016. Exposure to Greenness and Mortality in a Nationwide Prospective Cohort Study of Women. Environmental Health Perspectives 124, no. 9 2016: 1344–1352; Ji, J. et al., “Residential Greenness and Mortality in Oldest-Old Women and Men in China: A Longitudinal Cohort Study,” Lancet Planetary Health 3, no.1 (January 2019), https://www.thelancet.com/ journals/</a:t>
            </a:r>
            <a:r>
              <a:rPr lang="en-US" sz="800" dirty="0" err="1"/>
              <a:t>lanplh</a:t>
            </a:r>
            <a:r>
              <a:rPr lang="en-US" sz="800" dirty="0"/>
              <a:t>/article/PIIS2542-5196(18)30264-X/ </a:t>
            </a:r>
            <a:r>
              <a:rPr lang="en-US" sz="800" dirty="0" err="1"/>
              <a:t>fulltext</a:t>
            </a:r>
            <a:r>
              <a:rPr lang="en-US" sz="800" dirty="0"/>
              <a:t>.</a:t>
            </a:r>
          </a:p>
          <a:p>
            <a:r>
              <a:rPr lang="en-US" sz="800" dirty="0"/>
              <a:t>  </a:t>
            </a:r>
            <a:r>
              <a:rPr lang="en-US" sz="800" dirty="0" err="1"/>
              <a:t>Russette</a:t>
            </a:r>
            <a:r>
              <a:rPr lang="en-US" sz="800" dirty="0"/>
              <a:t>, H. et al. 2021. Greenspace Exposure and COVID-19 Mortality in the United States: January-July 2020. Environmental Research. Volume 198 July 2021. </a:t>
            </a:r>
          </a:p>
          <a:p>
            <a:r>
              <a:rPr lang="en-US" sz="800" dirty="0"/>
              <a:t>  Centers for Disease Control and Prevention, “How Much Physical Activity Do Adults Need?” </a:t>
            </a:r>
          </a:p>
          <a:p>
            <a:endParaRPr lang="en-US" sz="800" dirty="0"/>
          </a:p>
          <a:p>
            <a:r>
              <a:rPr lang="en-US" dirty="0"/>
              <a:t>See white paper page 5 for more details</a:t>
            </a:r>
          </a:p>
          <a:p>
            <a:endParaRPr lang="en-US" sz="800" dirty="0"/>
          </a:p>
        </p:txBody>
      </p:sp>
      <p:sp>
        <p:nvSpPr>
          <p:cNvPr id="4" name="Slide Number Placeholder 3"/>
          <p:cNvSpPr>
            <a:spLocks noGrp="1"/>
          </p:cNvSpPr>
          <p:nvPr>
            <p:ph type="sldNum" sz="quarter" idx="5"/>
          </p:nvPr>
        </p:nvSpPr>
        <p:spPr/>
        <p:txBody>
          <a:bodyPr/>
          <a:lstStyle/>
          <a:p>
            <a:fld id="{6FD36898-EE50-441C-9A86-F06A02E183D3}" type="slidenum">
              <a:rPr lang="en-US" smtClean="0"/>
              <a:t>8</a:t>
            </a:fld>
            <a:endParaRPr lang="en-US"/>
          </a:p>
        </p:txBody>
      </p:sp>
    </p:spTree>
    <p:extLst>
      <p:ext uri="{BB962C8B-B14F-4D97-AF65-F5344CB8AC3E}">
        <p14:creationId xmlns:p14="http://schemas.microsoft.com/office/powerpoint/2010/main" val="376583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local land conservation can be a tool to address current disparities in access to nearby open space. A plethora of literature has shown that there are significant disparities in access to open space. </a:t>
            </a:r>
          </a:p>
          <a:p>
            <a:r>
              <a:rPr lang="en-US" sz="800" dirty="0"/>
              <a:t>Schell, C., K. Dyson, T. Fuentes, S. Des Roches, N. Harris, D. Miller, M. Lambert. 2020. The ecological and evolutionary consequences of systemic racism in urban environments. Science, 369(6510); Jennings, V., C. Johnson Gaither, and R. Gragg. 2012. Promoting environmental justice through urban green space access: A synopsis. Environmental Justice, 5(1), 1-7; Trust for Public Land. 2020. The Heat is On: A Trust for Public Land Special Report; Chapman, R., L. </a:t>
            </a:r>
            <a:r>
              <a:rPr lang="en-US" sz="800" dirty="0" err="1"/>
              <a:t>Foderaro</a:t>
            </a:r>
            <a:r>
              <a:rPr lang="en-US" sz="800" dirty="0"/>
              <a:t>, L. Hwang, B. Lee, S. </a:t>
            </a:r>
            <a:r>
              <a:rPr lang="en-US" sz="800" dirty="0" err="1"/>
              <a:t>Muqueeth</a:t>
            </a:r>
            <a:r>
              <a:rPr lang="en-US" sz="800" dirty="0"/>
              <a:t>, J. Sargent, and B. Shane, 2021. Parks and an equitable recovery. Trust for Public Land, May 27, 2021; </a:t>
            </a:r>
            <a:r>
              <a:rPr lang="en-US" sz="800" dirty="0" err="1"/>
              <a:t>Rigolon</a:t>
            </a:r>
            <a:r>
              <a:rPr lang="en-US" sz="800" dirty="0"/>
              <a:t>, A., M. Browning, and V. Jennings. 2018. Inequities in the quality of urban park systems: An environmental justice investigation of cities in the United States. Landscape and Urban Planning, 178, 156-169. Flores, D., G. Falco, N. Roberts, and F. Valenzuela III. 2018. Recreation equity: Is the Forest Service serving its diverse publics? Journal of Forestry, 116(3), 266-272; Winter, P., W. </a:t>
            </a:r>
            <a:r>
              <a:rPr lang="en-US" sz="800" dirty="0" err="1"/>
              <a:t>Crano</a:t>
            </a:r>
            <a:r>
              <a:rPr lang="en-US" sz="800" dirty="0"/>
              <a:t>, T. </a:t>
            </a:r>
            <a:r>
              <a:rPr lang="en-US" sz="800" dirty="0" err="1"/>
              <a:t>Basáñez</a:t>
            </a:r>
            <a:r>
              <a:rPr lang="en-US" sz="800" dirty="0"/>
              <a:t>, and C. Lamb, 2020. Equity in Access to Outdoor Recreation—Informing a Sustainable Future. Sustainability, 12(1), 124; Taylor, D. 2000. Meeting the challenge of wild land recreation management: Demographic shifts and social inequality. Journal of Leisure Research, 32(1), 171-179; Roberts, N., and D. Rodriguez. 2008. Use of multiple methods: An examination of constraints effecting ethnic minority visitor use of national parks and management implications. Ethnic Studies Review, 31(2), 35-70; Erickson, B., C. Johnson, and B. </a:t>
            </a:r>
            <a:r>
              <a:rPr lang="en-US" sz="800" dirty="0" err="1"/>
              <a:t>Kivel</a:t>
            </a:r>
            <a:r>
              <a:rPr lang="en-US" sz="800" dirty="0"/>
              <a:t>. 2009. Rocky Mountain National Park: History and culture as factors in African-American park visitation. Journal of Leisure Research, 41(4), 529-545; García, R., and E. </a:t>
            </a:r>
            <a:r>
              <a:rPr lang="en-US" sz="800" dirty="0" err="1"/>
              <a:t>Baltodano</a:t>
            </a:r>
            <a:r>
              <a:rPr lang="en-US" sz="800" dirty="0"/>
              <a:t>. 2005. Free the Beach-Public Access, Equal Justice, and the California Coast. Stan. JCR &amp; CL, 2, 143; Sister, C., J. </a:t>
            </a:r>
            <a:r>
              <a:rPr lang="en-US" sz="800" dirty="0" err="1"/>
              <a:t>Wolch</a:t>
            </a:r>
            <a:r>
              <a:rPr lang="en-US" sz="800" dirty="0"/>
              <a:t> and J. Wilson. 2010. Got green? Addressing environmental justice in park provision. </a:t>
            </a:r>
            <a:r>
              <a:rPr lang="en-US" sz="800" dirty="0" err="1"/>
              <a:t>GeoJournal</a:t>
            </a:r>
            <a:r>
              <a:rPr lang="en-US" sz="800" dirty="0"/>
              <a:t>, 75(3), 229-248; Finney, C. 2014. Black faces, white spaces: Reimagining the relationship of African Americans to the great outdoors: UNC Press Books.</a:t>
            </a:r>
          </a:p>
          <a:p>
            <a:r>
              <a:rPr lang="en-US" dirty="0"/>
              <a:t>A recent study of New England found substantial disparities in the percentage of nearby protected land for more vs. less socially marginalized communities. Households in census tracts within the lowest income quartile have just half as much nearby protected land as those in the highest income quartile and communities with the highest proportions of people of color have less than 60 percent as much protected land as those with the lowest proportions.  They found that disparities by income persist within urban, exurban, and rural census tracts and within all states in the region. Lack of access to transportation can exacerbate access challenges and emphasize the importance of local protected open space.</a:t>
            </a:r>
          </a:p>
          <a:p>
            <a:r>
              <a:rPr lang="en-US" dirty="0"/>
              <a:t>Improving environmental justice also requires attention to the processes of priority setting and decision-making within municipalities to ensure inclusion of all stakeholders and balancing of multiple priorities.  Future land protection efforts can satisfy multiple community priorities. The study found that prioritization based on clean drinking water also had positive potential to decrease racial or income disparities in land protection. The Incorporating Environmental Justice Criteria in Land Conservation map shows census tracts in New England with a high degree of social marginalization and low amount of open space.  Environmental justice areas have both high social marginalization and little land protection. </a:t>
            </a:r>
          </a:p>
          <a:p>
            <a:endParaRPr lang="en-US" dirty="0"/>
          </a:p>
          <a:p>
            <a:r>
              <a:rPr lang="en-US" dirty="0"/>
              <a:t>See white paper page 8 for more details</a:t>
            </a:r>
          </a:p>
          <a:p>
            <a:endParaRPr lang="en-US" dirty="0"/>
          </a:p>
          <a:p>
            <a:endParaRPr lang="en-US" dirty="0"/>
          </a:p>
        </p:txBody>
      </p:sp>
      <p:sp>
        <p:nvSpPr>
          <p:cNvPr id="4" name="Slide Number Placeholder 3"/>
          <p:cNvSpPr>
            <a:spLocks noGrp="1"/>
          </p:cNvSpPr>
          <p:nvPr>
            <p:ph type="sldNum" sz="quarter" idx="5"/>
          </p:nvPr>
        </p:nvSpPr>
        <p:spPr/>
        <p:txBody>
          <a:bodyPr/>
          <a:lstStyle/>
          <a:p>
            <a:fld id="{6FD36898-EE50-441C-9A86-F06A02E183D3}" type="slidenum">
              <a:rPr lang="en-US" smtClean="0"/>
              <a:t>9</a:t>
            </a:fld>
            <a:endParaRPr lang="en-US"/>
          </a:p>
        </p:txBody>
      </p:sp>
    </p:spTree>
    <p:extLst>
      <p:ext uri="{BB962C8B-B14F-4D97-AF65-F5344CB8AC3E}">
        <p14:creationId xmlns:p14="http://schemas.microsoft.com/office/powerpoint/2010/main" val="270155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F4BF-B5D7-534F-BC42-06D68940FA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BBEB2-8C7E-1B49-B73B-797F8B0DC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AAB136-238D-EF4F-8DBB-0B93193F1C82}"/>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D18F7A81-89CE-2848-9374-4AD9DFB4D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4E72F-6163-8E40-B0CF-DFA53A96FAEC}"/>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141542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8EF5-96ED-874C-A50A-AEFDD359EA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14C3FD-5A02-434E-98C1-4415FB934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0F98F-C298-3F40-A868-78B777FFDD57}"/>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173BCDFB-629B-8A43-95FF-34DAF2CA6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A7B17-C6D3-1140-90F5-2FEB80AF6B58}"/>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297790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F5D111-1940-7341-911B-8550001C98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3CE79F-BB8D-5946-8A91-11355B69A9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DFDE2-FB0B-F642-B02B-C549B62E61CF}"/>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A22D0F21-B287-E741-8FB7-CCFDE9B88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2DE46-C212-5440-A0BD-78B558EFE018}"/>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185809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D8B3-2196-5E4D-823C-21A310D49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E61F2-7669-E74C-94E4-C5EACEB1E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19F80-7C0A-7549-82AB-2061812756A2}"/>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A6AACBDA-3F5D-B84A-A7AD-BC8005AE6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B3E6E-AAAC-1D43-993D-2A819039E95D}"/>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347673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C699A-0FE6-E14A-B8C6-C955B37B2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6AEDD-8EF5-5B47-9FF8-648A1158A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44EAAD-4116-B947-AAF4-5C5059C5A1E6}"/>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0BB6561D-00E3-B549-9FF5-4FEEDE05D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F8874-C97B-A740-B126-ECA1DC7E150B}"/>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2128509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673C-0B01-4048-9E63-CE0D8EB3C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F6633-9C2F-664B-81F4-C36ADC6D65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6863D-111D-BB40-8059-44AE0035D8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4FA30-A42C-F541-AD78-DA6440274751}"/>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6" name="Footer Placeholder 5">
            <a:extLst>
              <a:ext uri="{FF2B5EF4-FFF2-40B4-BE49-F238E27FC236}">
                <a16:creationId xmlns:a16="http://schemas.microsoft.com/office/drawing/2014/main" id="{C7219C2E-FF92-FF43-84FE-EFAF80FAA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27238-6577-7C49-A3BA-226D0FE49EB4}"/>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343923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7983-629D-4C4B-9CA3-290F9560E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0F2A3B-7821-0B44-956F-9A1F62600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006E40-7B09-2D41-B3CE-AD35980A66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C9154-339A-6543-9074-D9F692625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12561-3E5D-4045-87BB-1D21BABB5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E4407-C4FF-3847-95DB-5E0F38A11EEC}"/>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8" name="Footer Placeholder 7">
            <a:extLst>
              <a:ext uri="{FF2B5EF4-FFF2-40B4-BE49-F238E27FC236}">
                <a16:creationId xmlns:a16="http://schemas.microsoft.com/office/drawing/2014/main" id="{8F558AE7-1C13-5C48-B4CB-86902EC159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87C67A-6752-C341-B224-632D73A8F849}"/>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234713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CF11-A7E5-2E4C-A5D7-643929F6BB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A8AE83-C7BD-CD4E-B8F0-AE2C2B334C82}"/>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4" name="Footer Placeholder 3">
            <a:extLst>
              <a:ext uri="{FF2B5EF4-FFF2-40B4-BE49-F238E27FC236}">
                <a16:creationId xmlns:a16="http://schemas.microsoft.com/office/drawing/2014/main" id="{105F4E4F-46C3-2B42-8321-5F8F20067A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8CA2F-3547-9E41-984D-3447394F1482}"/>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30843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BBAEE5-06C8-5A45-A817-517AE89F59B0}"/>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3" name="Footer Placeholder 2">
            <a:extLst>
              <a:ext uri="{FF2B5EF4-FFF2-40B4-BE49-F238E27FC236}">
                <a16:creationId xmlns:a16="http://schemas.microsoft.com/office/drawing/2014/main" id="{1EBD3DFE-7FC8-D844-B015-99262CEA53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8FDA52-178D-6240-B99F-D94EC2FE1A70}"/>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368971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A6F4-6C1A-FF48-AEF5-3C1CBC2D6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4A681-3F57-A34B-8C90-0936C1643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0223-1673-5047-BE06-168F56F85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71533E-B493-AA45-9686-C061FE83595E}"/>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6" name="Footer Placeholder 5">
            <a:extLst>
              <a:ext uri="{FF2B5EF4-FFF2-40B4-BE49-F238E27FC236}">
                <a16:creationId xmlns:a16="http://schemas.microsoft.com/office/drawing/2014/main" id="{28207BA4-C320-4345-873E-8400B7F43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73F37-D67E-8B4B-9E2E-96639118EF89}"/>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181387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98EA-6272-0E4B-A780-4FFD353D4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1E1973-1CE1-E74F-B31B-38B76559D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B8B6A4-C528-0C4C-824C-84A5B3E58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D2E92-84C8-6D40-8CE9-D10B1535CC7F}"/>
              </a:ext>
            </a:extLst>
          </p:cNvPr>
          <p:cNvSpPr>
            <a:spLocks noGrp="1"/>
          </p:cNvSpPr>
          <p:nvPr>
            <p:ph type="dt" sz="half" idx="10"/>
          </p:nvPr>
        </p:nvSpPr>
        <p:spPr/>
        <p:txBody>
          <a:bodyPr/>
          <a:lstStyle/>
          <a:p>
            <a:fld id="{9229E3FF-9D4B-DF41-A4CF-7C767B6AB3C0}" type="datetimeFigureOut">
              <a:rPr lang="en-US" smtClean="0"/>
              <a:t>4/28/2022</a:t>
            </a:fld>
            <a:endParaRPr lang="en-US"/>
          </a:p>
        </p:txBody>
      </p:sp>
      <p:sp>
        <p:nvSpPr>
          <p:cNvPr id="6" name="Footer Placeholder 5">
            <a:extLst>
              <a:ext uri="{FF2B5EF4-FFF2-40B4-BE49-F238E27FC236}">
                <a16:creationId xmlns:a16="http://schemas.microsoft.com/office/drawing/2014/main" id="{A6045E22-9528-4D44-8733-0384B223A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348B0-F730-DC42-A7A3-93EB11181448}"/>
              </a:ext>
            </a:extLst>
          </p:cNvPr>
          <p:cNvSpPr>
            <a:spLocks noGrp="1"/>
          </p:cNvSpPr>
          <p:nvPr>
            <p:ph type="sldNum" sz="quarter" idx="12"/>
          </p:nvPr>
        </p:nvSpPr>
        <p:spPr/>
        <p:txBody>
          <a:bodyPr/>
          <a:lstStyle/>
          <a:p>
            <a:fld id="{74CC34E4-FF94-064C-8DC5-556CE06430F0}" type="slidenum">
              <a:rPr lang="en-US" smtClean="0"/>
              <a:t>‹#›</a:t>
            </a:fld>
            <a:endParaRPr lang="en-US"/>
          </a:p>
        </p:txBody>
      </p:sp>
    </p:spTree>
    <p:extLst>
      <p:ext uri="{BB962C8B-B14F-4D97-AF65-F5344CB8AC3E}">
        <p14:creationId xmlns:p14="http://schemas.microsoft.com/office/powerpoint/2010/main" val="402740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B75C6-5C63-7A44-AC9C-5B82A9F6B5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DC0F39-6CB0-A348-B20D-EE27AB311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EF09-B24A-0543-B427-67B79352F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9E3FF-9D4B-DF41-A4CF-7C767B6AB3C0}" type="datetimeFigureOut">
              <a:rPr lang="en-US" smtClean="0"/>
              <a:t>4/28/2022</a:t>
            </a:fld>
            <a:endParaRPr lang="en-US"/>
          </a:p>
        </p:txBody>
      </p:sp>
      <p:sp>
        <p:nvSpPr>
          <p:cNvPr id="5" name="Footer Placeholder 4">
            <a:extLst>
              <a:ext uri="{FF2B5EF4-FFF2-40B4-BE49-F238E27FC236}">
                <a16:creationId xmlns:a16="http://schemas.microsoft.com/office/drawing/2014/main" id="{2976AA4A-56C5-4841-AB08-69A860B81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59DDEF-5783-1742-8313-82CD858B7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C34E4-FF94-064C-8DC5-556CE06430F0}" type="slidenum">
              <a:rPr lang="en-US" smtClean="0"/>
              <a:t>‹#›</a:t>
            </a:fld>
            <a:endParaRPr lang="en-US"/>
          </a:p>
        </p:txBody>
      </p:sp>
    </p:spTree>
    <p:extLst>
      <p:ext uri="{BB962C8B-B14F-4D97-AF65-F5344CB8AC3E}">
        <p14:creationId xmlns:p14="http://schemas.microsoft.com/office/powerpoint/2010/main" val="3611525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ss, outdoor, nature&#10;&#10;Description automatically generated">
            <a:extLst>
              <a:ext uri="{FF2B5EF4-FFF2-40B4-BE49-F238E27FC236}">
                <a16:creationId xmlns:a16="http://schemas.microsoft.com/office/drawing/2014/main" id="{7BD1D5AA-DF6E-0E4D-B8A4-44C042359ED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5562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plant&#10;&#10;Description automatically generated">
            <a:extLst>
              <a:ext uri="{FF2B5EF4-FFF2-40B4-BE49-F238E27FC236}">
                <a16:creationId xmlns:a16="http://schemas.microsoft.com/office/drawing/2014/main" id="{2C48FE23-26C0-5F4E-852D-F8A232E613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706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bicycles&#10;&#10;Description automatically generated with medium confidence">
            <a:extLst>
              <a:ext uri="{FF2B5EF4-FFF2-40B4-BE49-F238E27FC236}">
                <a16:creationId xmlns:a16="http://schemas.microsoft.com/office/drawing/2014/main" id="{112FAC64-E148-404B-901F-8B983B359E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2421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ody of water with trees in the back&#10;&#10;Description automatically generated with low confidence">
            <a:extLst>
              <a:ext uri="{FF2B5EF4-FFF2-40B4-BE49-F238E27FC236}">
                <a16:creationId xmlns:a16="http://schemas.microsoft.com/office/drawing/2014/main" id="{DCB561E4-E8DF-D04D-B631-6D0393AEEE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100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arden, vegetable&#10;&#10;Description automatically generated">
            <a:extLst>
              <a:ext uri="{FF2B5EF4-FFF2-40B4-BE49-F238E27FC236}">
                <a16:creationId xmlns:a16="http://schemas.microsoft.com/office/drawing/2014/main" id="{60EBD2BA-E728-B440-91F0-A43ED00247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728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farm machine&#10;&#10;Description automatically generated">
            <a:extLst>
              <a:ext uri="{FF2B5EF4-FFF2-40B4-BE49-F238E27FC236}">
                <a16:creationId xmlns:a16="http://schemas.microsoft.com/office/drawing/2014/main" id="{5539A8BF-7DBB-7946-8C46-A972D19D891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69937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F980136-E576-424B-9E6E-0A7096BF21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845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DF7D6FC-A0E7-B24D-B505-48D315EBC4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844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low confidence">
            <a:extLst>
              <a:ext uri="{FF2B5EF4-FFF2-40B4-BE49-F238E27FC236}">
                <a16:creationId xmlns:a16="http://schemas.microsoft.com/office/drawing/2014/main" id="{F6AF2D6A-A328-A04E-ACE4-695C83128E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0128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914ED93-598F-5B4D-94AA-1A1D6F3D51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934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path in the woods&#10;&#10;Description automatically generated with medium confidence">
            <a:extLst>
              <a:ext uri="{FF2B5EF4-FFF2-40B4-BE49-F238E27FC236}">
                <a16:creationId xmlns:a16="http://schemas.microsoft.com/office/drawing/2014/main" id="{CFB1C03B-AAB7-3049-92C0-5D43D28A09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7728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9E36C-D246-47E2-9861-9FE40A93FC93}"/>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74020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uilding&#10;&#10;Description automatically generated with low confidence">
            <a:extLst>
              <a:ext uri="{FF2B5EF4-FFF2-40B4-BE49-F238E27FC236}">
                <a16:creationId xmlns:a16="http://schemas.microsoft.com/office/drawing/2014/main" id="{68A635AA-AD3F-5C49-97D4-5D11EA75DA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654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a hill in the background&#10;&#10;Description automatically generated with low confidence">
            <a:extLst>
              <a:ext uri="{FF2B5EF4-FFF2-40B4-BE49-F238E27FC236}">
                <a16:creationId xmlns:a16="http://schemas.microsoft.com/office/drawing/2014/main" id="{31CE2434-D4D5-284F-B418-FF8E34A93F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038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78131476-B8BF-D54F-B5CB-A665F938E31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3186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10;&#10;Description automatically generated">
            <a:extLst>
              <a:ext uri="{FF2B5EF4-FFF2-40B4-BE49-F238E27FC236}">
                <a16:creationId xmlns:a16="http://schemas.microsoft.com/office/drawing/2014/main" id="{65199619-0189-FA48-A0C8-69F5F6E9B5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0162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ded area with houses and trees&#10;&#10;Description automatically generated with low confidence">
            <a:extLst>
              <a:ext uri="{FF2B5EF4-FFF2-40B4-BE49-F238E27FC236}">
                <a16:creationId xmlns:a16="http://schemas.microsoft.com/office/drawing/2014/main" id="{2F468F01-1B0A-A44F-9F5F-8AF8BC3AE8D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366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waterfall chart&#10;&#10;Description automatically generated">
            <a:extLst>
              <a:ext uri="{FF2B5EF4-FFF2-40B4-BE49-F238E27FC236}">
                <a16:creationId xmlns:a16="http://schemas.microsoft.com/office/drawing/2014/main" id="{77392937-F2E1-2348-A10C-D973AF3739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916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FBE33-1B77-43FD-92C1-0EA2D37C9A48}"/>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56592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 outdoor, lush&#10;&#10;Description automatically generated">
            <a:extLst>
              <a:ext uri="{FF2B5EF4-FFF2-40B4-BE49-F238E27FC236}">
                <a16:creationId xmlns:a16="http://schemas.microsoft.com/office/drawing/2014/main" id="{E338B51B-E95A-E747-829F-84BEC8B37D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2773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DC5FC1D-861B-4047-BB52-367B95763BF1}"/>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4">
            <a:extLst>
              <a:ext uri="{FF2B5EF4-FFF2-40B4-BE49-F238E27FC236}">
                <a16:creationId xmlns:a16="http://schemas.microsoft.com/office/drawing/2014/main" id="{514E605F-CFEE-1643-93B6-88EBA1A82893}"/>
              </a:ext>
            </a:extLst>
          </p:cNvPr>
          <p:cNvGraphicFramePr>
            <a:graphicFrameLocks noGrp="1"/>
          </p:cNvGraphicFramePr>
          <p:nvPr>
            <p:extLst>
              <p:ext uri="{D42A27DB-BD31-4B8C-83A1-F6EECF244321}">
                <p14:modId xmlns:p14="http://schemas.microsoft.com/office/powerpoint/2010/main" val="1191790969"/>
              </p:ext>
            </p:extLst>
          </p:nvPr>
        </p:nvGraphicFramePr>
        <p:xfrm>
          <a:off x="1337488" y="1089432"/>
          <a:ext cx="9484854" cy="5350690"/>
        </p:xfrm>
        <a:graphic>
          <a:graphicData uri="http://schemas.openxmlformats.org/drawingml/2006/table">
            <a:tbl>
              <a:tblPr firstRow="1" bandRow="1">
                <a:tableStyleId>{8FD4443E-F989-4FC4-A0C8-D5A2AF1F390B}</a:tableStyleId>
              </a:tblPr>
              <a:tblGrid>
                <a:gridCol w="4736494">
                  <a:extLst>
                    <a:ext uri="{9D8B030D-6E8A-4147-A177-3AD203B41FA5}">
                      <a16:colId xmlns:a16="http://schemas.microsoft.com/office/drawing/2014/main" val="2959886700"/>
                    </a:ext>
                  </a:extLst>
                </a:gridCol>
                <a:gridCol w="4748360">
                  <a:extLst>
                    <a:ext uri="{9D8B030D-6E8A-4147-A177-3AD203B41FA5}">
                      <a16:colId xmlns:a16="http://schemas.microsoft.com/office/drawing/2014/main" val="3345334024"/>
                    </a:ext>
                  </a:extLst>
                </a:gridCol>
              </a:tblGrid>
              <a:tr h="334909">
                <a:tc>
                  <a:txBody>
                    <a:bodyPr/>
                    <a:lstStyle/>
                    <a:p>
                      <a:r>
                        <a:rPr lang="en-US" sz="1600" dirty="0"/>
                        <a:t>Community Concern</a:t>
                      </a:r>
                    </a:p>
                  </a:txBody>
                  <a:tcPr marL="82580" marR="82580" marT="41290" marB="41290"/>
                </a:tc>
                <a:tc>
                  <a:txBody>
                    <a:bodyPr/>
                    <a:lstStyle/>
                    <a:p>
                      <a:r>
                        <a:rPr lang="en-US" sz="1600" dirty="0"/>
                        <a:t>How Land Conservation Helps</a:t>
                      </a:r>
                    </a:p>
                  </a:txBody>
                  <a:tcPr marL="82580" marR="82580" marT="41290" marB="41290"/>
                </a:tc>
                <a:extLst>
                  <a:ext uri="{0D108BD9-81ED-4DB2-BD59-A6C34878D82A}">
                    <a16:rowId xmlns:a16="http://schemas.microsoft.com/office/drawing/2014/main" val="1397492845"/>
                  </a:ext>
                </a:extLst>
              </a:tr>
              <a:tr h="584805">
                <a:tc>
                  <a:txBody>
                    <a:bodyPr/>
                    <a:lstStyle/>
                    <a:p>
                      <a:r>
                        <a:rPr lang="en-US" sz="1600" dirty="0"/>
                        <a:t>Resident energy costs for heating/cooling </a:t>
                      </a:r>
                    </a:p>
                    <a:p>
                      <a:r>
                        <a:rPr lang="en-US" sz="1600" dirty="0"/>
                        <a:t>Heatwaves</a:t>
                      </a:r>
                    </a:p>
                  </a:txBody>
                  <a:tcPr marL="82580" marR="82580" marT="41290" marB="41290"/>
                </a:tc>
                <a:tc>
                  <a:txBody>
                    <a:bodyPr/>
                    <a:lstStyle/>
                    <a:p>
                      <a:r>
                        <a:rPr lang="en-US" sz="1600" dirty="0"/>
                        <a:t>Natural temperature moderation</a:t>
                      </a:r>
                    </a:p>
                  </a:txBody>
                  <a:tcPr marL="82580" marR="82580" marT="41290" marB="41290"/>
                </a:tc>
                <a:extLst>
                  <a:ext uri="{0D108BD9-81ED-4DB2-BD59-A6C34878D82A}">
                    <a16:rowId xmlns:a16="http://schemas.microsoft.com/office/drawing/2014/main" val="1722544792"/>
                  </a:ext>
                </a:extLst>
              </a:tr>
              <a:tr h="584805">
                <a:tc>
                  <a:txBody>
                    <a:bodyPr/>
                    <a:lstStyle/>
                    <a:p>
                      <a:r>
                        <a:rPr lang="en-US" sz="1600" dirty="0"/>
                        <a:t>Chronic illness, obesity, heart and lung disease, mental health</a:t>
                      </a:r>
                    </a:p>
                  </a:txBody>
                  <a:tcPr marL="82580" marR="82580" marT="41290" marB="41290"/>
                </a:tc>
                <a:tc>
                  <a:txBody>
                    <a:bodyPr/>
                    <a:lstStyle/>
                    <a:p>
                      <a:r>
                        <a:rPr lang="en-US" sz="1600" dirty="0"/>
                        <a:t>Enables recreation and improves human health</a:t>
                      </a:r>
                    </a:p>
                  </a:txBody>
                  <a:tcPr marL="82580" marR="82580" marT="41290" marB="41290"/>
                </a:tc>
                <a:extLst>
                  <a:ext uri="{0D108BD9-81ED-4DB2-BD59-A6C34878D82A}">
                    <a16:rowId xmlns:a16="http://schemas.microsoft.com/office/drawing/2014/main" val="2186203460"/>
                  </a:ext>
                </a:extLst>
              </a:tr>
              <a:tr h="334909">
                <a:tc>
                  <a:txBody>
                    <a:bodyPr/>
                    <a:lstStyle/>
                    <a:p>
                      <a:r>
                        <a:rPr lang="en-US" sz="1600" dirty="0"/>
                        <a:t>Air quality index warnings</a:t>
                      </a:r>
                    </a:p>
                  </a:txBody>
                  <a:tcPr marL="82580" marR="82580" marT="41290" marB="41290"/>
                </a:tc>
                <a:tc>
                  <a:txBody>
                    <a:bodyPr/>
                    <a:lstStyle/>
                    <a:p>
                      <a:r>
                        <a:rPr lang="en-US" sz="1600" dirty="0"/>
                        <a:t>Improves air quality</a:t>
                      </a:r>
                    </a:p>
                  </a:txBody>
                  <a:tcPr marL="82580" marR="82580" marT="41290" marB="41290"/>
                </a:tc>
                <a:extLst>
                  <a:ext uri="{0D108BD9-81ED-4DB2-BD59-A6C34878D82A}">
                    <a16:rowId xmlns:a16="http://schemas.microsoft.com/office/drawing/2014/main" val="2481224166"/>
                  </a:ext>
                </a:extLst>
              </a:tr>
              <a:tr h="584805">
                <a:tc>
                  <a:txBody>
                    <a:bodyPr/>
                    <a:lstStyle/>
                    <a:p>
                      <a:r>
                        <a:rPr lang="en-US" sz="1600" dirty="0"/>
                        <a:t>Flooding</a:t>
                      </a:r>
                    </a:p>
                  </a:txBody>
                  <a:tcPr marL="82580" marR="82580" marT="41290" marB="41290"/>
                </a:tc>
                <a:tc>
                  <a:txBody>
                    <a:bodyPr/>
                    <a:lstStyle/>
                    <a:p>
                      <a:r>
                        <a:rPr lang="en-US" sz="1600" dirty="0"/>
                        <a:t>Prevents development in vulnerable areas</a:t>
                      </a:r>
                    </a:p>
                    <a:p>
                      <a:r>
                        <a:rPr lang="en-US" sz="1600" dirty="0"/>
                        <a:t>Stores and slows runoff from storms</a:t>
                      </a:r>
                    </a:p>
                  </a:txBody>
                  <a:tcPr marL="82580" marR="82580" marT="41290" marB="41290"/>
                </a:tc>
                <a:extLst>
                  <a:ext uri="{0D108BD9-81ED-4DB2-BD59-A6C34878D82A}">
                    <a16:rowId xmlns:a16="http://schemas.microsoft.com/office/drawing/2014/main" val="3457451602"/>
                  </a:ext>
                </a:extLst>
              </a:tr>
              <a:tr h="835917">
                <a:tc>
                  <a:txBody>
                    <a:bodyPr/>
                    <a:lstStyle/>
                    <a:p>
                      <a:r>
                        <a:rPr lang="en-US" sz="1600" dirty="0"/>
                        <a:t>Drinking water quality</a:t>
                      </a:r>
                    </a:p>
                  </a:txBody>
                  <a:tcPr marL="82580" marR="82580" marT="41290" marB="41290"/>
                </a:tc>
                <a:tc>
                  <a:txBody>
                    <a:bodyPr/>
                    <a:lstStyle/>
                    <a:p>
                      <a:r>
                        <a:rPr lang="en-US" sz="1600" dirty="0"/>
                        <a:t>Naturally filters and cleans water</a:t>
                      </a:r>
                    </a:p>
                    <a:p>
                      <a:r>
                        <a:rPr lang="en-US" sz="1600" dirty="0"/>
                        <a:t>Enhances infiltration and replenishment of ground water resources</a:t>
                      </a:r>
                    </a:p>
                  </a:txBody>
                  <a:tcPr marL="82580" marR="82580" marT="41290" marB="41290"/>
                </a:tc>
                <a:extLst>
                  <a:ext uri="{0D108BD9-81ED-4DB2-BD59-A6C34878D82A}">
                    <a16:rowId xmlns:a16="http://schemas.microsoft.com/office/drawing/2014/main" val="1348574135"/>
                  </a:ext>
                </a:extLst>
              </a:tr>
              <a:tr h="334909">
                <a:tc>
                  <a:txBody>
                    <a:bodyPr/>
                    <a:lstStyle/>
                    <a:p>
                      <a:r>
                        <a:rPr lang="en-US" sz="1600" dirty="0"/>
                        <a:t>Stormwater management</a:t>
                      </a:r>
                    </a:p>
                  </a:txBody>
                  <a:tcPr marL="82580" marR="82580" marT="41290" marB="41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Stores and slows runoff from storms</a:t>
                      </a:r>
                    </a:p>
                  </a:txBody>
                  <a:tcPr marL="82580" marR="82580" marT="41290" marB="41290"/>
                </a:tc>
                <a:extLst>
                  <a:ext uri="{0D108BD9-81ED-4DB2-BD59-A6C34878D82A}">
                    <a16:rowId xmlns:a16="http://schemas.microsoft.com/office/drawing/2014/main" val="932303144"/>
                  </a:ext>
                </a:extLst>
              </a:tr>
              <a:tr h="835917">
                <a:tc>
                  <a:txBody>
                    <a:bodyPr/>
                    <a:lstStyle/>
                    <a:p>
                      <a:r>
                        <a:rPr lang="en-US" sz="1600" dirty="0"/>
                        <a:t>Jobs</a:t>
                      </a:r>
                    </a:p>
                  </a:txBody>
                  <a:tcPr marL="82580" marR="82580" marT="41290" marB="41290"/>
                </a:tc>
                <a:tc>
                  <a:txBody>
                    <a:bodyPr/>
                    <a:lstStyle/>
                    <a:p>
                      <a:r>
                        <a:rPr lang="en-US" sz="1600" dirty="0"/>
                        <a:t>Strengthens economic development</a:t>
                      </a:r>
                    </a:p>
                    <a:p>
                      <a:r>
                        <a:rPr lang="en-US" sz="1600" dirty="0"/>
                        <a:t>Supports industries that rely on working landscapes (e.g., forestry and agriculture)</a:t>
                      </a:r>
                    </a:p>
                  </a:txBody>
                  <a:tcPr marL="82580" marR="82580" marT="41290" marB="41290"/>
                </a:tc>
                <a:extLst>
                  <a:ext uri="{0D108BD9-81ED-4DB2-BD59-A6C34878D82A}">
                    <a16:rowId xmlns:a16="http://schemas.microsoft.com/office/drawing/2014/main" val="4003556619"/>
                  </a:ext>
                </a:extLst>
              </a:tr>
              <a:tr h="334909">
                <a:tc>
                  <a:txBody>
                    <a:bodyPr/>
                    <a:lstStyle/>
                    <a:p>
                      <a:r>
                        <a:rPr lang="en-US" sz="1600" dirty="0"/>
                        <a:t>Equity</a:t>
                      </a:r>
                    </a:p>
                  </a:txBody>
                  <a:tcPr marL="82580" marR="82580" marT="41290" marB="41290"/>
                </a:tc>
                <a:tc>
                  <a:txBody>
                    <a:bodyPr/>
                    <a:lstStyle/>
                    <a:p>
                      <a:r>
                        <a:rPr lang="en-US" sz="1600" dirty="0"/>
                        <a:t>Supports environmental justice</a:t>
                      </a:r>
                    </a:p>
                  </a:txBody>
                  <a:tcPr marL="82580" marR="82580" marT="41290" marB="41290"/>
                </a:tc>
                <a:extLst>
                  <a:ext uri="{0D108BD9-81ED-4DB2-BD59-A6C34878D82A}">
                    <a16:rowId xmlns:a16="http://schemas.microsoft.com/office/drawing/2014/main" val="3538795815"/>
                  </a:ext>
                </a:extLst>
              </a:tr>
              <a:tr h="584805">
                <a:tc>
                  <a:txBody>
                    <a:bodyPr/>
                    <a:lstStyle/>
                    <a:p>
                      <a:r>
                        <a:rPr lang="en-US" sz="1600" dirty="0"/>
                        <a:t>Climate change</a:t>
                      </a:r>
                    </a:p>
                  </a:txBody>
                  <a:tcPr marL="82580" marR="82580" marT="41290" marB="41290"/>
                </a:tc>
                <a:tc>
                  <a:txBody>
                    <a:bodyPr/>
                    <a:lstStyle/>
                    <a:p>
                      <a:r>
                        <a:rPr lang="en-US" sz="1600" dirty="0"/>
                        <a:t>Moderates temperatures </a:t>
                      </a:r>
                    </a:p>
                    <a:p>
                      <a:r>
                        <a:rPr lang="en-US" sz="1600" dirty="0"/>
                        <a:t>Helps accommodate rising sea levels and flooding</a:t>
                      </a:r>
                    </a:p>
                  </a:txBody>
                  <a:tcPr marL="82580" marR="82580" marT="41290" marB="41290"/>
                </a:tc>
                <a:extLst>
                  <a:ext uri="{0D108BD9-81ED-4DB2-BD59-A6C34878D82A}">
                    <a16:rowId xmlns:a16="http://schemas.microsoft.com/office/drawing/2014/main" val="3753598476"/>
                  </a:ext>
                </a:extLst>
              </a:tr>
            </a:tbl>
          </a:graphicData>
        </a:graphic>
      </p:graphicFrame>
    </p:spTree>
    <p:extLst>
      <p:ext uri="{BB962C8B-B14F-4D97-AF65-F5344CB8AC3E}">
        <p14:creationId xmlns:p14="http://schemas.microsoft.com/office/powerpoint/2010/main" val="11037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t a farmers market&#10;&#10;Description automatically generated with medium confidence">
            <a:extLst>
              <a:ext uri="{FF2B5EF4-FFF2-40B4-BE49-F238E27FC236}">
                <a16:creationId xmlns:a16="http://schemas.microsoft.com/office/drawing/2014/main" id="{24CD87E4-FA96-194E-8025-F0EC8CB538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0309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8A6A25E-A421-9F4B-BDFB-1BD43BA697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1256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plant&#10;&#10;Description automatically generated">
            <a:extLst>
              <a:ext uri="{FF2B5EF4-FFF2-40B4-BE49-F238E27FC236}">
                <a16:creationId xmlns:a16="http://schemas.microsoft.com/office/drawing/2014/main" id="{5BB3186D-81D0-5845-A213-F1942C3616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053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ity, screenshot&#10;&#10;Description automatically generated">
            <a:extLst>
              <a:ext uri="{FF2B5EF4-FFF2-40B4-BE49-F238E27FC236}">
                <a16:creationId xmlns:a16="http://schemas.microsoft.com/office/drawing/2014/main" id="{71A32678-C5D0-0348-92F0-4C34C12F40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5893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oad, tree, outdoor&#10;&#10;Description automatically generated">
            <a:extLst>
              <a:ext uri="{FF2B5EF4-FFF2-40B4-BE49-F238E27FC236}">
                <a16:creationId xmlns:a16="http://schemas.microsoft.com/office/drawing/2014/main" id="{CD873E23-73EF-4749-8516-36FFFE82B0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4590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90B10-5214-44F0-8228-18DB21E64805}"/>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798326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6772</Words>
  <Application>Microsoft Office PowerPoint</Application>
  <PresentationFormat>Widescreen</PresentationFormat>
  <Paragraphs>267</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Jessica Sargent</cp:lastModifiedBy>
  <cp:revision>5</cp:revision>
  <dcterms:created xsi:type="dcterms:W3CDTF">2022-03-20T23:22:17Z</dcterms:created>
  <dcterms:modified xsi:type="dcterms:W3CDTF">2022-04-28T12:29:57Z</dcterms:modified>
</cp:coreProperties>
</file>