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867" r:id="rId2"/>
  </p:sldMasterIdLst>
  <p:notesMasterIdLst>
    <p:notesMasterId r:id="rId28"/>
  </p:notesMasterIdLst>
  <p:sldIdLst>
    <p:sldId id="379" r:id="rId3"/>
    <p:sldId id="381" r:id="rId4"/>
    <p:sldId id="390" r:id="rId5"/>
    <p:sldId id="391" r:id="rId6"/>
    <p:sldId id="408" r:id="rId7"/>
    <p:sldId id="395" r:id="rId8"/>
    <p:sldId id="410" r:id="rId9"/>
    <p:sldId id="411" r:id="rId10"/>
    <p:sldId id="396" r:id="rId11"/>
    <p:sldId id="394" r:id="rId12"/>
    <p:sldId id="404" r:id="rId13"/>
    <p:sldId id="412" r:id="rId14"/>
    <p:sldId id="399" r:id="rId15"/>
    <p:sldId id="400" r:id="rId16"/>
    <p:sldId id="407" r:id="rId17"/>
    <p:sldId id="269" r:id="rId18"/>
    <p:sldId id="256" r:id="rId19"/>
    <p:sldId id="409" r:id="rId20"/>
    <p:sldId id="266" r:id="rId21"/>
    <p:sldId id="258" r:id="rId22"/>
    <p:sldId id="259" r:id="rId23"/>
    <p:sldId id="260" r:id="rId24"/>
    <p:sldId id="267" r:id="rId25"/>
    <p:sldId id="268" r:id="rId26"/>
    <p:sldId id="372" r:id="rId2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8" d="100"/>
          <a:sy n="78" d="100"/>
        </p:scale>
        <p:origin x="1522" y="43"/>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en-US"/>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en-US"/>
          </a:p>
        </p:txBody>
      </p:sp>
      <p:sp>
        <p:nvSpPr>
          <p:cNvPr id="757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C5CBF30C-2A30-4127-973F-721BCD47A211}" type="slidenum">
              <a:rPr lang="en-US" altLang="en-US"/>
              <a:pPr>
                <a:defRPr/>
              </a:pPr>
              <a:t>‹#›</a:t>
            </a:fld>
            <a:endParaRPr lang="en-US" altLang="en-US"/>
          </a:p>
        </p:txBody>
      </p:sp>
    </p:spTree>
    <p:extLst>
      <p:ext uri="{BB962C8B-B14F-4D97-AF65-F5344CB8AC3E}">
        <p14:creationId xmlns:p14="http://schemas.microsoft.com/office/powerpoint/2010/main" val="16830209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be summarizing strategies used to control invasive plants in fields and meadows and will be presenting a study on a wet meadow invasive plant management project</a:t>
            </a:r>
          </a:p>
        </p:txBody>
      </p:sp>
      <p:sp>
        <p:nvSpPr>
          <p:cNvPr id="4" name="Slide Number Placeholder 3"/>
          <p:cNvSpPr>
            <a:spLocks noGrp="1"/>
          </p:cNvSpPr>
          <p:nvPr>
            <p:ph type="sldNum" sz="quarter" idx="5"/>
          </p:nvPr>
        </p:nvSpPr>
        <p:spPr/>
        <p:txBody>
          <a:bodyPr/>
          <a:lstStyle/>
          <a:p>
            <a:pPr>
              <a:defRPr/>
            </a:pPr>
            <a:fld id="{C5CBF30C-2A30-4127-973F-721BCD47A211}" type="slidenum">
              <a:rPr lang="en-US" altLang="en-US" smtClean="0"/>
              <a:pPr>
                <a:defRPr/>
              </a:pPr>
              <a:t>1</a:t>
            </a:fld>
            <a:endParaRPr lang="en-US" altLang="en-US"/>
          </a:p>
        </p:txBody>
      </p:sp>
    </p:spTree>
    <p:extLst>
      <p:ext uri="{BB962C8B-B14F-4D97-AF65-F5344CB8AC3E}">
        <p14:creationId xmlns:p14="http://schemas.microsoft.com/office/powerpoint/2010/main" val="15541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033E5C7E-DDAF-4208-B368-8DBCA5A8C463}"/>
              </a:ext>
            </a:extLst>
          </p:cNvPr>
          <p:cNvSpPr>
            <a:spLocks noGrp="1" noRot="1" noChangeAspect="1" noTextEdit="1"/>
          </p:cNvSpPr>
          <p:nvPr>
            <p:ph type="sldImg"/>
          </p:nvPr>
        </p:nvSpPr>
        <p:spPr>
          <a:ln/>
        </p:spPr>
      </p:sp>
      <p:sp>
        <p:nvSpPr>
          <p:cNvPr id="95235" name="Notes Placeholder 2">
            <a:extLst>
              <a:ext uri="{FF2B5EF4-FFF2-40B4-BE49-F238E27FC236}">
                <a16:creationId xmlns:a16="http://schemas.microsoft.com/office/drawing/2014/main" id="{C12C50D1-0A02-4D77-B21B-5376F03EB16A}"/>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altLang="en-US" dirty="0">
                <a:latin typeface="Arial" pitchFamily="34" charset="0"/>
                <a:ea typeface="ＭＳ Ｐゴシック" pitchFamily="34" charset="-128"/>
              </a:rPr>
              <a:t>Winter work= less non-target impact of herbs.  </a:t>
            </a:r>
          </a:p>
          <a:p>
            <a:pPr>
              <a:defRPr/>
            </a:pPr>
            <a:r>
              <a:rPr lang="en-US" altLang="en-US" dirty="0">
                <a:latin typeface="Arial" pitchFamily="34" charset="0"/>
                <a:ea typeface="ＭＳ Ｐゴシック" pitchFamily="34" charset="-128"/>
              </a:rPr>
              <a:t>Glyphosate used on a 25-50% solution for C.P. Can be purchased in aquatic safe formulas for sensitive sites, very low toxicity. Brush must be cut or hacked. Brush handling can be costly and difficult.</a:t>
            </a:r>
          </a:p>
          <a:p>
            <a:pPr>
              <a:defRPr/>
            </a:pPr>
            <a:endParaRPr lang="en-US" altLang="en-US" dirty="0">
              <a:latin typeface="Arial" pitchFamily="34" charset="0"/>
              <a:ea typeface="ＭＳ Ｐゴシック" pitchFamily="34" charset="-128"/>
            </a:endParaRPr>
          </a:p>
          <a:p>
            <a:pPr>
              <a:defRPr/>
            </a:pPr>
            <a:r>
              <a:rPr lang="en-US" altLang="en-US" dirty="0">
                <a:latin typeface="Arial" pitchFamily="34" charset="0"/>
                <a:ea typeface="ＭＳ Ｐゴシック" pitchFamily="34" charset="-128"/>
              </a:rPr>
              <a:t>Basal bark 20-30% solution in 100% oil for larger stems, dormant stem 2% solution plus 2-3 gallons oil in water for small stems. Only for upland site.</a:t>
            </a:r>
          </a:p>
          <a:p>
            <a:pPr>
              <a:defRPr/>
            </a:pPr>
            <a:endParaRPr lang="en-US" altLang="en-US" dirty="0">
              <a:latin typeface="Arial" pitchFamily="34" charset="0"/>
              <a:ea typeface="ＭＳ Ｐゴシック" pitchFamily="34" charset="-128"/>
            </a:endParaRPr>
          </a:p>
          <a:p>
            <a:pPr>
              <a:defRPr/>
            </a:pPr>
            <a:r>
              <a:rPr lang="en-US" altLang="en-US" dirty="0">
                <a:latin typeface="Arial" pitchFamily="34" charset="0"/>
                <a:ea typeface="ＭＳ Ｐゴシック" pitchFamily="34" charset="-128"/>
              </a:rPr>
              <a:t>Oils = petroleum on non-petroleum based, non petroleum = </a:t>
            </a:r>
            <a:r>
              <a:rPr lang="en-US" altLang="en-US" dirty="0" err="1">
                <a:latin typeface="Arial" pitchFamily="34" charset="0"/>
                <a:ea typeface="ＭＳ Ｐゴシック" pitchFamily="34" charset="-128"/>
              </a:rPr>
              <a:t>Arborchem’s</a:t>
            </a:r>
            <a:r>
              <a:rPr lang="en-US" altLang="en-US" dirty="0">
                <a:latin typeface="Arial" pitchFamily="34" charset="0"/>
                <a:ea typeface="ＭＳ Ｐゴシック" pitchFamily="34" charset="-128"/>
              </a:rPr>
              <a:t> NPD- not to be sprayed into water. </a:t>
            </a:r>
          </a:p>
          <a:p>
            <a:pPr>
              <a:defRPr/>
            </a:pPr>
            <a:endParaRPr lang="en-US" altLang="en-US" dirty="0">
              <a:latin typeface="Arial" pitchFamily="34" charset="0"/>
              <a:ea typeface="ＭＳ Ｐゴシック" pitchFamily="34" charset="-128"/>
            </a:endParaRPr>
          </a:p>
          <a:p>
            <a:pPr>
              <a:defRPr/>
            </a:pPr>
            <a:r>
              <a:rPr lang="en-US" altLang="en-US" dirty="0">
                <a:latin typeface="Arial" pitchFamily="34" charset="0"/>
                <a:ea typeface="ＭＳ Ｐゴシック" pitchFamily="34" charset="-128"/>
              </a:rPr>
              <a:t>Mechanical. Only suppresses vegetation, great for prepping for future foliar applications, improving access, and suppressing seed production.</a:t>
            </a:r>
          </a:p>
          <a:p>
            <a:pPr>
              <a:defRPr/>
            </a:pPr>
            <a:r>
              <a:rPr lang="en-US" altLang="en-US" dirty="0">
                <a:latin typeface="Arial" pitchFamily="34" charset="0"/>
                <a:ea typeface="ＭＳ Ｐゴシック" pitchFamily="34" charset="-128"/>
              </a:rPr>
              <a:t> </a:t>
            </a:r>
          </a:p>
          <a:p>
            <a:pPr>
              <a:defRPr/>
            </a:pPr>
            <a:r>
              <a:rPr lang="en-US" altLang="en-US" dirty="0">
                <a:latin typeface="Arial" pitchFamily="34" charset="0"/>
                <a:ea typeface="ＭＳ Ｐゴシック" pitchFamily="34" charset="-128"/>
              </a:rPr>
              <a:t>Balance between disturbance and 100% control. Bush hogging can create a dense littler layer that prevents seed germination and limits open ground for wildlife</a:t>
            </a:r>
          </a:p>
          <a:p>
            <a:pPr>
              <a:defRPr/>
            </a:pPr>
            <a:endParaRPr lang="en-US" altLang="en-US" dirty="0">
              <a:latin typeface="Arial" pitchFamily="34" charset="0"/>
              <a:ea typeface="ＭＳ Ｐゴシック" pitchFamily="34" charset="-128"/>
            </a:endParaRPr>
          </a:p>
          <a:p>
            <a:pPr>
              <a:defRPr/>
            </a:pPr>
            <a:endParaRPr lang="en-US" altLang="en-US" dirty="0">
              <a:latin typeface="Arial" pitchFamily="34" charset="0"/>
              <a:ea typeface="ＭＳ Ｐゴシック" pitchFamily="34" charset="-128"/>
            </a:endParaRPr>
          </a:p>
          <a:p>
            <a:pPr>
              <a:defRPr/>
            </a:pPr>
            <a:endParaRPr lang="en-US" altLang="en-US" dirty="0">
              <a:latin typeface="Arial" pitchFamily="34" charset="0"/>
              <a:ea typeface="ＭＳ Ｐゴシック" pitchFamily="34" charset="-128"/>
            </a:endParaRPr>
          </a:p>
          <a:p>
            <a:pPr>
              <a:defRPr/>
            </a:pPr>
            <a:endParaRPr lang="en-US" altLang="en-US" dirty="0">
              <a:latin typeface="Arial" pitchFamily="34" charset="0"/>
              <a:ea typeface="ＭＳ Ｐゴシック" pitchFamily="34" charset="-128"/>
            </a:endParaRPr>
          </a:p>
          <a:p>
            <a:pPr>
              <a:defRPr/>
            </a:pPr>
            <a:r>
              <a:rPr lang="en-US" altLang="en-US" dirty="0">
                <a:latin typeface="Arial" pitchFamily="34" charset="0"/>
                <a:ea typeface="ＭＳ Ｐゴシック" pitchFamily="34" charset="-128"/>
              </a:rPr>
              <a:t> </a:t>
            </a:r>
          </a:p>
        </p:txBody>
      </p:sp>
      <p:sp>
        <p:nvSpPr>
          <p:cNvPr id="95236" name="Slide Number Placeholder 3">
            <a:extLst>
              <a:ext uri="{FF2B5EF4-FFF2-40B4-BE49-F238E27FC236}">
                <a16:creationId xmlns:a16="http://schemas.microsoft.com/office/drawing/2014/main" id="{7AD9ACF5-B774-47E2-88C6-118770427C96}"/>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C827DD60-515D-49C3-8E57-BE693CBC1D49}" type="slidenum">
              <a:rPr lang="en-US" altLang="en-US">
                <a:ea typeface="ＭＳ Ｐゴシック" panose="020B0600070205080204" pitchFamily="34" charset="-128"/>
              </a:rPr>
              <a:pPr eaLnBrk="1" hangingPunct="1">
                <a:spcBef>
                  <a:spcPct val="0"/>
                </a:spcBef>
              </a:pPr>
              <a:t>10</a:t>
            </a:fld>
            <a:endParaRPr lang="en-US" altLang="en-US">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149699-A61F-4E13-BB60-C7DA1F6D1BBD}"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extLst>
      <p:ext uri="{BB962C8B-B14F-4D97-AF65-F5344CB8AC3E}">
        <p14:creationId xmlns:p14="http://schemas.microsoft.com/office/powerpoint/2010/main" val="2036338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763A270C-2D67-48A2-939F-9404DF840AC5}"/>
              </a:ext>
            </a:extLst>
          </p:cNvPr>
          <p:cNvSpPr>
            <a:spLocks noGrp="1" noRot="1" noChangeAspect="1" noTextEdit="1"/>
          </p:cNvSpPr>
          <p:nvPr>
            <p:ph type="sldImg"/>
          </p:nvPr>
        </p:nvSpPr>
        <p:spPr>
          <a:ln/>
        </p:spPr>
      </p:sp>
      <p:sp>
        <p:nvSpPr>
          <p:cNvPr id="87043" name="Notes Placeholder 2">
            <a:extLst>
              <a:ext uri="{FF2B5EF4-FFF2-40B4-BE49-F238E27FC236}">
                <a16:creationId xmlns:a16="http://schemas.microsoft.com/office/drawing/2014/main" id="{4CFC0AB2-4453-45D5-A9A5-6E78E9FE0D26}"/>
              </a:ext>
            </a:extLst>
          </p:cNvPr>
          <p:cNvSpPr>
            <a:spLocks noGrp="1"/>
          </p:cNvSpPr>
          <p:nvPr>
            <p:ph type="body" idx="1"/>
          </p:nvPr>
        </p:nvSpPr>
        <p:spPr>
          <a:noFill/>
        </p:spPr>
        <p:txBody>
          <a:bodyPr/>
          <a:lstStyle/>
          <a:p>
            <a:r>
              <a:rPr lang="en-US" altLang="en-US" dirty="0">
                <a:latin typeface="Arial" panose="020B0604020202020204" pitchFamily="34" charset="0"/>
              </a:rPr>
              <a:t>Calf Pasture before treatment</a:t>
            </a:r>
          </a:p>
        </p:txBody>
      </p:sp>
      <p:sp>
        <p:nvSpPr>
          <p:cNvPr id="87044" name="Slide Number Placeholder 3">
            <a:extLst>
              <a:ext uri="{FF2B5EF4-FFF2-40B4-BE49-F238E27FC236}">
                <a16:creationId xmlns:a16="http://schemas.microsoft.com/office/drawing/2014/main" id="{9FD1774C-CB90-4A20-B261-12BB253E573E}"/>
              </a:ext>
            </a:extLst>
          </p:cNvPr>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E77D484-D723-4066-9765-FADAAE3A0FB2}" type="slidenum">
              <a:rPr lang="en-US" altLang="en-US"/>
              <a:pPr eaLnBrk="1" hangingPunct="1"/>
              <a:t>13</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4693F11A-EBE6-44FF-AF76-2CE45A0A72B8}"/>
              </a:ext>
            </a:extLst>
          </p:cNvPr>
          <p:cNvSpPr>
            <a:spLocks noGrp="1" noRot="1" noChangeAspect="1" noTextEdit="1"/>
          </p:cNvSpPr>
          <p:nvPr>
            <p:ph type="sldImg"/>
          </p:nvPr>
        </p:nvSpPr>
        <p:spPr>
          <a:ln/>
        </p:spPr>
      </p:sp>
      <p:sp>
        <p:nvSpPr>
          <p:cNvPr id="88067" name="Notes Placeholder 2">
            <a:extLst>
              <a:ext uri="{FF2B5EF4-FFF2-40B4-BE49-F238E27FC236}">
                <a16:creationId xmlns:a16="http://schemas.microsoft.com/office/drawing/2014/main" id="{B52660D0-ED69-4AF0-BCD8-494913B3674E}"/>
              </a:ext>
            </a:extLst>
          </p:cNvPr>
          <p:cNvSpPr>
            <a:spLocks noGrp="1"/>
          </p:cNvSpPr>
          <p:nvPr>
            <p:ph type="body" idx="1"/>
          </p:nvPr>
        </p:nvSpPr>
        <p:spPr>
          <a:noFill/>
        </p:spPr>
        <p:txBody>
          <a:bodyPr/>
          <a:lstStyle/>
          <a:p>
            <a:r>
              <a:rPr lang="en-US" altLang="en-US" dirty="0">
                <a:latin typeface="Arial" panose="020B0604020202020204" pitchFamily="34" charset="0"/>
              </a:rPr>
              <a:t>After treatment-mostly hand-swiping of buckthorn</a:t>
            </a:r>
          </a:p>
        </p:txBody>
      </p:sp>
      <p:sp>
        <p:nvSpPr>
          <p:cNvPr id="88068" name="Slide Number Placeholder 3">
            <a:extLst>
              <a:ext uri="{FF2B5EF4-FFF2-40B4-BE49-F238E27FC236}">
                <a16:creationId xmlns:a16="http://schemas.microsoft.com/office/drawing/2014/main" id="{342F0D14-03CF-45C5-98F6-E99BB11E0F11}"/>
              </a:ext>
            </a:extLst>
          </p:cNvPr>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7BF17EE-55FA-45A4-9521-B68E04C3223A}" type="slidenum">
              <a:rPr lang="en-US" altLang="en-US"/>
              <a:pPr eaLnBrk="1" hangingPunct="1"/>
              <a:t>14</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63233" indent="-293551" eaLnBrk="0" hangingPunct="0">
              <a:spcBef>
                <a:spcPct val="30000"/>
              </a:spcBef>
              <a:defRPr sz="1200">
                <a:solidFill>
                  <a:schemeClr val="tx1"/>
                </a:solidFill>
                <a:latin typeface="Arial" charset="0"/>
              </a:defRPr>
            </a:lvl2pPr>
            <a:lvl3pPr marL="1174204" indent="-234841" eaLnBrk="0" hangingPunct="0">
              <a:spcBef>
                <a:spcPct val="30000"/>
              </a:spcBef>
              <a:defRPr sz="1200">
                <a:solidFill>
                  <a:schemeClr val="tx1"/>
                </a:solidFill>
                <a:latin typeface="Arial" charset="0"/>
              </a:defRPr>
            </a:lvl3pPr>
            <a:lvl4pPr marL="1643885" indent="-234841" eaLnBrk="0" hangingPunct="0">
              <a:spcBef>
                <a:spcPct val="30000"/>
              </a:spcBef>
              <a:defRPr sz="1200">
                <a:solidFill>
                  <a:schemeClr val="tx1"/>
                </a:solidFill>
                <a:latin typeface="Arial" charset="0"/>
              </a:defRPr>
            </a:lvl4pPr>
            <a:lvl5pPr marL="2113567" indent="-234841" eaLnBrk="0" hangingPunct="0">
              <a:spcBef>
                <a:spcPct val="30000"/>
              </a:spcBef>
              <a:defRPr sz="1200">
                <a:solidFill>
                  <a:schemeClr val="tx1"/>
                </a:solidFill>
                <a:latin typeface="Arial" charset="0"/>
              </a:defRPr>
            </a:lvl5pPr>
            <a:lvl6pPr marL="2583249" indent="-234841" eaLnBrk="0" fontAlgn="base" hangingPunct="0">
              <a:spcBef>
                <a:spcPct val="30000"/>
              </a:spcBef>
              <a:spcAft>
                <a:spcPct val="0"/>
              </a:spcAft>
              <a:defRPr sz="1200">
                <a:solidFill>
                  <a:schemeClr val="tx1"/>
                </a:solidFill>
                <a:latin typeface="Arial" charset="0"/>
              </a:defRPr>
            </a:lvl6pPr>
            <a:lvl7pPr marL="3052930" indent="-234841" eaLnBrk="0" fontAlgn="base" hangingPunct="0">
              <a:spcBef>
                <a:spcPct val="30000"/>
              </a:spcBef>
              <a:spcAft>
                <a:spcPct val="0"/>
              </a:spcAft>
              <a:defRPr sz="1200">
                <a:solidFill>
                  <a:schemeClr val="tx1"/>
                </a:solidFill>
                <a:latin typeface="Arial" charset="0"/>
              </a:defRPr>
            </a:lvl7pPr>
            <a:lvl8pPr marL="3522612" indent="-234841" eaLnBrk="0" fontAlgn="base" hangingPunct="0">
              <a:spcBef>
                <a:spcPct val="30000"/>
              </a:spcBef>
              <a:spcAft>
                <a:spcPct val="0"/>
              </a:spcAft>
              <a:defRPr sz="1200">
                <a:solidFill>
                  <a:schemeClr val="tx1"/>
                </a:solidFill>
                <a:latin typeface="Arial" charset="0"/>
              </a:defRPr>
            </a:lvl8pPr>
            <a:lvl9pPr marL="3992293" indent="-234841"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8158B98-37E5-4D5A-AF64-E11EAE2F0688}"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r>
              <a:rPr lang="en-US" altLang="en-US" dirty="0"/>
              <a:t>Native Plant Trust has been involved for a while on a rare plant species habitat management project in Concord, MA</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Native Plant Trust was contracted by</a:t>
            </a:r>
            <a:r>
              <a:rPr lang="en-US" baseline="0" dirty="0"/>
              <a:t> the town to conduct management for the benefit of a rare violet, </a:t>
            </a:r>
            <a:r>
              <a:rPr lang="en-US" i="1" baseline="0" dirty="0"/>
              <a:t>Viola brittoniana</a:t>
            </a:r>
            <a:r>
              <a:rPr lang="en-US" baseline="0" dirty="0"/>
              <a:t>. </a:t>
            </a:r>
            <a:r>
              <a:rPr lang="en-US" sz="1200" kern="1200" dirty="0">
                <a:solidFill>
                  <a:schemeClr val="tx1"/>
                </a:solidFill>
                <a:effectLst/>
                <a:latin typeface="+mn-lt"/>
                <a:ea typeface="+mn-ea"/>
                <a:cs typeface="+mn-cs"/>
              </a:rPr>
              <a:t>This population of </a:t>
            </a:r>
            <a:r>
              <a:rPr lang="en-US" sz="1200" i="1" kern="1200" dirty="0">
                <a:solidFill>
                  <a:schemeClr val="tx1"/>
                </a:solidFill>
                <a:effectLst/>
                <a:latin typeface="+mn-lt"/>
                <a:ea typeface="+mn-ea"/>
                <a:cs typeface="+mn-cs"/>
              </a:rPr>
              <a:t>Viola brittoniana</a:t>
            </a:r>
            <a:r>
              <a:rPr lang="en-US" sz="1200" kern="1200" dirty="0">
                <a:solidFill>
                  <a:schemeClr val="tx1"/>
                </a:solidFill>
                <a:effectLst/>
                <a:latin typeface="+mn-lt"/>
                <a:ea typeface="+mn-ea"/>
                <a:cs typeface="+mn-cs"/>
              </a:rPr>
              <a:t> is threatened by the continued presence and spread of glossy buckthorn. This is by far the largest population of this rare species currently known in New England, with considerably more individuals than any other site. Its loss or dramatic decline would cause a major reduction in the total number of </a:t>
            </a:r>
            <a:r>
              <a:rPr lang="en-US" sz="1200" i="1" kern="1200" dirty="0">
                <a:solidFill>
                  <a:schemeClr val="tx1"/>
                </a:solidFill>
                <a:effectLst/>
                <a:latin typeface="+mn-lt"/>
                <a:ea typeface="+mn-ea"/>
                <a:cs typeface="+mn-cs"/>
              </a:rPr>
              <a:t>Viola</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brittoniana</a:t>
            </a:r>
            <a:r>
              <a:rPr lang="en-US" sz="1200" kern="1200" dirty="0">
                <a:solidFill>
                  <a:schemeClr val="tx1"/>
                </a:solidFill>
                <a:effectLst/>
                <a:latin typeface="+mn-lt"/>
                <a:ea typeface="+mn-ea"/>
                <a:cs typeface="+mn-cs"/>
              </a:rPr>
              <a:t> plants in the region, and may have genetic consequences. We have a good understanding of the ecology and habitat requirements of this species in our area resulting from Dr. Zielinski’s two decades of study and our own observations of its growth in cultivation at the New England Garden of Rare and Endangered Plants at Garden in the Woods, in addition to experience managing other populations-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87815-AE37-4BA6-ABDE-9F7E416A50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9704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cs typeface="Arial" charset="0"/>
              </a:defRPr>
            </a:lvl1pPr>
            <a:lvl2pPr marL="763233" indent="-293551" algn="l" eaLnBrk="0" hangingPunct="0">
              <a:spcBef>
                <a:spcPct val="30000"/>
              </a:spcBef>
              <a:defRPr sz="1200">
                <a:solidFill>
                  <a:schemeClr val="tx1"/>
                </a:solidFill>
                <a:latin typeface="Times New Roman" pitchFamily="18" charset="0"/>
                <a:cs typeface="Arial" charset="0"/>
              </a:defRPr>
            </a:lvl2pPr>
            <a:lvl3pPr marL="1174204" indent="-234841" algn="l" eaLnBrk="0" hangingPunct="0">
              <a:spcBef>
                <a:spcPct val="30000"/>
              </a:spcBef>
              <a:defRPr sz="1200">
                <a:solidFill>
                  <a:schemeClr val="tx1"/>
                </a:solidFill>
                <a:latin typeface="Times New Roman" pitchFamily="18" charset="0"/>
                <a:cs typeface="Arial" charset="0"/>
              </a:defRPr>
            </a:lvl3pPr>
            <a:lvl4pPr marL="1643885" indent="-234841" algn="l" eaLnBrk="0" hangingPunct="0">
              <a:spcBef>
                <a:spcPct val="30000"/>
              </a:spcBef>
              <a:defRPr sz="1200">
                <a:solidFill>
                  <a:schemeClr val="tx1"/>
                </a:solidFill>
                <a:latin typeface="Times New Roman" pitchFamily="18" charset="0"/>
                <a:cs typeface="Arial" charset="0"/>
              </a:defRPr>
            </a:lvl4pPr>
            <a:lvl5pPr marL="2113567" indent="-234841" algn="l" eaLnBrk="0" hangingPunct="0">
              <a:spcBef>
                <a:spcPct val="30000"/>
              </a:spcBef>
              <a:defRPr sz="1200">
                <a:solidFill>
                  <a:schemeClr val="tx1"/>
                </a:solidFill>
                <a:latin typeface="Times New Roman" pitchFamily="18" charset="0"/>
                <a:cs typeface="Arial" charset="0"/>
              </a:defRPr>
            </a:lvl5pPr>
            <a:lvl6pPr marL="2583249" indent="-234841" eaLnBrk="0" fontAlgn="base" hangingPunct="0">
              <a:spcBef>
                <a:spcPct val="30000"/>
              </a:spcBef>
              <a:spcAft>
                <a:spcPct val="0"/>
              </a:spcAft>
              <a:defRPr sz="1200">
                <a:solidFill>
                  <a:schemeClr val="tx1"/>
                </a:solidFill>
                <a:latin typeface="Times New Roman" pitchFamily="18" charset="0"/>
                <a:cs typeface="Arial" charset="0"/>
              </a:defRPr>
            </a:lvl6pPr>
            <a:lvl7pPr marL="3052930" indent="-234841" eaLnBrk="0" fontAlgn="base" hangingPunct="0">
              <a:spcBef>
                <a:spcPct val="30000"/>
              </a:spcBef>
              <a:spcAft>
                <a:spcPct val="0"/>
              </a:spcAft>
              <a:defRPr sz="1200">
                <a:solidFill>
                  <a:schemeClr val="tx1"/>
                </a:solidFill>
                <a:latin typeface="Times New Roman" pitchFamily="18" charset="0"/>
                <a:cs typeface="Arial" charset="0"/>
              </a:defRPr>
            </a:lvl7pPr>
            <a:lvl8pPr marL="3522612" indent="-234841" eaLnBrk="0" fontAlgn="base" hangingPunct="0">
              <a:spcBef>
                <a:spcPct val="30000"/>
              </a:spcBef>
              <a:spcAft>
                <a:spcPct val="0"/>
              </a:spcAft>
              <a:defRPr sz="1200">
                <a:solidFill>
                  <a:schemeClr val="tx1"/>
                </a:solidFill>
                <a:latin typeface="Times New Roman" pitchFamily="18" charset="0"/>
                <a:cs typeface="Arial" charset="0"/>
              </a:defRPr>
            </a:lvl8pPr>
            <a:lvl9pPr marL="3992293" indent="-234841" eaLnBrk="0" fontAlgn="base" hangingPunct="0">
              <a:spcBef>
                <a:spcPct val="30000"/>
              </a:spcBef>
              <a:spcAft>
                <a:spcPct val="0"/>
              </a:spcAft>
              <a:defRPr sz="1200">
                <a:solidFill>
                  <a:schemeClr val="tx1"/>
                </a:solidFill>
                <a:latin typeface="Times New Roman" pitchFamily="18"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CE6D710-A95E-4627-9E03-E1AB8F381C1C}" type="slidenum">
              <a:rPr kumimoji="0" lang="en-US" altLang="en-US" sz="1200" b="0" i="0" u="none" strike="noStrike" kern="1200" cap="none" spc="0" normalizeH="0" baseline="0" noProof="0" smtClean="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r>
              <a:rPr lang="en-US" altLang="en-US" dirty="0"/>
              <a:t>This rare violet has</a:t>
            </a:r>
            <a:r>
              <a:rPr lang="en-US" altLang="en-US" baseline="0" dirty="0"/>
              <a:t> distinctive leaves with narrow lobes and deep sinuses- </a:t>
            </a:r>
            <a:r>
              <a:rPr lang="en-US" sz="1200" b="0" i="0" kern="1200" dirty="0">
                <a:solidFill>
                  <a:schemeClr val="tx1"/>
                </a:solidFill>
                <a:effectLst/>
                <a:latin typeface="+mn-lt"/>
                <a:ea typeface="+mn-ea"/>
                <a:cs typeface="+mn-cs"/>
              </a:rPr>
              <a:t>Fields, meadows, trail edges, and forest clearings adjacent to rivers and coastal marshes, also peaty river shores</a:t>
            </a:r>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cs typeface="Arial" charset="0"/>
              </a:defRPr>
            </a:lvl1pPr>
            <a:lvl2pPr marL="763233" indent="-293551" algn="l" eaLnBrk="0" hangingPunct="0">
              <a:spcBef>
                <a:spcPct val="30000"/>
              </a:spcBef>
              <a:defRPr sz="1200">
                <a:solidFill>
                  <a:schemeClr val="tx1"/>
                </a:solidFill>
                <a:latin typeface="Times New Roman" pitchFamily="18" charset="0"/>
                <a:cs typeface="Arial" charset="0"/>
              </a:defRPr>
            </a:lvl2pPr>
            <a:lvl3pPr marL="1174204" indent="-234841" algn="l" eaLnBrk="0" hangingPunct="0">
              <a:spcBef>
                <a:spcPct val="30000"/>
              </a:spcBef>
              <a:defRPr sz="1200">
                <a:solidFill>
                  <a:schemeClr val="tx1"/>
                </a:solidFill>
                <a:latin typeface="Times New Roman" pitchFamily="18" charset="0"/>
                <a:cs typeface="Arial" charset="0"/>
              </a:defRPr>
            </a:lvl3pPr>
            <a:lvl4pPr marL="1643885" indent="-234841" algn="l" eaLnBrk="0" hangingPunct="0">
              <a:spcBef>
                <a:spcPct val="30000"/>
              </a:spcBef>
              <a:defRPr sz="1200">
                <a:solidFill>
                  <a:schemeClr val="tx1"/>
                </a:solidFill>
                <a:latin typeface="Times New Roman" pitchFamily="18" charset="0"/>
                <a:cs typeface="Arial" charset="0"/>
              </a:defRPr>
            </a:lvl4pPr>
            <a:lvl5pPr marL="2113567" indent="-234841" algn="l" eaLnBrk="0" hangingPunct="0">
              <a:spcBef>
                <a:spcPct val="30000"/>
              </a:spcBef>
              <a:defRPr sz="1200">
                <a:solidFill>
                  <a:schemeClr val="tx1"/>
                </a:solidFill>
                <a:latin typeface="Times New Roman" pitchFamily="18" charset="0"/>
                <a:cs typeface="Arial" charset="0"/>
              </a:defRPr>
            </a:lvl5pPr>
            <a:lvl6pPr marL="2583249" indent="-234841" eaLnBrk="0" fontAlgn="base" hangingPunct="0">
              <a:spcBef>
                <a:spcPct val="30000"/>
              </a:spcBef>
              <a:spcAft>
                <a:spcPct val="0"/>
              </a:spcAft>
              <a:defRPr sz="1200">
                <a:solidFill>
                  <a:schemeClr val="tx1"/>
                </a:solidFill>
                <a:latin typeface="Times New Roman" pitchFamily="18" charset="0"/>
                <a:cs typeface="Arial" charset="0"/>
              </a:defRPr>
            </a:lvl6pPr>
            <a:lvl7pPr marL="3052930" indent="-234841" eaLnBrk="0" fontAlgn="base" hangingPunct="0">
              <a:spcBef>
                <a:spcPct val="30000"/>
              </a:spcBef>
              <a:spcAft>
                <a:spcPct val="0"/>
              </a:spcAft>
              <a:defRPr sz="1200">
                <a:solidFill>
                  <a:schemeClr val="tx1"/>
                </a:solidFill>
                <a:latin typeface="Times New Roman" pitchFamily="18" charset="0"/>
                <a:cs typeface="Arial" charset="0"/>
              </a:defRPr>
            </a:lvl7pPr>
            <a:lvl8pPr marL="3522612" indent="-234841" eaLnBrk="0" fontAlgn="base" hangingPunct="0">
              <a:spcBef>
                <a:spcPct val="30000"/>
              </a:spcBef>
              <a:spcAft>
                <a:spcPct val="0"/>
              </a:spcAft>
              <a:defRPr sz="1200">
                <a:solidFill>
                  <a:schemeClr val="tx1"/>
                </a:solidFill>
                <a:latin typeface="Times New Roman" pitchFamily="18" charset="0"/>
                <a:cs typeface="Arial" charset="0"/>
              </a:defRPr>
            </a:lvl8pPr>
            <a:lvl9pPr marL="3992293" indent="-234841" eaLnBrk="0" fontAlgn="base" hangingPunct="0">
              <a:spcBef>
                <a:spcPct val="30000"/>
              </a:spcBef>
              <a:spcAft>
                <a:spcPct val="0"/>
              </a:spcAft>
              <a:defRPr sz="1200">
                <a:solidFill>
                  <a:schemeClr val="tx1"/>
                </a:solidFill>
                <a:latin typeface="Times New Roman" pitchFamily="18"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CE6D710-A95E-4627-9E03-E1AB8F381C1C}" type="slidenum">
              <a:rPr kumimoji="0" lang="en-US" altLang="en-US" sz="1200" b="0" i="0" u="none" strike="noStrike" kern="1200" cap="none" spc="0" normalizeH="0" baseline="0" noProof="0" smtClean="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r>
              <a:rPr lang="en-US" altLang="en-US" dirty="0"/>
              <a:t>Management</a:t>
            </a:r>
            <a:r>
              <a:rPr lang="en-US" altLang="en-US" baseline="0" dirty="0"/>
              <a:t> for this species has been going on since 2010-This photos shows pre-management-tons of buckthorn in much of the area around the open meadow-</a:t>
            </a:r>
            <a:r>
              <a:rPr lang="en-US" sz="1200" kern="1200" dirty="0">
                <a:solidFill>
                  <a:schemeClr val="tx1"/>
                </a:solidFill>
                <a:effectLst/>
                <a:latin typeface="+mn-lt"/>
                <a:ea typeface="+mn-ea"/>
                <a:cs typeface="+mn-cs"/>
              </a:rPr>
              <a:t>The shrub border surrounding the mowed portion of Calf Pasture contained many large fruit producing buckthorn </a:t>
            </a:r>
            <a:r>
              <a:rPr lang="en-US" sz="1200" i="1" kern="1200" dirty="0">
                <a:solidFill>
                  <a:schemeClr val="tx1"/>
                </a:solidFill>
                <a:effectLst/>
                <a:latin typeface="+mn-lt"/>
                <a:ea typeface="+mn-ea"/>
                <a:cs typeface="+mn-cs"/>
              </a:rPr>
              <a:t>Frangula</a:t>
            </a:r>
            <a:r>
              <a:rPr lang="en-US" sz="1200" kern="1200" dirty="0">
                <a:solidFill>
                  <a:schemeClr val="tx1"/>
                </a:solidFill>
                <a:effectLst/>
                <a:latin typeface="+mn-lt"/>
                <a:ea typeface="+mn-ea"/>
                <a:cs typeface="+mn-cs"/>
              </a:rPr>
              <a:t> individuals. The simple removal of </a:t>
            </a:r>
            <a:r>
              <a:rPr lang="en-US" sz="1200" i="1" kern="1200" dirty="0">
                <a:solidFill>
                  <a:schemeClr val="tx1"/>
                </a:solidFill>
                <a:effectLst/>
                <a:latin typeface="+mn-lt"/>
                <a:ea typeface="+mn-ea"/>
                <a:cs typeface="+mn-cs"/>
              </a:rPr>
              <a:t>Frangula</a:t>
            </a:r>
            <a:r>
              <a:rPr lang="en-US" sz="1200" kern="1200" dirty="0">
                <a:solidFill>
                  <a:schemeClr val="tx1"/>
                </a:solidFill>
                <a:effectLst/>
                <a:latin typeface="+mn-lt"/>
                <a:ea typeface="+mn-ea"/>
                <a:cs typeface="+mn-cs"/>
              </a:rPr>
              <a:t> from the pasture itself meant little in the long term without the removal of the source infestation. The removal of the </a:t>
            </a:r>
            <a:r>
              <a:rPr lang="en-US" sz="1200" i="1" kern="1200" dirty="0">
                <a:solidFill>
                  <a:schemeClr val="tx1"/>
                </a:solidFill>
                <a:effectLst/>
                <a:latin typeface="+mn-lt"/>
                <a:ea typeface="+mn-ea"/>
                <a:cs typeface="+mn-cs"/>
              </a:rPr>
              <a:t>Frangula </a:t>
            </a:r>
            <a:r>
              <a:rPr lang="en-US" sz="1200" kern="1200" dirty="0">
                <a:solidFill>
                  <a:schemeClr val="tx1"/>
                </a:solidFill>
                <a:effectLst/>
                <a:latin typeface="+mn-lt"/>
                <a:ea typeface="+mn-ea"/>
                <a:cs typeface="+mn-cs"/>
              </a:rPr>
              <a:t>would benefit the </a:t>
            </a:r>
            <a:r>
              <a:rPr lang="en-US" sz="1200" i="1" kern="1200" dirty="0">
                <a:solidFill>
                  <a:schemeClr val="tx1"/>
                </a:solidFill>
                <a:effectLst/>
                <a:latin typeface="+mn-lt"/>
                <a:ea typeface="+mn-ea"/>
                <a:cs typeface="+mn-cs"/>
              </a:rPr>
              <a:t>Viola</a:t>
            </a:r>
            <a:r>
              <a:rPr lang="en-US" sz="1200" kern="1200" dirty="0">
                <a:solidFill>
                  <a:schemeClr val="tx1"/>
                </a:solidFill>
                <a:effectLst/>
                <a:latin typeface="+mn-lt"/>
                <a:ea typeface="+mn-ea"/>
                <a:cs typeface="+mn-cs"/>
              </a:rPr>
              <a:t> by preventing further colonization of the open pasture habitat and reduce the competition for light, space, and nutrients.</a:t>
            </a:r>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cs typeface="Arial" charset="0"/>
              </a:defRPr>
            </a:lvl1pPr>
            <a:lvl2pPr marL="763233" indent="-293551" algn="l" eaLnBrk="0" hangingPunct="0">
              <a:spcBef>
                <a:spcPct val="30000"/>
              </a:spcBef>
              <a:defRPr sz="1200">
                <a:solidFill>
                  <a:schemeClr val="tx1"/>
                </a:solidFill>
                <a:latin typeface="Times New Roman" pitchFamily="18" charset="0"/>
                <a:cs typeface="Arial" charset="0"/>
              </a:defRPr>
            </a:lvl2pPr>
            <a:lvl3pPr marL="1174204" indent="-234841" algn="l" eaLnBrk="0" hangingPunct="0">
              <a:spcBef>
                <a:spcPct val="30000"/>
              </a:spcBef>
              <a:defRPr sz="1200">
                <a:solidFill>
                  <a:schemeClr val="tx1"/>
                </a:solidFill>
                <a:latin typeface="Times New Roman" pitchFamily="18" charset="0"/>
                <a:cs typeface="Arial" charset="0"/>
              </a:defRPr>
            </a:lvl3pPr>
            <a:lvl4pPr marL="1643885" indent="-234841" algn="l" eaLnBrk="0" hangingPunct="0">
              <a:spcBef>
                <a:spcPct val="30000"/>
              </a:spcBef>
              <a:defRPr sz="1200">
                <a:solidFill>
                  <a:schemeClr val="tx1"/>
                </a:solidFill>
                <a:latin typeface="Times New Roman" pitchFamily="18" charset="0"/>
                <a:cs typeface="Arial" charset="0"/>
              </a:defRPr>
            </a:lvl4pPr>
            <a:lvl5pPr marL="2113567" indent="-234841" algn="l" eaLnBrk="0" hangingPunct="0">
              <a:spcBef>
                <a:spcPct val="30000"/>
              </a:spcBef>
              <a:defRPr sz="1200">
                <a:solidFill>
                  <a:schemeClr val="tx1"/>
                </a:solidFill>
                <a:latin typeface="Times New Roman" pitchFamily="18" charset="0"/>
                <a:cs typeface="Arial" charset="0"/>
              </a:defRPr>
            </a:lvl5pPr>
            <a:lvl6pPr marL="2583249" indent="-234841" eaLnBrk="0" fontAlgn="base" hangingPunct="0">
              <a:spcBef>
                <a:spcPct val="30000"/>
              </a:spcBef>
              <a:spcAft>
                <a:spcPct val="0"/>
              </a:spcAft>
              <a:defRPr sz="1200">
                <a:solidFill>
                  <a:schemeClr val="tx1"/>
                </a:solidFill>
                <a:latin typeface="Times New Roman" pitchFamily="18" charset="0"/>
                <a:cs typeface="Arial" charset="0"/>
              </a:defRPr>
            </a:lvl6pPr>
            <a:lvl7pPr marL="3052930" indent="-234841" eaLnBrk="0" fontAlgn="base" hangingPunct="0">
              <a:spcBef>
                <a:spcPct val="30000"/>
              </a:spcBef>
              <a:spcAft>
                <a:spcPct val="0"/>
              </a:spcAft>
              <a:defRPr sz="1200">
                <a:solidFill>
                  <a:schemeClr val="tx1"/>
                </a:solidFill>
                <a:latin typeface="Times New Roman" pitchFamily="18" charset="0"/>
                <a:cs typeface="Arial" charset="0"/>
              </a:defRPr>
            </a:lvl7pPr>
            <a:lvl8pPr marL="3522612" indent="-234841" eaLnBrk="0" fontAlgn="base" hangingPunct="0">
              <a:spcBef>
                <a:spcPct val="30000"/>
              </a:spcBef>
              <a:spcAft>
                <a:spcPct val="0"/>
              </a:spcAft>
              <a:defRPr sz="1200">
                <a:solidFill>
                  <a:schemeClr val="tx1"/>
                </a:solidFill>
                <a:latin typeface="Times New Roman" pitchFamily="18" charset="0"/>
                <a:cs typeface="Arial" charset="0"/>
              </a:defRPr>
            </a:lvl8pPr>
            <a:lvl9pPr marL="3992293" indent="-234841" eaLnBrk="0" fontAlgn="base" hangingPunct="0">
              <a:spcBef>
                <a:spcPct val="30000"/>
              </a:spcBef>
              <a:spcAft>
                <a:spcPct val="0"/>
              </a:spcAft>
              <a:defRPr sz="1200">
                <a:solidFill>
                  <a:schemeClr val="tx1"/>
                </a:solidFill>
                <a:latin typeface="Times New Roman" pitchFamily="18"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CE6D710-A95E-4627-9E03-E1AB8F381C1C}" type="slidenum">
              <a:rPr kumimoji="0" lang="en-US" altLang="en-US" sz="1200" b="0" i="0" u="none" strike="noStrike" kern="1200" cap="none" spc="0" normalizeH="0" baseline="0" noProof="0" smtClean="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r>
              <a:rPr lang="en-US" dirty="0"/>
              <a:t>So,</a:t>
            </a:r>
            <a:r>
              <a:rPr lang="en-US" baseline="0" dirty="0"/>
              <a:t> in 2010, </a:t>
            </a:r>
            <a:r>
              <a:rPr lang="en-US" dirty="0"/>
              <a:t>NEWFS was contracted</a:t>
            </a:r>
            <a:r>
              <a:rPr lang="en-US" baseline="0" dirty="0"/>
              <a:t> by the town/MA Natural Heritage to conduct management to restore populations of </a:t>
            </a:r>
            <a:r>
              <a:rPr lang="en-US" i="1" baseline="0" dirty="0"/>
              <a:t>V. brittoniana</a:t>
            </a:r>
            <a:r>
              <a:rPr lang="en-US" baseline="0" dirty="0"/>
              <a:t>. Monitoring of violets in measured plots had been conducted by Dr. Sally Zielinski, who has been monitoring </a:t>
            </a:r>
            <a:r>
              <a:rPr lang="en-US" i="1" baseline="0" dirty="0"/>
              <a:t>V. brittoniana </a:t>
            </a:r>
            <a:r>
              <a:rPr lang="en-US" baseline="0" dirty="0"/>
              <a:t>populations since 1990-to get a count of violets before management was conducted. The treatments started in Area 3, but expanded to Area 1, Area 4, and eventually Area 5, where new subpopulations of V. brittoniana were found. </a:t>
            </a:r>
            <a:r>
              <a:rPr lang="en-US" dirty="0"/>
              <a:t>In Area 1, treatment of glossy buckthorn, multiflora rose, burning bush, etc. was conducted at subpopulations of </a:t>
            </a:r>
            <a:r>
              <a:rPr lang="en-US" i="1" dirty="0"/>
              <a:t>V. brittoniana</a:t>
            </a:r>
            <a:r>
              <a:rPr lang="en-US" dirty="0"/>
              <a:t> population along the creek side trail (within 2 meters of the trail), using hand-swipe and cut and paint methods of applying glyphosate. Hand pulling of invasive plants in this area was also conducted when feasible. A small population of </a:t>
            </a:r>
            <a:r>
              <a:rPr lang="en-US" i="1" dirty="0"/>
              <a:t>V. brittoniana</a:t>
            </a:r>
            <a:r>
              <a:rPr lang="en-US" dirty="0"/>
              <a:t> has been found in this area. Despite progress here, there is still a good amount of buckthorn, and other invasive plants that remain in this area. </a:t>
            </a:r>
          </a:p>
          <a:p>
            <a:r>
              <a:rPr lang="en-US" dirty="0"/>
              <a:t> </a:t>
            </a:r>
          </a:p>
          <a:p>
            <a:r>
              <a:rPr lang="en-US" dirty="0" err="1"/>
              <a:t>Triclopyr</a:t>
            </a:r>
            <a:r>
              <a:rPr lang="en-US" dirty="0"/>
              <a:t> was used to treat Asian bittersweet, and other invasive plants in Areas 2 and 4. The area was sprayed with </a:t>
            </a:r>
            <a:r>
              <a:rPr lang="en-US" dirty="0" err="1"/>
              <a:t>Triclopyr</a:t>
            </a:r>
            <a:r>
              <a:rPr lang="en-US" dirty="0"/>
              <a:t> in summer of 2017 in order to eliminate the encroachment of bittersweet and other invasive plants into the areas where </a:t>
            </a:r>
            <a:r>
              <a:rPr lang="en-US" i="1" dirty="0"/>
              <a:t>V. brittoniana</a:t>
            </a:r>
            <a:r>
              <a:rPr lang="en-US" dirty="0"/>
              <a:t> occur. </a:t>
            </a:r>
            <a:r>
              <a:rPr lang="en-US" dirty="0" err="1"/>
              <a:t>Triclopyr</a:t>
            </a:r>
            <a:r>
              <a:rPr lang="en-US" dirty="0"/>
              <a:t> (3, 5, 6-Trichloro-2-pyridinyloxyacetic acid) is an organic compound used as a systemic, foliar herbicide and fungicide. It was applied with a backpack sprayer in areas where no violets were present, and using the hand-wicking technique where contact with violets was possible via herbicide drift (Figure 3). Through this treatment, a significant amount of potential habitat will be opened up and a future and current serious issue will hopefully be addressed. </a:t>
            </a:r>
            <a:r>
              <a:rPr lang="en-US" i="1" dirty="0"/>
              <a:t>Onoclea sensibilis</a:t>
            </a:r>
            <a:r>
              <a:rPr lang="en-US" dirty="0"/>
              <a:t> (sensitive fern), a native plant with aggressive tendencies, was also treated within Area 2. </a:t>
            </a:r>
          </a:p>
          <a:p>
            <a:r>
              <a:rPr lang="en-US" dirty="0"/>
              <a:t> </a:t>
            </a:r>
          </a:p>
          <a:p>
            <a:r>
              <a:rPr lang="en-US" dirty="0"/>
              <a:t>Area 3 has been treated with glyphosate multiple times  in the past few years, and in 2017, hand-swipe method of treatment was applied to glossy false buckthorn and Asian bittersweet in order to 'maintain' and 'clean up' the area. </a:t>
            </a:r>
            <a:r>
              <a:rPr lang="en-US" i="1" dirty="0"/>
              <a:t>V. brittoniana</a:t>
            </a:r>
            <a:r>
              <a:rPr lang="en-US" dirty="0"/>
              <a:t> is abundant in this area. This area was treated for several hours. However, the amount of glossy false buckthorn saplings in this area is still abundant, and will require more treatment in 2018. It is possible that mowing in Area 3 annually in autumn can greatly increase the glossy false buckthorn saplings that will need to be treated. </a:t>
            </a:r>
          </a:p>
          <a:p>
            <a:r>
              <a:rPr lang="en-US" dirty="0"/>
              <a:t> </a:t>
            </a:r>
          </a:p>
          <a:p>
            <a:r>
              <a:rPr lang="en-US" dirty="0"/>
              <a:t>Area 5 had a heavy, mainly low-growing buckthorn infestation and required the most hours of treatment with glyphosate. The hand-swipe method was used for smaller invasive plants, and the cut and paint methods for larger shrubs. Only a fraction of the work needed was completed in this area in 2017, so a large amount of work will be needed in 2018.</a:t>
            </a:r>
          </a:p>
          <a:p>
            <a:pPr eaLnBrk="1" hangingPunct="1"/>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cs typeface="Arial" charset="0"/>
              </a:defRPr>
            </a:lvl1pPr>
            <a:lvl2pPr marL="763233" indent="-293551" algn="l" eaLnBrk="0" hangingPunct="0">
              <a:spcBef>
                <a:spcPct val="30000"/>
              </a:spcBef>
              <a:defRPr sz="1200">
                <a:solidFill>
                  <a:schemeClr val="tx1"/>
                </a:solidFill>
                <a:latin typeface="Times New Roman" pitchFamily="18" charset="0"/>
                <a:cs typeface="Arial" charset="0"/>
              </a:defRPr>
            </a:lvl2pPr>
            <a:lvl3pPr marL="1174204" indent="-234841" algn="l" eaLnBrk="0" hangingPunct="0">
              <a:spcBef>
                <a:spcPct val="30000"/>
              </a:spcBef>
              <a:defRPr sz="1200">
                <a:solidFill>
                  <a:schemeClr val="tx1"/>
                </a:solidFill>
                <a:latin typeface="Times New Roman" pitchFamily="18" charset="0"/>
                <a:cs typeface="Arial" charset="0"/>
              </a:defRPr>
            </a:lvl3pPr>
            <a:lvl4pPr marL="1643885" indent="-234841" algn="l" eaLnBrk="0" hangingPunct="0">
              <a:spcBef>
                <a:spcPct val="30000"/>
              </a:spcBef>
              <a:defRPr sz="1200">
                <a:solidFill>
                  <a:schemeClr val="tx1"/>
                </a:solidFill>
                <a:latin typeface="Times New Roman" pitchFamily="18" charset="0"/>
                <a:cs typeface="Arial" charset="0"/>
              </a:defRPr>
            </a:lvl4pPr>
            <a:lvl5pPr marL="2113567" indent="-234841" algn="l" eaLnBrk="0" hangingPunct="0">
              <a:spcBef>
                <a:spcPct val="30000"/>
              </a:spcBef>
              <a:defRPr sz="1200">
                <a:solidFill>
                  <a:schemeClr val="tx1"/>
                </a:solidFill>
                <a:latin typeface="Times New Roman" pitchFamily="18" charset="0"/>
                <a:cs typeface="Arial" charset="0"/>
              </a:defRPr>
            </a:lvl5pPr>
            <a:lvl6pPr marL="2583249" indent="-234841" eaLnBrk="0" fontAlgn="base" hangingPunct="0">
              <a:spcBef>
                <a:spcPct val="30000"/>
              </a:spcBef>
              <a:spcAft>
                <a:spcPct val="0"/>
              </a:spcAft>
              <a:defRPr sz="1200">
                <a:solidFill>
                  <a:schemeClr val="tx1"/>
                </a:solidFill>
                <a:latin typeface="Times New Roman" pitchFamily="18" charset="0"/>
                <a:cs typeface="Arial" charset="0"/>
              </a:defRPr>
            </a:lvl6pPr>
            <a:lvl7pPr marL="3052930" indent="-234841" eaLnBrk="0" fontAlgn="base" hangingPunct="0">
              <a:spcBef>
                <a:spcPct val="30000"/>
              </a:spcBef>
              <a:spcAft>
                <a:spcPct val="0"/>
              </a:spcAft>
              <a:defRPr sz="1200">
                <a:solidFill>
                  <a:schemeClr val="tx1"/>
                </a:solidFill>
                <a:latin typeface="Times New Roman" pitchFamily="18" charset="0"/>
                <a:cs typeface="Arial" charset="0"/>
              </a:defRPr>
            </a:lvl7pPr>
            <a:lvl8pPr marL="3522612" indent="-234841" eaLnBrk="0" fontAlgn="base" hangingPunct="0">
              <a:spcBef>
                <a:spcPct val="30000"/>
              </a:spcBef>
              <a:spcAft>
                <a:spcPct val="0"/>
              </a:spcAft>
              <a:defRPr sz="1200">
                <a:solidFill>
                  <a:schemeClr val="tx1"/>
                </a:solidFill>
                <a:latin typeface="Times New Roman" pitchFamily="18" charset="0"/>
                <a:cs typeface="Arial" charset="0"/>
              </a:defRPr>
            </a:lvl8pPr>
            <a:lvl9pPr marL="3992293" indent="-234841" eaLnBrk="0" fontAlgn="base" hangingPunct="0">
              <a:spcBef>
                <a:spcPct val="30000"/>
              </a:spcBef>
              <a:spcAft>
                <a:spcPct val="0"/>
              </a:spcAft>
              <a:defRPr sz="1200">
                <a:solidFill>
                  <a:schemeClr val="tx1"/>
                </a:solidFill>
                <a:latin typeface="Times New Roman" pitchFamily="18"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CE6D710-A95E-4627-9E03-E1AB8F381C1C}" type="slidenum">
              <a:rPr kumimoji="0" lang="en-US" altLang="en-US" sz="1200" b="0" i="0" u="none" strike="noStrike" kern="1200" cap="none" spc="0" normalizeH="0" baseline="0" noProof="0" smtClean="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r>
              <a:rPr lang="en-US" baseline="0" dirty="0"/>
              <a:t>The cut-and-paint treatments started in Area 3, but expanded to Area 1, Area 4, and eventually Area 5, where new subpopulations of </a:t>
            </a:r>
            <a:r>
              <a:rPr lang="en-US" i="1" baseline="0" dirty="0"/>
              <a:t>V. brittoniana </a:t>
            </a:r>
            <a:r>
              <a:rPr lang="en-US" baseline="0" dirty="0"/>
              <a:t>were found. </a:t>
            </a:r>
            <a:r>
              <a:rPr lang="en-US" dirty="0"/>
              <a:t>In Area 1, treatment of glossy buckthorn, multiflora rose, burning bush, etc. was conducted at subpopulations of </a:t>
            </a:r>
            <a:r>
              <a:rPr lang="en-US" i="1" dirty="0"/>
              <a:t>V. brittoniana</a:t>
            </a:r>
            <a:r>
              <a:rPr lang="en-US" dirty="0"/>
              <a:t> population along the creek side trail (within 2 meters of the trail), using hand-swipe and cut and paint methods of applying glyphosate. Hand pulling of invasive plants in this area was also conducted when feasible. A small population of </a:t>
            </a:r>
            <a:r>
              <a:rPr lang="en-US" i="1" dirty="0"/>
              <a:t>V. brittoniana</a:t>
            </a:r>
            <a:r>
              <a:rPr lang="en-US" dirty="0"/>
              <a:t> has been found in this area. Despite progress here, there is still a good amount of buckthorn, and other invasive plants that remain in this area. </a:t>
            </a:r>
          </a:p>
          <a:p>
            <a:r>
              <a:rPr lang="en-US" dirty="0"/>
              <a:t> </a:t>
            </a:r>
          </a:p>
          <a:p>
            <a:r>
              <a:rPr lang="en-US" dirty="0" err="1"/>
              <a:t>Triclopyr</a:t>
            </a:r>
            <a:r>
              <a:rPr lang="en-US" dirty="0"/>
              <a:t> was used to treat Asian bittersweet, and other invasive plants in Areas 2 and 4. The area was sprayed with </a:t>
            </a:r>
            <a:r>
              <a:rPr lang="en-US" dirty="0" err="1"/>
              <a:t>Triclopyr</a:t>
            </a:r>
            <a:r>
              <a:rPr lang="en-US" dirty="0"/>
              <a:t> in summer of 2017 in order to eliminate the encroachment of bittersweet and other invasive plants into the areas where </a:t>
            </a:r>
            <a:r>
              <a:rPr lang="en-US" i="1" dirty="0"/>
              <a:t>V. brittoniana</a:t>
            </a:r>
            <a:r>
              <a:rPr lang="en-US" dirty="0"/>
              <a:t> occur. </a:t>
            </a:r>
            <a:r>
              <a:rPr lang="en-US" dirty="0" err="1"/>
              <a:t>Triclopyr</a:t>
            </a:r>
            <a:r>
              <a:rPr lang="en-US" dirty="0"/>
              <a:t> (3, 5, 6-Trichloro-2-pyridinyloxyacetic acid) is an organic compound used as a systemic, foliar herbicide and fungicide. It was applied with a backpack sprayer in areas where no violets were present, and using the hand-wicking technique where contact with violets was possible via herbicide drift (Figure 3). Through this treatment, a significant amount of potential habitat will be opened up and a future and current serious issue will hopefully be addressed. </a:t>
            </a:r>
            <a:r>
              <a:rPr lang="en-US" i="1" dirty="0"/>
              <a:t>Onoclea sensibilis</a:t>
            </a:r>
            <a:r>
              <a:rPr lang="en-US" dirty="0"/>
              <a:t> (sensitive fern), a native plant with aggressive tendencies, was also treated within Area 2. </a:t>
            </a:r>
          </a:p>
          <a:p>
            <a:r>
              <a:rPr lang="en-US" dirty="0"/>
              <a:t> </a:t>
            </a:r>
          </a:p>
          <a:p>
            <a:r>
              <a:rPr lang="en-US" dirty="0"/>
              <a:t>Area 3 has been treated with glyphosate multiple times  in the past few years, and in 2017, hand-swipe method of treatment was applied to glossy false buckthorn and Asian bittersweet in order to 'maintain' and 'clean up' the area. </a:t>
            </a:r>
            <a:r>
              <a:rPr lang="en-US" i="1" dirty="0"/>
              <a:t>V. brittoniana</a:t>
            </a:r>
            <a:r>
              <a:rPr lang="en-US" dirty="0"/>
              <a:t> is abundant in this area.  Area 5 had a heavy, mainly low-growing buckthorn infestation and required the most hours of treatment with glyphosate. The hand-swipe method was used for smaller invasive plants, and the cut and paint methods for larger shrubs. </a:t>
            </a:r>
            <a:endParaRPr lang="en-US" altLang="en-US" dirty="0"/>
          </a:p>
          <a:p>
            <a:pPr eaLnBrk="1" hangingPunct="1"/>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E123B03B-AF6D-4005-9535-2FFDE93A886A}"/>
              </a:ext>
            </a:extLst>
          </p:cNvPr>
          <p:cNvSpPr>
            <a:spLocks noGrp="1" noRot="1" noChangeAspect="1" noTextEdit="1"/>
          </p:cNvSpPr>
          <p:nvPr>
            <p:ph type="sldImg"/>
          </p:nvPr>
        </p:nvSpPr>
        <p:spPr>
          <a:ln/>
        </p:spPr>
      </p:sp>
      <p:sp>
        <p:nvSpPr>
          <p:cNvPr id="78851" name="Notes Placeholder 2">
            <a:extLst>
              <a:ext uri="{FF2B5EF4-FFF2-40B4-BE49-F238E27FC236}">
                <a16:creationId xmlns:a16="http://schemas.microsoft.com/office/drawing/2014/main" id="{A2245936-3C40-469C-97D7-69EF5F79867A}"/>
              </a:ext>
            </a:extLst>
          </p:cNvPr>
          <p:cNvSpPr>
            <a:spLocks noGrp="1"/>
          </p:cNvSpPr>
          <p:nvPr>
            <p:ph type="body" idx="1"/>
          </p:nvPr>
        </p:nvSpPr>
        <p:spPr>
          <a:noFill/>
        </p:spPr>
        <p:txBody>
          <a:bodyPr/>
          <a:lstStyle/>
          <a:p>
            <a:r>
              <a:rPr lang="en-US" altLang="en-US" dirty="0">
                <a:latin typeface="Arial" panose="020B0604020202020204" pitchFamily="34" charset="0"/>
                <a:ea typeface="ＭＳ Ｐゴシック" panose="020B0600070205080204" pitchFamily="34" charset="-128"/>
              </a:rPr>
              <a:t>field habitats usually have an abundance of invasive species which 9 out of 10 times can be attributed to land use history. The longer a parcel is disturbed manipulated and planted the greater chance there is for invasion and establishment of these species. </a:t>
            </a:r>
          </a:p>
        </p:txBody>
      </p:sp>
      <p:sp>
        <p:nvSpPr>
          <p:cNvPr id="78852" name="Slide Number Placeholder 3">
            <a:extLst>
              <a:ext uri="{FF2B5EF4-FFF2-40B4-BE49-F238E27FC236}">
                <a16:creationId xmlns:a16="http://schemas.microsoft.com/office/drawing/2014/main" id="{161E2362-E94A-49D4-A09E-9BCB3D08EC4D}"/>
              </a:ext>
            </a:extLst>
          </p:cNvPr>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F7516875-93C9-43BE-8DE8-524D8C0BA311}" type="slidenum">
              <a:rPr lang="en-US" altLang="en-US">
                <a:ea typeface="ＭＳ Ｐゴシック" panose="020B0600070205080204" pitchFamily="34" charset="-128"/>
              </a:rPr>
              <a:pPr eaLnBrk="1" hangingPunct="1">
                <a:spcBef>
                  <a:spcPct val="0"/>
                </a:spcBef>
              </a:pPr>
              <a:t>2</a:t>
            </a:fld>
            <a:endParaRPr lang="en-US" altLang="en-US">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cs typeface="Arial" charset="0"/>
              </a:defRPr>
            </a:lvl1pPr>
            <a:lvl2pPr marL="763233" indent="-293551" algn="l" eaLnBrk="0" hangingPunct="0">
              <a:spcBef>
                <a:spcPct val="30000"/>
              </a:spcBef>
              <a:defRPr sz="1200">
                <a:solidFill>
                  <a:schemeClr val="tx1"/>
                </a:solidFill>
                <a:latin typeface="Times New Roman" pitchFamily="18" charset="0"/>
                <a:cs typeface="Arial" charset="0"/>
              </a:defRPr>
            </a:lvl2pPr>
            <a:lvl3pPr marL="1174204" indent="-234841" algn="l" eaLnBrk="0" hangingPunct="0">
              <a:spcBef>
                <a:spcPct val="30000"/>
              </a:spcBef>
              <a:defRPr sz="1200">
                <a:solidFill>
                  <a:schemeClr val="tx1"/>
                </a:solidFill>
                <a:latin typeface="Times New Roman" pitchFamily="18" charset="0"/>
                <a:cs typeface="Arial" charset="0"/>
              </a:defRPr>
            </a:lvl3pPr>
            <a:lvl4pPr marL="1643885" indent="-234841" algn="l" eaLnBrk="0" hangingPunct="0">
              <a:spcBef>
                <a:spcPct val="30000"/>
              </a:spcBef>
              <a:defRPr sz="1200">
                <a:solidFill>
                  <a:schemeClr val="tx1"/>
                </a:solidFill>
                <a:latin typeface="Times New Roman" pitchFamily="18" charset="0"/>
                <a:cs typeface="Arial" charset="0"/>
              </a:defRPr>
            </a:lvl4pPr>
            <a:lvl5pPr marL="2113567" indent="-234841" algn="l" eaLnBrk="0" hangingPunct="0">
              <a:spcBef>
                <a:spcPct val="30000"/>
              </a:spcBef>
              <a:defRPr sz="1200">
                <a:solidFill>
                  <a:schemeClr val="tx1"/>
                </a:solidFill>
                <a:latin typeface="Times New Roman" pitchFamily="18" charset="0"/>
                <a:cs typeface="Arial" charset="0"/>
              </a:defRPr>
            </a:lvl5pPr>
            <a:lvl6pPr marL="2583249" indent="-234841" eaLnBrk="0" fontAlgn="base" hangingPunct="0">
              <a:spcBef>
                <a:spcPct val="30000"/>
              </a:spcBef>
              <a:spcAft>
                <a:spcPct val="0"/>
              </a:spcAft>
              <a:defRPr sz="1200">
                <a:solidFill>
                  <a:schemeClr val="tx1"/>
                </a:solidFill>
                <a:latin typeface="Times New Roman" pitchFamily="18" charset="0"/>
                <a:cs typeface="Arial" charset="0"/>
              </a:defRPr>
            </a:lvl6pPr>
            <a:lvl7pPr marL="3052930" indent="-234841" eaLnBrk="0" fontAlgn="base" hangingPunct="0">
              <a:spcBef>
                <a:spcPct val="30000"/>
              </a:spcBef>
              <a:spcAft>
                <a:spcPct val="0"/>
              </a:spcAft>
              <a:defRPr sz="1200">
                <a:solidFill>
                  <a:schemeClr val="tx1"/>
                </a:solidFill>
                <a:latin typeface="Times New Roman" pitchFamily="18" charset="0"/>
                <a:cs typeface="Arial" charset="0"/>
              </a:defRPr>
            </a:lvl7pPr>
            <a:lvl8pPr marL="3522612" indent="-234841" eaLnBrk="0" fontAlgn="base" hangingPunct="0">
              <a:spcBef>
                <a:spcPct val="30000"/>
              </a:spcBef>
              <a:spcAft>
                <a:spcPct val="0"/>
              </a:spcAft>
              <a:defRPr sz="1200">
                <a:solidFill>
                  <a:schemeClr val="tx1"/>
                </a:solidFill>
                <a:latin typeface="Times New Roman" pitchFamily="18" charset="0"/>
                <a:cs typeface="Arial" charset="0"/>
              </a:defRPr>
            </a:lvl8pPr>
            <a:lvl9pPr marL="3992293" indent="-234841" eaLnBrk="0" fontAlgn="base" hangingPunct="0">
              <a:spcBef>
                <a:spcPct val="30000"/>
              </a:spcBef>
              <a:spcAft>
                <a:spcPct val="0"/>
              </a:spcAft>
              <a:defRPr sz="1200">
                <a:solidFill>
                  <a:schemeClr val="tx1"/>
                </a:solidFill>
                <a:latin typeface="Times New Roman" pitchFamily="18"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CE6D710-A95E-4627-9E03-E1AB8F381C1C}" type="slidenum">
              <a:rPr kumimoji="0" lang="en-US" altLang="en-US" sz="1200" b="0" i="0" u="none" strike="noStrike" kern="1200" cap="none" spc="0" normalizeH="0" baseline="0" noProof="0" smtClean="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cs typeface="Arial" charset="0"/>
              </a:defRPr>
            </a:lvl1pPr>
            <a:lvl2pPr marL="763233" indent="-293551" algn="l" eaLnBrk="0" hangingPunct="0">
              <a:spcBef>
                <a:spcPct val="30000"/>
              </a:spcBef>
              <a:defRPr sz="1200">
                <a:solidFill>
                  <a:schemeClr val="tx1"/>
                </a:solidFill>
                <a:latin typeface="Times New Roman" pitchFamily="18" charset="0"/>
                <a:cs typeface="Arial" charset="0"/>
              </a:defRPr>
            </a:lvl2pPr>
            <a:lvl3pPr marL="1174204" indent="-234841" algn="l" eaLnBrk="0" hangingPunct="0">
              <a:spcBef>
                <a:spcPct val="30000"/>
              </a:spcBef>
              <a:defRPr sz="1200">
                <a:solidFill>
                  <a:schemeClr val="tx1"/>
                </a:solidFill>
                <a:latin typeface="Times New Roman" pitchFamily="18" charset="0"/>
                <a:cs typeface="Arial" charset="0"/>
              </a:defRPr>
            </a:lvl3pPr>
            <a:lvl4pPr marL="1643885" indent="-234841" algn="l" eaLnBrk="0" hangingPunct="0">
              <a:spcBef>
                <a:spcPct val="30000"/>
              </a:spcBef>
              <a:defRPr sz="1200">
                <a:solidFill>
                  <a:schemeClr val="tx1"/>
                </a:solidFill>
                <a:latin typeface="Times New Roman" pitchFamily="18" charset="0"/>
                <a:cs typeface="Arial" charset="0"/>
              </a:defRPr>
            </a:lvl4pPr>
            <a:lvl5pPr marL="2113567" indent="-234841" algn="l" eaLnBrk="0" hangingPunct="0">
              <a:spcBef>
                <a:spcPct val="30000"/>
              </a:spcBef>
              <a:defRPr sz="1200">
                <a:solidFill>
                  <a:schemeClr val="tx1"/>
                </a:solidFill>
                <a:latin typeface="Times New Roman" pitchFamily="18" charset="0"/>
                <a:cs typeface="Arial" charset="0"/>
              </a:defRPr>
            </a:lvl5pPr>
            <a:lvl6pPr marL="2583249" indent="-234841" eaLnBrk="0" fontAlgn="base" hangingPunct="0">
              <a:spcBef>
                <a:spcPct val="30000"/>
              </a:spcBef>
              <a:spcAft>
                <a:spcPct val="0"/>
              </a:spcAft>
              <a:defRPr sz="1200">
                <a:solidFill>
                  <a:schemeClr val="tx1"/>
                </a:solidFill>
                <a:latin typeface="Times New Roman" pitchFamily="18" charset="0"/>
                <a:cs typeface="Arial" charset="0"/>
              </a:defRPr>
            </a:lvl6pPr>
            <a:lvl7pPr marL="3052930" indent="-234841" eaLnBrk="0" fontAlgn="base" hangingPunct="0">
              <a:spcBef>
                <a:spcPct val="30000"/>
              </a:spcBef>
              <a:spcAft>
                <a:spcPct val="0"/>
              </a:spcAft>
              <a:defRPr sz="1200">
                <a:solidFill>
                  <a:schemeClr val="tx1"/>
                </a:solidFill>
                <a:latin typeface="Times New Roman" pitchFamily="18" charset="0"/>
                <a:cs typeface="Arial" charset="0"/>
              </a:defRPr>
            </a:lvl7pPr>
            <a:lvl8pPr marL="3522612" indent="-234841" eaLnBrk="0" fontAlgn="base" hangingPunct="0">
              <a:spcBef>
                <a:spcPct val="30000"/>
              </a:spcBef>
              <a:spcAft>
                <a:spcPct val="0"/>
              </a:spcAft>
              <a:defRPr sz="1200">
                <a:solidFill>
                  <a:schemeClr val="tx1"/>
                </a:solidFill>
                <a:latin typeface="Times New Roman" pitchFamily="18" charset="0"/>
                <a:cs typeface="Arial" charset="0"/>
              </a:defRPr>
            </a:lvl8pPr>
            <a:lvl9pPr marL="3992293" indent="-234841" eaLnBrk="0" fontAlgn="base" hangingPunct="0">
              <a:spcBef>
                <a:spcPct val="30000"/>
              </a:spcBef>
              <a:spcAft>
                <a:spcPct val="0"/>
              </a:spcAft>
              <a:defRPr sz="1200">
                <a:solidFill>
                  <a:schemeClr val="tx1"/>
                </a:solidFill>
                <a:latin typeface="Times New Roman" pitchFamily="18"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CE6D710-A95E-4627-9E03-E1AB8F381C1C}" type="slidenum">
              <a:rPr kumimoji="0" lang="en-US" altLang="en-US" sz="1200" b="0" i="0" u="none" strike="noStrike" kern="1200" cap="none" spc="0" normalizeH="0" baseline="0" noProof="0" smtClean="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cs typeface="Arial" charset="0"/>
              </a:defRPr>
            </a:lvl1pPr>
            <a:lvl2pPr marL="763233" indent="-293551" algn="l" eaLnBrk="0" hangingPunct="0">
              <a:spcBef>
                <a:spcPct val="30000"/>
              </a:spcBef>
              <a:defRPr sz="1200">
                <a:solidFill>
                  <a:schemeClr val="tx1"/>
                </a:solidFill>
                <a:latin typeface="Times New Roman" pitchFamily="18" charset="0"/>
                <a:cs typeface="Arial" charset="0"/>
              </a:defRPr>
            </a:lvl2pPr>
            <a:lvl3pPr marL="1174204" indent="-234841" algn="l" eaLnBrk="0" hangingPunct="0">
              <a:spcBef>
                <a:spcPct val="30000"/>
              </a:spcBef>
              <a:defRPr sz="1200">
                <a:solidFill>
                  <a:schemeClr val="tx1"/>
                </a:solidFill>
                <a:latin typeface="Times New Roman" pitchFamily="18" charset="0"/>
                <a:cs typeface="Arial" charset="0"/>
              </a:defRPr>
            </a:lvl3pPr>
            <a:lvl4pPr marL="1643885" indent="-234841" algn="l" eaLnBrk="0" hangingPunct="0">
              <a:spcBef>
                <a:spcPct val="30000"/>
              </a:spcBef>
              <a:defRPr sz="1200">
                <a:solidFill>
                  <a:schemeClr val="tx1"/>
                </a:solidFill>
                <a:latin typeface="Times New Roman" pitchFamily="18" charset="0"/>
                <a:cs typeface="Arial" charset="0"/>
              </a:defRPr>
            </a:lvl4pPr>
            <a:lvl5pPr marL="2113567" indent="-234841" algn="l" eaLnBrk="0" hangingPunct="0">
              <a:spcBef>
                <a:spcPct val="30000"/>
              </a:spcBef>
              <a:defRPr sz="1200">
                <a:solidFill>
                  <a:schemeClr val="tx1"/>
                </a:solidFill>
                <a:latin typeface="Times New Roman" pitchFamily="18" charset="0"/>
                <a:cs typeface="Arial" charset="0"/>
              </a:defRPr>
            </a:lvl5pPr>
            <a:lvl6pPr marL="2583249" indent="-234841" eaLnBrk="0" fontAlgn="base" hangingPunct="0">
              <a:spcBef>
                <a:spcPct val="30000"/>
              </a:spcBef>
              <a:spcAft>
                <a:spcPct val="0"/>
              </a:spcAft>
              <a:defRPr sz="1200">
                <a:solidFill>
                  <a:schemeClr val="tx1"/>
                </a:solidFill>
                <a:latin typeface="Times New Roman" pitchFamily="18" charset="0"/>
                <a:cs typeface="Arial" charset="0"/>
              </a:defRPr>
            </a:lvl6pPr>
            <a:lvl7pPr marL="3052930" indent="-234841" eaLnBrk="0" fontAlgn="base" hangingPunct="0">
              <a:spcBef>
                <a:spcPct val="30000"/>
              </a:spcBef>
              <a:spcAft>
                <a:spcPct val="0"/>
              </a:spcAft>
              <a:defRPr sz="1200">
                <a:solidFill>
                  <a:schemeClr val="tx1"/>
                </a:solidFill>
                <a:latin typeface="Times New Roman" pitchFamily="18" charset="0"/>
                <a:cs typeface="Arial" charset="0"/>
              </a:defRPr>
            </a:lvl7pPr>
            <a:lvl8pPr marL="3522612" indent="-234841" eaLnBrk="0" fontAlgn="base" hangingPunct="0">
              <a:spcBef>
                <a:spcPct val="30000"/>
              </a:spcBef>
              <a:spcAft>
                <a:spcPct val="0"/>
              </a:spcAft>
              <a:defRPr sz="1200">
                <a:solidFill>
                  <a:schemeClr val="tx1"/>
                </a:solidFill>
                <a:latin typeface="Times New Roman" pitchFamily="18" charset="0"/>
                <a:cs typeface="Arial" charset="0"/>
              </a:defRPr>
            </a:lvl8pPr>
            <a:lvl9pPr marL="3992293" indent="-234841" eaLnBrk="0" fontAlgn="base" hangingPunct="0">
              <a:spcBef>
                <a:spcPct val="30000"/>
              </a:spcBef>
              <a:spcAft>
                <a:spcPct val="0"/>
              </a:spcAft>
              <a:defRPr sz="1200">
                <a:solidFill>
                  <a:schemeClr val="tx1"/>
                </a:solidFill>
                <a:latin typeface="Times New Roman" pitchFamily="18"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CE6D710-A95E-4627-9E03-E1AB8F381C1C}" type="slidenum">
              <a:rPr kumimoji="0" lang="en-US" altLang="en-US" sz="1200" b="0" i="0" u="none" strike="noStrike" kern="1200" cap="none" spc="0" normalizeH="0" baseline="0" noProof="0" smtClean="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AE27117E-6A47-42F8-8829-3A597DBFD831}"/>
              </a:ext>
            </a:extLst>
          </p:cNvPr>
          <p:cNvSpPr>
            <a:spLocks noGrp="1" noRot="1" noChangeAspect="1" noTextEdit="1"/>
          </p:cNvSpPr>
          <p:nvPr>
            <p:ph type="sldImg"/>
          </p:nvPr>
        </p:nvSpPr>
        <p:spPr>
          <a:ln/>
        </p:spPr>
      </p:sp>
      <p:sp>
        <p:nvSpPr>
          <p:cNvPr id="91139" name="Notes Placeholder 2">
            <a:extLst>
              <a:ext uri="{FF2B5EF4-FFF2-40B4-BE49-F238E27FC236}">
                <a16:creationId xmlns:a16="http://schemas.microsoft.com/office/drawing/2014/main" id="{BB363171-DA29-4633-87DA-1F17D47779CF}"/>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dirty="0"/>
              <a:t>SET a REALISTIC GOAL</a:t>
            </a:r>
          </a:p>
          <a:p>
            <a:pPr>
              <a:defRPr/>
            </a:pPr>
            <a:r>
              <a:rPr lang="en-US" dirty="0"/>
              <a:t>Size of infestation influences feasibility of success and amount of $$ required for control</a:t>
            </a:r>
          </a:p>
          <a:p>
            <a:pPr>
              <a:defRPr/>
            </a:pPr>
            <a:r>
              <a:rPr lang="en-US" dirty="0"/>
              <a:t>Prevention is the cheapest and easiest (prevention may not be an option in a field, where </a:t>
            </a:r>
            <a:r>
              <a:rPr lang="en-US" dirty="0" err="1"/>
              <a:t>invasives</a:t>
            </a:r>
            <a:r>
              <a:rPr lang="en-US" dirty="0"/>
              <a:t> are common)</a:t>
            </a:r>
          </a:p>
          <a:p>
            <a:pPr>
              <a:defRPr/>
            </a:pPr>
            <a:r>
              <a:rPr lang="en-US" dirty="0"/>
              <a:t>Control of EDRR of is also in expensive and is relatively easy, requires </a:t>
            </a:r>
          </a:p>
          <a:p>
            <a:pPr>
              <a:defRPr/>
            </a:pPr>
            <a:r>
              <a:rPr lang="en-US" dirty="0"/>
              <a:t>Define EDRR and some of the challenges.</a:t>
            </a:r>
          </a:p>
        </p:txBody>
      </p:sp>
      <p:sp>
        <p:nvSpPr>
          <p:cNvPr id="91140" name="Slide Number Placeholder 3">
            <a:extLst>
              <a:ext uri="{FF2B5EF4-FFF2-40B4-BE49-F238E27FC236}">
                <a16:creationId xmlns:a16="http://schemas.microsoft.com/office/drawing/2014/main" id="{FB19EC81-1D07-437E-88F3-ED5EDC5B43F4}"/>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ED01A527-1767-4F60-879C-BC10A76A2190}" type="slidenum">
              <a:rPr lang="en-US" altLang="en-US">
                <a:ea typeface="ＭＳ Ｐゴシック" panose="020B0600070205080204" pitchFamily="34" charset="-128"/>
              </a:rPr>
              <a:pPr eaLnBrk="1" hangingPunct="1">
                <a:spcBef>
                  <a:spcPct val="0"/>
                </a:spcBef>
              </a:pPr>
              <a:t>3</a:t>
            </a:fld>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58738768-FE88-4693-9BDD-411949D90286}"/>
              </a:ext>
            </a:extLst>
          </p:cNvPr>
          <p:cNvSpPr>
            <a:spLocks noGrp="1" noRot="1" noChangeAspect="1" noTextEdit="1"/>
          </p:cNvSpPr>
          <p:nvPr>
            <p:ph type="sldImg"/>
          </p:nvPr>
        </p:nvSpPr>
        <p:spPr>
          <a:ln/>
        </p:spPr>
      </p:sp>
      <p:sp>
        <p:nvSpPr>
          <p:cNvPr id="92163" name="Notes Placeholder 2">
            <a:extLst>
              <a:ext uri="{FF2B5EF4-FFF2-40B4-BE49-F238E27FC236}">
                <a16:creationId xmlns:a16="http://schemas.microsoft.com/office/drawing/2014/main" id="{298D22BD-1B57-4CC7-ABDA-6F5B5DD663B9}"/>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altLang="en-US" dirty="0">
                <a:latin typeface="Arial" pitchFamily="34" charset="0"/>
                <a:ea typeface="ＭＳ Ｐゴシック" pitchFamily="34" charset="-128"/>
              </a:rPr>
              <a:t>Different approaches are appropriate for different sized infestations. It’s generally unrealistic to hand pull several acres of knapweed just as it’s unrealistic to release </a:t>
            </a:r>
            <a:r>
              <a:rPr lang="en-US" altLang="en-US" dirty="0" err="1">
                <a:latin typeface="Arial" pitchFamily="34" charset="0"/>
                <a:ea typeface="ＭＳ Ｐゴシック" pitchFamily="34" charset="-128"/>
              </a:rPr>
              <a:t>Galerucella</a:t>
            </a:r>
            <a:r>
              <a:rPr lang="en-US" altLang="en-US" dirty="0">
                <a:latin typeface="Arial" pitchFamily="34" charset="0"/>
                <a:ea typeface="ＭＳ Ｐゴシック" pitchFamily="34" charset="-128"/>
              </a:rPr>
              <a:t> beetles for a very small isolated patch of purple loosestrife. Select the right strategy for the right size patch. </a:t>
            </a:r>
          </a:p>
          <a:p>
            <a:pPr>
              <a:defRPr/>
            </a:pPr>
            <a:endParaRPr lang="en-US" altLang="en-US" dirty="0">
              <a:latin typeface="Arial" pitchFamily="34" charset="0"/>
              <a:ea typeface="ＭＳ Ｐゴシック" pitchFamily="34" charset="-128"/>
            </a:endParaRPr>
          </a:p>
          <a:p>
            <a:pPr>
              <a:defRPr/>
            </a:pPr>
            <a:r>
              <a:rPr lang="en-US" altLang="en-US" dirty="0">
                <a:latin typeface="Arial" pitchFamily="34" charset="0"/>
                <a:ea typeface="ＭＳ Ｐゴシック" pitchFamily="34" charset="-128"/>
              </a:rPr>
              <a:t>Generally several strategies are needed for effective control (IMP). </a:t>
            </a:r>
          </a:p>
          <a:p>
            <a:pPr>
              <a:defRPr/>
            </a:pPr>
            <a:endParaRPr lang="en-US" altLang="en-US" dirty="0">
              <a:latin typeface="Arial" pitchFamily="34" charset="0"/>
              <a:ea typeface="ＭＳ Ｐゴシック" pitchFamily="34" charset="-128"/>
            </a:endParaRPr>
          </a:p>
          <a:p>
            <a:pPr>
              <a:defRPr/>
            </a:pPr>
            <a:r>
              <a:rPr lang="en-US" altLang="en-US" dirty="0">
                <a:latin typeface="Arial" pitchFamily="34" charset="0"/>
                <a:ea typeface="ＭＳ Ｐゴシック" pitchFamily="34" charset="-128"/>
              </a:rPr>
              <a:t>Implement by working from the area of  “least” infestation to the greatest while trying to reduce/stop seed production. </a:t>
            </a:r>
          </a:p>
        </p:txBody>
      </p:sp>
      <p:sp>
        <p:nvSpPr>
          <p:cNvPr id="92164" name="Slide Number Placeholder 3">
            <a:extLst>
              <a:ext uri="{FF2B5EF4-FFF2-40B4-BE49-F238E27FC236}">
                <a16:creationId xmlns:a16="http://schemas.microsoft.com/office/drawing/2014/main" id="{486B586F-7956-473A-A569-0E6E8C6B4322}"/>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3810F366-6EF5-47F2-8D76-E1222E667D57}" type="slidenum">
              <a:rPr lang="en-US" altLang="en-US">
                <a:ea typeface="ＭＳ Ｐゴシック" panose="020B0600070205080204" pitchFamily="34" charset="-128"/>
              </a:rPr>
              <a:pPr eaLnBrk="1" hangingPunct="1">
                <a:spcBef>
                  <a:spcPct val="0"/>
                </a:spcBef>
              </a:pPr>
              <a:t>4</a:t>
            </a:fld>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A7AFF6-B530-4A63-BE41-77603F2D8D9B}"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et-EE" altLang="en-US" dirty="0"/>
          </a:p>
        </p:txBody>
      </p:sp>
    </p:spTree>
    <p:extLst>
      <p:ext uri="{BB962C8B-B14F-4D97-AF65-F5344CB8AC3E}">
        <p14:creationId xmlns:p14="http://schemas.microsoft.com/office/powerpoint/2010/main" val="1526414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A149A079-898F-4AF1-A648-4BA9576951B4}"/>
              </a:ext>
            </a:extLst>
          </p:cNvPr>
          <p:cNvSpPr>
            <a:spLocks noGrp="1" noRot="1" noChangeAspect="1" noTextEdit="1"/>
          </p:cNvSpPr>
          <p:nvPr>
            <p:ph type="sldImg"/>
          </p:nvPr>
        </p:nvSpPr>
        <p:spPr>
          <a:ln/>
        </p:spPr>
      </p:sp>
      <p:sp>
        <p:nvSpPr>
          <p:cNvPr id="96259" name="Notes Placeholder 2">
            <a:extLst>
              <a:ext uri="{FF2B5EF4-FFF2-40B4-BE49-F238E27FC236}">
                <a16:creationId xmlns:a16="http://schemas.microsoft.com/office/drawing/2014/main" id="{3EB47EA4-D4DB-4814-9B5F-1EDA1C57BBD8}"/>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dirty="0"/>
              <a:t>Friends of </a:t>
            </a:r>
            <a:r>
              <a:rPr lang="en-US" dirty="0" err="1"/>
              <a:t>Assabet</a:t>
            </a:r>
            <a:r>
              <a:rPr lang="en-US" dirty="0"/>
              <a:t>; SVT volunteers. </a:t>
            </a:r>
          </a:p>
          <a:p>
            <a:pPr>
              <a:defRPr/>
            </a:pPr>
            <a:r>
              <a:rPr lang="en-US" dirty="0"/>
              <a:t>NPT team of 20 =1/2 acre of fairly dense understory shrubs in 2-3 hrs. Ground is moist, weather is not hot, manual pulling can be done anytime of year. Species dependent—longer root species are not as easy for manual pulling—Asian bittersweet has long roots, </a:t>
            </a:r>
            <a:r>
              <a:rPr lang="en-US" dirty="0" err="1"/>
              <a:t>Mugwort</a:t>
            </a:r>
            <a:r>
              <a:rPr lang="en-US" dirty="0"/>
              <a:t> and Japanese knotweed have rhizomes that make it difficult to control by manual pull-On the other hand, Japanese </a:t>
            </a:r>
            <a:r>
              <a:rPr lang="en-US" dirty="0" err="1"/>
              <a:t>Stiltgrass</a:t>
            </a:r>
            <a:r>
              <a:rPr lang="en-US" dirty="0"/>
              <a:t> and Japanese barberry have shallow roots that make them easier to pull manually</a:t>
            </a:r>
          </a:p>
          <a:p>
            <a:pPr>
              <a:defRPr/>
            </a:pPr>
            <a:endParaRPr lang="en-US" dirty="0"/>
          </a:p>
          <a:p>
            <a:pPr>
              <a:defRPr/>
            </a:pPr>
            <a:r>
              <a:rPr lang="en-US" dirty="0"/>
              <a:t>Cost?</a:t>
            </a:r>
          </a:p>
          <a:p>
            <a:pPr>
              <a:defRPr/>
            </a:pPr>
            <a:endParaRPr lang="en-US" dirty="0"/>
          </a:p>
          <a:p>
            <a:pPr>
              <a:defRPr/>
            </a:pPr>
            <a:r>
              <a:rPr lang="en-US" dirty="0"/>
              <a:t>Touch on brush disposal</a:t>
            </a:r>
          </a:p>
          <a:p>
            <a:pPr>
              <a:defRPr/>
            </a:pPr>
            <a:endParaRPr lang="en-US" dirty="0"/>
          </a:p>
        </p:txBody>
      </p:sp>
      <p:sp>
        <p:nvSpPr>
          <p:cNvPr id="96260" name="Slide Number Placeholder 3">
            <a:extLst>
              <a:ext uri="{FF2B5EF4-FFF2-40B4-BE49-F238E27FC236}">
                <a16:creationId xmlns:a16="http://schemas.microsoft.com/office/drawing/2014/main" id="{F662DD7B-78F5-41F8-BEBD-B9E39AA41270}"/>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B691EAC3-7170-4DA9-801C-C8D0435871FE}" type="slidenum">
              <a:rPr lang="en-US" altLang="en-US">
                <a:ea typeface="ＭＳ Ｐゴシック" panose="020B0600070205080204" pitchFamily="34" charset="-128"/>
              </a:rPr>
              <a:pPr eaLnBrk="1" hangingPunct="1">
                <a:spcBef>
                  <a:spcPct val="0"/>
                </a:spcBef>
              </a:pPr>
              <a:t>6</a:t>
            </a:fld>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149699-A61F-4E13-BB60-C7DA1F6D1BBD}"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extLst>
      <p:ext uri="{BB962C8B-B14F-4D97-AF65-F5344CB8AC3E}">
        <p14:creationId xmlns:p14="http://schemas.microsoft.com/office/powerpoint/2010/main" val="2663883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1FFDDF-27C6-4FEF-85C0-BC8E19D18361}"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xfrm>
            <a:off x="914400" y="4343400"/>
            <a:ext cx="5029200" cy="4114800"/>
          </a:xfrm>
          <a:noFill/>
        </p:spPr>
        <p:txBody>
          <a:bodyPr/>
          <a:lstStyle/>
          <a:p>
            <a:pPr eaLnBrk="1" hangingPunct="1"/>
            <a:endParaRPr lang="en-US" altLang="en-US"/>
          </a:p>
        </p:txBody>
      </p:sp>
    </p:spTree>
    <p:extLst>
      <p:ext uri="{BB962C8B-B14F-4D97-AF65-F5344CB8AC3E}">
        <p14:creationId xmlns:p14="http://schemas.microsoft.com/office/powerpoint/2010/main" val="2128846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90D935A4-ACC3-4155-8A40-E4D3705FDDD8}"/>
              </a:ext>
            </a:extLst>
          </p:cNvPr>
          <p:cNvSpPr>
            <a:spLocks noGrp="1" noRot="1" noChangeAspect="1" noTextEdit="1"/>
          </p:cNvSpPr>
          <p:nvPr>
            <p:ph type="sldImg"/>
          </p:nvPr>
        </p:nvSpPr>
        <p:spPr>
          <a:ln/>
        </p:spPr>
      </p:sp>
      <p:sp>
        <p:nvSpPr>
          <p:cNvPr id="97283" name="Notes Placeholder 2">
            <a:extLst>
              <a:ext uri="{FF2B5EF4-FFF2-40B4-BE49-F238E27FC236}">
                <a16:creationId xmlns:a16="http://schemas.microsoft.com/office/drawing/2014/main" id="{FA608359-CAEF-49A1-8B35-448E100111F7}"/>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dirty="0"/>
              <a:t>Foliar= less chemical and over 90%-100% effective, cut stump only 60% effective.  </a:t>
            </a:r>
          </a:p>
          <a:p>
            <a:pPr>
              <a:defRPr/>
            </a:pPr>
            <a:endParaRPr lang="en-US" dirty="0"/>
          </a:p>
          <a:p>
            <a:pPr>
              <a:defRPr/>
            </a:pPr>
            <a:r>
              <a:rPr lang="en-US" dirty="0"/>
              <a:t>2-3 % solutions applied selectively by applicator, some collateral but spray can be targeted and veg. can be mowed earlier in the year to keep it low to the ground.</a:t>
            </a:r>
          </a:p>
          <a:p>
            <a:pPr>
              <a:defRPr/>
            </a:pPr>
            <a:endParaRPr lang="en-US" dirty="0"/>
          </a:p>
          <a:p>
            <a:pPr>
              <a:defRPr/>
            </a:pPr>
            <a:r>
              <a:rPr lang="en-US" dirty="0"/>
              <a:t>If favoring grass species in areas of dense </a:t>
            </a:r>
            <a:r>
              <a:rPr lang="en-US" dirty="0" err="1"/>
              <a:t>invasives</a:t>
            </a:r>
            <a:r>
              <a:rPr lang="en-US" dirty="0"/>
              <a:t>, selective herbicide (</a:t>
            </a:r>
            <a:r>
              <a:rPr lang="en-US" dirty="0" err="1"/>
              <a:t>triclopyr</a:t>
            </a:r>
            <a:r>
              <a:rPr lang="en-US" dirty="0"/>
              <a:t>) can be used and in some cases using an </a:t>
            </a:r>
            <a:r>
              <a:rPr lang="en-US" dirty="0" err="1"/>
              <a:t>atv</a:t>
            </a:r>
            <a:r>
              <a:rPr lang="en-US" dirty="0"/>
              <a:t> mounted boom sprayer is more effective and efficient. </a:t>
            </a:r>
          </a:p>
          <a:p>
            <a:pPr>
              <a:defRPr/>
            </a:pPr>
            <a:endParaRPr lang="en-US" dirty="0"/>
          </a:p>
          <a:p>
            <a:pPr>
              <a:defRPr/>
            </a:pPr>
            <a:r>
              <a:rPr lang="en-US" dirty="0"/>
              <a:t>Sensitive areas around rare plant species or habitats- swipe application- just as effective but very time consuming and </a:t>
            </a:r>
          </a:p>
        </p:txBody>
      </p:sp>
      <p:sp>
        <p:nvSpPr>
          <p:cNvPr id="97284" name="Slide Number Placeholder 3">
            <a:extLst>
              <a:ext uri="{FF2B5EF4-FFF2-40B4-BE49-F238E27FC236}">
                <a16:creationId xmlns:a16="http://schemas.microsoft.com/office/drawing/2014/main" id="{0802EA59-F0DE-4830-AED2-4EE4D1723921}"/>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6C2F2A8B-488D-4AA7-B0DD-DFD8ED12EC24}" type="slidenum">
              <a:rPr lang="en-US" altLang="en-US">
                <a:ea typeface="ＭＳ Ｐゴシック" panose="020B0600070205080204" pitchFamily="34" charset="-128"/>
              </a:rPr>
              <a:pPr eaLnBrk="1" hangingPunct="1">
                <a:spcBef>
                  <a:spcPct val="0"/>
                </a:spcBef>
              </a:pPr>
              <a:t>9</a:t>
            </a:fld>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 Diagonal Corner Rectangle 3"/>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Title 7"/>
          <p:cNvSpPr>
            <a:spLocks noGrp="1"/>
          </p:cNvSpPr>
          <p:nvPr>
            <p:ph type="ctrTitle"/>
          </p:nvPr>
        </p:nvSpPr>
        <p:spPr>
          <a:xfrm>
            <a:off x="464234" y="381001"/>
            <a:ext cx="8229600" cy="2209800"/>
          </a:xfrm>
        </p:spPr>
        <p:txBody>
          <a:bodyPr lIns="45720" rIns="228600"/>
          <a:lstStyle>
            <a:lvl1pPr marL="0" algn="r">
              <a:defRPr sz="4800"/>
            </a:lvl1pPr>
            <a:extLst/>
          </a:lstStyle>
          <a:p>
            <a:r>
              <a:rPr lang="en-US"/>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5" name="Date Placeholder 9"/>
          <p:cNvSpPr>
            <a:spLocks noGrp="1"/>
          </p:cNvSpPr>
          <p:nvPr>
            <p:ph type="dt" sz="half" idx="10"/>
          </p:nvPr>
        </p:nvSpPr>
        <p:spPr>
          <a:xfrm>
            <a:off x="5562600" y="6508750"/>
            <a:ext cx="3001963" cy="274638"/>
          </a:xfrm>
        </p:spPr>
        <p:txBody>
          <a:bodyPr vert="horz" rtlCol="0"/>
          <a:lstStyle>
            <a:lvl1pPr>
              <a:defRPr/>
            </a:lvl1pPr>
            <a:extLst/>
          </a:lstStyle>
          <a:p>
            <a:pPr>
              <a:defRPr/>
            </a:pPr>
            <a:endParaRPr lang="en-US" altLang="en-US"/>
          </a:p>
        </p:txBody>
      </p:sp>
      <p:sp>
        <p:nvSpPr>
          <p:cNvPr id="6" name="Slide Number Placeholder 10"/>
          <p:cNvSpPr>
            <a:spLocks noGrp="1"/>
          </p:cNvSpPr>
          <p:nvPr>
            <p:ph type="sldNum" sz="quarter" idx="11"/>
          </p:nvPr>
        </p:nvSpPr>
        <p:spPr>
          <a:xfrm>
            <a:off x="8639175" y="6508750"/>
            <a:ext cx="463550" cy="274638"/>
          </a:xfrm>
        </p:spPr>
        <p:txBody>
          <a:bodyPr vert="horz" rtlCol="0"/>
          <a:lstStyle>
            <a:lvl1pPr>
              <a:defRPr>
                <a:solidFill>
                  <a:schemeClr val="tx2">
                    <a:shade val="90000"/>
                  </a:schemeClr>
                </a:solidFill>
              </a:defRPr>
            </a:lvl1pPr>
            <a:extLst/>
          </a:lstStyle>
          <a:p>
            <a:pPr>
              <a:defRPr/>
            </a:pPr>
            <a:fld id="{85E5A6F2-F57A-4BC3-B5A7-61C2648F6E73}" type="slidenum">
              <a:rPr lang="en-US" altLang="en-US"/>
              <a:pPr>
                <a:defRPr/>
              </a:pPr>
              <a:t>‹#›</a:t>
            </a:fld>
            <a:endParaRPr lang="en-US" altLang="en-US"/>
          </a:p>
        </p:txBody>
      </p:sp>
      <p:sp>
        <p:nvSpPr>
          <p:cNvPr id="7" name="Footer Placeholder 11"/>
          <p:cNvSpPr>
            <a:spLocks noGrp="1"/>
          </p:cNvSpPr>
          <p:nvPr>
            <p:ph type="ftr" sz="quarter" idx="12"/>
          </p:nvPr>
        </p:nvSpPr>
        <p:spPr>
          <a:xfrm>
            <a:off x="1600200" y="6508750"/>
            <a:ext cx="3906838" cy="274638"/>
          </a:xfrm>
        </p:spPr>
        <p:txBody>
          <a:bodyPr vert="horz" rtlCol="0"/>
          <a:lstStyle>
            <a:lvl1pPr>
              <a:defRPr/>
            </a:lvl1pPr>
            <a:extLst/>
          </a:lstStyle>
          <a:p>
            <a:pPr>
              <a:defRPr/>
            </a:pPr>
            <a:endParaRPr lang="en-US" altLang="en-US"/>
          </a:p>
        </p:txBody>
      </p:sp>
    </p:spTree>
    <p:extLst>
      <p:ext uri="{BB962C8B-B14F-4D97-AF65-F5344CB8AC3E}">
        <p14:creationId xmlns:p14="http://schemas.microsoft.com/office/powerpoint/2010/main" val="4210329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p:cNvSpPr>
            <a:spLocks noGrp="1"/>
          </p:cNvSpPr>
          <p:nvPr>
            <p:ph type="ftr" sz="quarter" idx="10"/>
          </p:nvPr>
        </p:nvSpPr>
        <p:spPr/>
        <p:txBody>
          <a:bodyPr/>
          <a:lstStyle>
            <a:lvl1pPr>
              <a:defRPr/>
            </a:lvl1pPr>
          </a:lstStyle>
          <a:p>
            <a:pPr>
              <a:defRPr/>
            </a:pPr>
            <a:endParaRPr lang="en-US" altLang="en-US"/>
          </a:p>
        </p:txBody>
      </p:sp>
      <p:sp>
        <p:nvSpPr>
          <p:cNvPr id="5" name="Date Placeholder 13"/>
          <p:cNvSpPr>
            <a:spLocks noGrp="1"/>
          </p:cNvSpPr>
          <p:nvPr>
            <p:ph type="dt" sz="half" idx="11"/>
          </p:nvPr>
        </p:nvSpPr>
        <p:spPr/>
        <p:txBody>
          <a:bodyPr/>
          <a:lstStyle>
            <a:lvl1pPr>
              <a:defRPr/>
            </a:lvl1pPr>
          </a:lstStyle>
          <a:p>
            <a:pPr>
              <a:defRPr/>
            </a:pPr>
            <a:endParaRPr lang="en-US" altLang="en-US"/>
          </a:p>
        </p:txBody>
      </p:sp>
      <p:sp>
        <p:nvSpPr>
          <p:cNvPr id="6" name="Slide Number Placeholder 22"/>
          <p:cNvSpPr>
            <a:spLocks noGrp="1"/>
          </p:cNvSpPr>
          <p:nvPr>
            <p:ph type="sldNum" sz="quarter" idx="12"/>
          </p:nvPr>
        </p:nvSpPr>
        <p:spPr/>
        <p:txBody>
          <a:bodyPr/>
          <a:lstStyle>
            <a:lvl1pPr>
              <a:defRPr/>
            </a:lvl1pPr>
          </a:lstStyle>
          <a:p>
            <a:pPr>
              <a:defRPr/>
            </a:pPr>
            <a:fld id="{ADB9E306-B511-4F37-95EC-8209018B7C86}" type="slidenum">
              <a:rPr lang="en-US" altLang="en-US"/>
              <a:pPr>
                <a:defRPr/>
              </a:pPr>
              <a:t>‹#›</a:t>
            </a:fld>
            <a:endParaRPr lang="en-US" altLang="en-US"/>
          </a:p>
        </p:txBody>
      </p:sp>
    </p:spTree>
    <p:extLst>
      <p:ext uri="{BB962C8B-B14F-4D97-AF65-F5344CB8AC3E}">
        <p14:creationId xmlns:p14="http://schemas.microsoft.com/office/powerpoint/2010/main" val="3860446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p:cNvSpPr>
            <a:spLocks noGrp="1"/>
          </p:cNvSpPr>
          <p:nvPr>
            <p:ph type="ftr" sz="quarter" idx="10"/>
          </p:nvPr>
        </p:nvSpPr>
        <p:spPr/>
        <p:txBody>
          <a:bodyPr/>
          <a:lstStyle>
            <a:lvl1pPr>
              <a:defRPr/>
            </a:lvl1pPr>
          </a:lstStyle>
          <a:p>
            <a:pPr>
              <a:defRPr/>
            </a:pPr>
            <a:endParaRPr lang="en-US" altLang="en-US"/>
          </a:p>
        </p:txBody>
      </p:sp>
      <p:sp>
        <p:nvSpPr>
          <p:cNvPr id="5" name="Date Placeholder 13"/>
          <p:cNvSpPr>
            <a:spLocks noGrp="1"/>
          </p:cNvSpPr>
          <p:nvPr>
            <p:ph type="dt" sz="half" idx="11"/>
          </p:nvPr>
        </p:nvSpPr>
        <p:spPr/>
        <p:txBody>
          <a:bodyPr/>
          <a:lstStyle>
            <a:lvl1pPr>
              <a:defRPr/>
            </a:lvl1pPr>
          </a:lstStyle>
          <a:p>
            <a:pPr>
              <a:defRPr/>
            </a:pPr>
            <a:endParaRPr lang="en-US" altLang="en-US"/>
          </a:p>
        </p:txBody>
      </p:sp>
      <p:sp>
        <p:nvSpPr>
          <p:cNvPr id="6" name="Slide Number Placeholder 22"/>
          <p:cNvSpPr>
            <a:spLocks noGrp="1"/>
          </p:cNvSpPr>
          <p:nvPr>
            <p:ph type="sldNum" sz="quarter" idx="12"/>
          </p:nvPr>
        </p:nvSpPr>
        <p:spPr/>
        <p:txBody>
          <a:bodyPr/>
          <a:lstStyle>
            <a:lvl1pPr>
              <a:defRPr/>
            </a:lvl1pPr>
          </a:lstStyle>
          <a:p>
            <a:pPr>
              <a:defRPr/>
            </a:pPr>
            <a:fld id="{A4362421-BAC0-4EA8-8CC5-9C2A7AD1091A}" type="slidenum">
              <a:rPr lang="en-US" altLang="en-US"/>
              <a:pPr>
                <a:defRPr/>
              </a:pPr>
              <a:t>‹#›</a:t>
            </a:fld>
            <a:endParaRPr lang="en-US" altLang="en-US"/>
          </a:p>
        </p:txBody>
      </p:sp>
    </p:spTree>
    <p:extLst>
      <p:ext uri="{BB962C8B-B14F-4D97-AF65-F5344CB8AC3E}">
        <p14:creationId xmlns:p14="http://schemas.microsoft.com/office/powerpoint/2010/main" val="16360675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09D877A-29B3-45DA-B83F-B8FBB81904B2}" type="datetimeFigureOut">
              <a:rPr lang="en-US" smtClean="0"/>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20F15D-2A6A-47B6-88BE-4D6C8B363B01}" type="slidenum">
              <a:rPr lang="en-US" smtClean="0"/>
              <a:t>‹#›</a:t>
            </a:fld>
            <a:endParaRPr lang="en-US"/>
          </a:p>
        </p:txBody>
      </p:sp>
    </p:spTree>
    <p:extLst>
      <p:ext uri="{BB962C8B-B14F-4D97-AF65-F5344CB8AC3E}">
        <p14:creationId xmlns:p14="http://schemas.microsoft.com/office/powerpoint/2010/main" val="3895084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9D877A-29B3-45DA-B83F-B8FBB81904B2}" type="datetimeFigureOut">
              <a:rPr lang="en-US" smtClean="0"/>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20F15D-2A6A-47B6-88BE-4D6C8B363B01}" type="slidenum">
              <a:rPr lang="en-US" smtClean="0"/>
              <a:t>‹#›</a:t>
            </a:fld>
            <a:endParaRPr lang="en-US"/>
          </a:p>
        </p:txBody>
      </p:sp>
    </p:spTree>
    <p:extLst>
      <p:ext uri="{BB962C8B-B14F-4D97-AF65-F5344CB8AC3E}">
        <p14:creationId xmlns:p14="http://schemas.microsoft.com/office/powerpoint/2010/main" val="1822358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9D877A-29B3-45DA-B83F-B8FBB81904B2}" type="datetimeFigureOut">
              <a:rPr lang="en-US" smtClean="0"/>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20F15D-2A6A-47B6-88BE-4D6C8B363B01}" type="slidenum">
              <a:rPr lang="en-US" smtClean="0"/>
              <a:t>‹#›</a:t>
            </a:fld>
            <a:endParaRPr lang="en-US"/>
          </a:p>
        </p:txBody>
      </p:sp>
    </p:spTree>
    <p:extLst>
      <p:ext uri="{BB962C8B-B14F-4D97-AF65-F5344CB8AC3E}">
        <p14:creationId xmlns:p14="http://schemas.microsoft.com/office/powerpoint/2010/main" val="3190297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9D877A-29B3-45DA-B83F-B8FBB81904B2}" type="datetimeFigureOut">
              <a:rPr lang="en-US" smtClean="0"/>
              <a:t>5/1/2020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20F15D-2A6A-47B6-88BE-4D6C8B363B01}" type="slidenum">
              <a:rPr lang="en-US" smtClean="0"/>
              <a:t>‹#›</a:t>
            </a:fld>
            <a:endParaRPr lang="en-US"/>
          </a:p>
        </p:txBody>
      </p:sp>
    </p:spTree>
    <p:extLst>
      <p:ext uri="{BB962C8B-B14F-4D97-AF65-F5344CB8AC3E}">
        <p14:creationId xmlns:p14="http://schemas.microsoft.com/office/powerpoint/2010/main" val="1409131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9D877A-29B3-45DA-B83F-B8FBB81904B2}" type="datetimeFigureOut">
              <a:rPr lang="en-US" smtClean="0"/>
              <a:t>5/1/2020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20F15D-2A6A-47B6-88BE-4D6C8B363B01}" type="slidenum">
              <a:rPr lang="en-US" smtClean="0"/>
              <a:t>‹#›</a:t>
            </a:fld>
            <a:endParaRPr lang="en-US"/>
          </a:p>
        </p:txBody>
      </p:sp>
    </p:spTree>
    <p:extLst>
      <p:ext uri="{BB962C8B-B14F-4D97-AF65-F5344CB8AC3E}">
        <p14:creationId xmlns:p14="http://schemas.microsoft.com/office/powerpoint/2010/main" val="2186346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9D877A-29B3-45DA-B83F-B8FBB81904B2}" type="datetimeFigureOut">
              <a:rPr lang="en-US" smtClean="0"/>
              <a:t>5/1/2020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20F15D-2A6A-47B6-88BE-4D6C8B363B01}" type="slidenum">
              <a:rPr lang="en-US" smtClean="0"/>
              <a:t>‹#›</a:t>
            </a:fld>
            <a:endParaRPr lang="en-US"/>
          </a:p>
        </p:txBody>
      </p:sp>
    </p:spTree>
    <p:extLst>
      <p:ext uri="{BB962C8B-B14F-4D97-AF65-F5344CB8AC3E}">
        <p14:creationId xmlns:p14="http://schemas.microsoft.com/office/powerpoint/2010/main" val="1228641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9D877A-29B3-45DA-B83F-B8FBB81904B2}" type="datetimeFigureOut">
              <a:rPr lang="en-US" smtClean="0"/>
              <a:t>5/1/2020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20F15D-2A6A-47B6-88BE-4D6C8B363B01}" type="slidenum">
              <a:rPr lang="en-US" smtClean="0"/>
              <a:t>‹#›</a:t>
            </a:fld>
            <a:endParaRPr lang="en-US"/>
          </a:p>
        </p:txBody>
      </p:sp>
    </p:spTree>
    <p:extLst>
      <p:ext uri="{BB962C8B-B14F-4D97-AF65-F5344CB8AC3E}">
        <p14:creationId xmlns:p14="http://schemas.microsoft.com/office/powerpoint/2010/main" val="443400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9D877A-29B3-45DA-B83F-B8FBB81904B2}" type="datetimeFigureOut">
              <a:rPr lang="en-US" smtClean="0"/>
              <a:t>5/1/2020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20F15D-2A6A-47B6-88BE-4D6C8B363B01}" type="slidenum">
              <a:rPr lang="en-US" smtClean="0"/>
              <a:t>‹#›</a:t>
            </a:fld>
            <a:endParaRPr lang="en-US"/>
          </a:p>
        </p:txBody>
      </p:sp>
    </p:spTree>
    <p:extLst>
      <p:ext uri="{BB962C8B-B14F-4D97-AF65-F5344CB8AC3E}">
        <p14:creationId xmlns:p14="http://schemas.microsoft.com/office/powerpoint/2010/main" val="2309349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extLst/>
          </a:lstStyle>
          <a:p>
            <a:pPr>
              <a:defRPr/>
            </a:pPr>
            <a:endParaRPr lang="en-US" altLang="en-US"/>
          </a:p>
        </p:txBody>
      </p:sp>
      <p:sp>
        <p:nvSpPr>
          <p:cNvPr id="6" name="Footer Placeholder 4"/>
          <p:cNvSpPr>
            <a:spLocks noGrp="1"/>
          </p:cNvSpPr>
          <p:nvPr>
            <p:ph type="ftr" sz="quarter" idx="11"/>
          </p:nvPr>
        </p:nvSpPr>
        <p:spPr/>
        <p:txBody>
          <a:bodyPr/>
          <a:lstStyle>
            <a:lvl1pPr>
              <a:defRPr/>
            </a:lvl1pPr>
            <a:extLst/>
          </a:lstStyle>
          <a:p>
            <a:pPr>
              <a:defRPr/>
            </a:pPr>
            <a:endParaRPr lang="en-US" altLang="en-US"/>
          </a:p>
        </p:txBody>
      </p:sp>
      <p:sp>
        <p:nvSpPr>
          <p:cNvPr id="7" name="Slide Number Placeholder 5"/>
          <p:cNvSpPr>
            <a:spLocks noGrp="1"/>
          </p:cNvSpPr>
          <p:nvPr>
            <p:ph type="sldNum" sz="quarter" idx="12"/>
          </p:nvPr>
        </p:nvSpPr>
        <p:spPr/>
        <p:txBody>
          <a:bodyPr/>
          <a:lstStyle>
            <a:lvl1pPr>
              <a:defRPr/>
            </a:lvl1pPr>
            <a:extLst/>
          </a:lstStyle>
          <a:p>
            <a:pPr>
              <a:defRPr/>
            </a:pPr>
            <a:fld id="{60DAD16E-295F-4977-BB66-3D6AAE0FB67B}" type="slidenum">
              <a:rPr lang="en-US" altLang="en-US"/>
              <a:pPr>
                <a:defRPr/>
              </a:pPr>
              <a:t>‹#›</a:t>
            </a:fld>
            <a:endParaRPr lang="en-US" altLang="en-US"/>
          </a:p>
        </p:txBody>
      </p:sp>
    </p:spTree>
    <p:extLst>
      <p:ext uri="{BB962C8B-B14F-4D97-AF65-F5344CB8AC3E}">
        <p14:creationId xmlns:p14="http://schemas.microsoft.com/office/powerpoint/2010/main" val="4774135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9D877A-29B3-45DA-B83F-B8FBB81904B2}" type="datetimeFigureOut">
              <a:rPr lang="en-US" smtClean="0"/>
              <a:t>5/1/2020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20F15D-2A6A-47B6-88BE-4D6C8B363B01}" type="slidenum">
              <a:rPr lang="en-US" smtClean="0"/>
              <a:t>‹#›</a:t>
            </a:fld>
            <a:endParaRPr lang="en-US"/>
          </a:p>
        </p:txBody>
      </p:sp>
    </p:spTree>
    <p:extLst>
      <p:ext uri="{BB962C8B-B14F-4D97-AF65-F5344CB8AC3E}">
        <p14:creationId xmlns:p14="http://schemas.microsoft.com/office/powerpoint/2010/main" val="23112219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9D877A-29B3-45DA-B83F-B8FBB81904B2}" type="datetimeFigureOut">
              <a:rPr lang="en-US" smtClean="0"/>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20F15D-2A6A-47B6-88BE-4D6C8B363B01}" type="slidenum">
              <a:rPr lang="en-US" smtClean="0"/>
              <a:t>‹#›</a:t>
            </a:fld>
            <a:endParaRPr lang="en-US"/>
          </a:p>
        </p:txBody>
      </p:sp>
    </p:spTree>
    <p:extLst>
      <p:ext uri="{BB962C8B-B14F-4D97-AF65-F5344CB8AC3E}">
        <p14:creationId xmlns:p14="http://schemas.microsoft.com/office/powerpoint/2010/main" val="582292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9D877A-29B3-45DA-B83F-B8FBB81904B2}" type="datetimeFigureOut">
              <a:rPr lang="en-US" smtClean="0"/>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20F15D-2A6A-47B6-88BE-4D6C8B363B01}" type="slidenum">
              <a:rPr lang="en-US" smtClean="0"/>
              <a:t>‹#›</a:t>
            </a:fld>
            <a:endParaRPr lang="en-US"/>
          </a:p>
        </p:txBody>
      </p:sp>
    </p:spTree>
    <p:extLst>
      <p:ext uri="{BB962C8B-B14F-4D97-AF65-F5344CB8AC3E}">
        <p14:creationId xmlns:p14="http://schemas.microsoft.com/office/powerpoint/2010/main" val="2034774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1000125" y="3267075"/>
            <a:ext cx="74072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lang="en-US"/>
              <a:t>Click to edit Master title style</a:t>
            </a:r>
          </a:p>
        </p:txBody>
      </p:sp>
      <p:sp>
        <p:nvSpPr>
          <p:cNvPr id="3" name="Text Placeholder 2"/>
          <p:cNvSpPr>
            <a:spLocks noGrp="1"/>
          </p:cNvSpPr>
          <p:nvPr>
            <p:ph type="body" idx="1"/>
          </p:nvPr>
        </p:nvSpPr>
        <p:spPr>
          <a:xfrm>
            <a:off x="722313" y="3287713"/>
            <a:ext cx="7772400" cy="1509712"/>
          </a:xfrm>
        </p:spPr>
        <p:txBody>
          <a:bodyPr rIns="128016"/>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5" name="Date Placeholder 7"/>
          <p:cNvSpPr>
            <a:spLocks noGrp="1"/>
          </p:cNvSpPr>
          <p:nvPr>
            <p:ph type="dt" sz="half" idx="10"/>
          </p:nvPr>
        </p:nvSpPr>
        <p:spPr>
          <a:xfrm>
            <a:off x="5562600" y="6513513"/>
            <a:ext cx="3001963" cy="274637"/>
          </a:xfrm>
        </p:spPr>
        <p:txBody>
          <a:bodyPr vert="horz" rtlCol="0"/>
          <a:lstStyle>
            <a:lvl1pPr>
              <a:defRPr/>
            </a:lvl1pPr>
            <a:extLst/>
          </a:lstStyle>
          <a:p>
            <a:pPr>
              <a:defRPr/>
            </a:pPr>
            <a:endParaRPr lang="en-US" altLang="en-US"/>
          </a:p>
        </p:txBody>
      </p:sp>
      <p:sp>
        <p:nvSpPr>
          <p:cNvPr id="6" name="Slide Number Placeholder 8"/>
          <p:cNvSpPr>
            <a:spLocks noGrp="1"/>
          </p:cNvSpPr>
          <p:nvPr>
            <p:ph type="sldNum" sz="quarter" idx="11"/>
          </p:nvPr>
        </p:nvSpPr>
        <p:spPr>
          <a:xfrm>
            <a:off x="8639175" y="6513513"/>
            <a:ext cx="463550" cy="274637"/>
          </a:xfrm>
        </p:spPr>
        <p:txBody>
          <a:bodyPr vert="horz" rtlCol="0"/>
          <a:lstStyle>
            <a:lvl1pPr>
              <a:defRPr>
                <a:solidFill>
                  <a:schemeClr val="tx2">
                    <a:shade val="90000"/>
                  </a:schemeClr>
                </a:solidFill>
              </a:defRPr>
            </a:lvl1pPr>
            <a:extLst/>
          </a:lstStyle>
          <a:p>
            <a:pPr>
              <a:defRPr/>
            </a:pPr>
            <a:fld id="{E5E62EBF-8F3A-4A7D-99E7-3F54511BF6B4}" type="slidenum">
              <a:rPr lang="en-US" altLang="en-US"/>
              <a:pPr>
                <a:defRPr/>
              </a:pPr>
              <a:t>‹#›</a:t>
            </a:fld>
            <a:endParaRPr lang="en-US" altLang="en-US"/>
          </a:p>
        </p:txBody>
      </p:sp>
      <p:sp>
        <p:nvSpPr>
          <p:cNvPr id="7" name="Footer Placeholder 9"/>
          <p:cNvSpPr>
            <a:spLocks noGrp="1"/>
          </p:cNvSpPr>
          <p:nvPr>
            <p:ph type="ftr" sz="quarter" idx="12"/>
          </p:nvPr>
        </p:nvSpPr>
        <p:spPr>
          <a:xfrm>
            <a:off x="1600200" y="6513513"/>
            <a:ext cx="3906838" cy="274637"/>
          </a:xfrm>
        </p:spPr>
        <p:txBody>
          <a:bodyPr vert="horz" rtlCol="0"/>
          <a:lstStyle>
            <a:lvl1pPr>
              <a:defRPr/>
            </a:lvl1pPr>
            <a:extLst/>
          </a:lstStyle>
          <a:p>
            <a:pPr>
              <a:defRPr/>
            </a:pPr>
            <a:endParaRPr lang="en-US" altLang="en-US"/>
          </a:p>
        </p:txBody>
      </p:sp>
    </p:spTree>
    <p:extLst>
      <p:ext uri="{BB962C8B-B14F-4D97-AF65-F5344CB8AC3E}">
        <p14:creationId xmlns:p14="http://schemas.microsoft.com/office/powerpoint/2010/main" val="3122864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a:lvl1pPr>
            <a:extLst/>
          </a:lstStyle>
          <a:p>
            <a:pPr>
              <a:defRPr/>
            </a:pPr>
            <a:endParaRPr lang="en-US" altLang="en-US"/>
          </a:p>
        </p:txBody>
      </p:sp>
      <p:sp>
        <p:nvSpPr>
          <p:cNvPr id="7" name="Footer Placeholder 5"/>
          <p:cNvSpPr>
            <a:spLocks noGrp="1"/>
          </p:cNvSpPr>
          <p:nvPr>
            <p:ph type="ftr" sz="quarter" idx="11"/>
          </p:nvPr>
        </p:nvSpPr>
        <p:spPr/>
        <p:txBody>
          <a:bodyPr/>
          <a:lstStyle>
            <a:lvl1pPr>
              <a:defRPr/>
            </a:lvl1pPr>
            <a:extLst/>
          </a:lstStyle>
          <a:p>
            <a:pPr>
              <a:defRPr/>
            </a:pPr>
            <a:endParaRPr lang="en-US" altLang="en-US"/>
          </a:p>
        </p:txBody>
      </p:sp>
      <p:sp>
        <p:nvSpPr>
          <p:cNvPr id="8" name="Slide Number Placeholder 6"/>
          <p:cNvSpPr>
            <a:spLocks noGrp="1"/>
          </p:cNvSpPr>
          <p:nvPr>
            <p:ph type="sldNum" sz="quarter" idx="12"/>
          </p:nvPr>
        </p:nvSpPr>
        <p:spPr>
          <a:xfrm>
            <a:off x="8640763" y="6515100"/>
            <a:ext cx="465137" cy="273050"/>
          </a:xfrm>
        </p:spPr>
        <p:txBody>
          <a:bodyPr/>
          <a:lstStyle>
            <a:lvl1pPr>
              <a:defRPr/>
            </a:lvl1pPr>
            <a:extLst/>
          </a:lstStyle>
          <a:p>
            <a:pPr>
              <a:defRPr/>
            </a:pPr>
            <a:fld id="{EEF37F67-CBF4-4BC9-AEBC-D6B2838E6601}" type="slidenum">
              <a:rPr lang="en-US" altLang="en-US"/>
              <a:pPr>
                <a:defRPr/>
              </a:pPr>
              <a:t>‹#›</a:t>
            </a:fld>
            <a:endParaRPr lang="en-US" altLang="en-US"/>
          </a:p>
        </p:txBody>
      </p:sp>
    </p:spTree>
    <p:extLst>
      <p:ext uri="{BB962C8B-B14F-4D97-AF65-F5344CB8AC3E}">
        <p14:creationId xmlns:p14="http://schemas.microsoft.com/office/powerpoint/2010/main" val="2078911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617538" y="2165350"/>
            <a:ext cx="3748087"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a:defRPr/>
            </a:pPr>
            <a:endParaRPr lang="en-US"/>
          </a:p>
        </p:txBody>
      </p:sp>
      <p:sp>
        <p:nvSpPr>
          <p:cNvPr id="8" name="Rectangle 7"/>
          <p:cNvSpPr/>
          <p:nvPr/>
        </p:nvSpPr>
        <p:spPr>
          <a:xfrm>
            <a:off x="4800600" y="2165350"/>
            <a:ext cx="37496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a:defRPr/>
            </a:pPr>
            <a:endParaRPr lang="en-US"/>
          </a:p>
        </p:txBody>
      </p:sp>
      <p:sp>
        <p:nvSpPr>
          <p:cNvPr id="2" name="Title 1"/>
          <p:cNvSpPr>
            <a:spLocks noGrp="1"/>
          </p:cNvSpPr>
          <p:nvPr>
            <p:ph type="title"/>
          </p:nvPr>
        </p:nvSpPr>
        <p:spPr>
          <a:xfrm>
            <a:off x="457200" y="251948"/>
            <a:ext cx="82296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2362200"/>
            <a:ext cx="4040188" cy="3941763"/>
          </a:xfrm>
        </p:spPr>
        <p:txBody>
          <a:bodyPr/>
          <a:lstStyle>
            <a:lvl1pPr>
              <a:defRPr sz="22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6"/>
          <p:cNvSpPr>
            <a:spLocks noGrp="1"/>
          </p:cNvSpPr>
          <p:nvPr>
            <p:ph type="dt" sz="half" idx="10"/>
          </p:nvPr>
        </p:nvSpPr>
        <p:spPr/>
        <p:txBody>
          <a:bodyPr/>
          <a:lstStyle>
            <a:lvl1pPr>
              <a:defRPr/>
            </a:lvl1pPr>
            <a:extLst/>
          </a:lstStyle>
          <a:p>
            <a:pPr>
              <a:defRPr/>
            </a:pPr>
            <a:endParaRPr lang="en-US" altLang="en-US"/>
          </a:p>
        </p:txBody>
      </p:sp>
      <p:sp>
        <p:nvSpPr>
          <p:cNvPr id="10" name="Footer Placeholder 7"/>
          <p:cNvSpPr>
            <a:spLocks noGrp="1"/>
          </p:cNvSpPr>
          <p:nvPr>
            <p:ph type="ftr" sz="quarter" idx="11"/>
          </p:nvPr>
        </p:nvSpPr>
        <p:spPr/>
        <p:txBody>
          <a:bodyPr/>
          <a:lstStyle>
            <a:lvl1pPr>
              <a:defRPr/>
            </a:lvl1pPr>
            <a:extLst/>
          </a:lstStyle>
          <a:p>
            <a:pPr>
              <a:defRPr/>
            </a:pPr>
            <a:endParaRPr lang="en-US" altLang="en-US"/>
          </a:p>
        </p:txBody>
      </p:sp>
      <p:sp>
        <p:nvSpPr>
          <p:cNvPr id="11" name="Slide Number Placeholder 8"/>
          <p:cNvSpPr>
            <a:spLocks noGrp="1"/>
          </p:cNvSpPr>
          <p:nvPr>
            <p:ph type="sldNum" sz="quarter" idx="12"/>
          </p:nvPr>
        </p:nvSpPr>
        <p:spPr>
          <a:xfrm>
            <a:off x="8640763" y="6515100"/>
            <a:ext cx="465137" cy="273050"/>
          </a:xfrm>
        </p:spPr>
        <p:txBody>
          <a:bodyPr/>
          <a:lstStyle>
            <a:lvl1pPr>
              <a:defRPr/>
            </a:lvl1pPr>
            <a:extLst/>
          </a:lstStyle>
          <a:p>
            <a:pPr>
              <a:defRPr/>
            </a:pPr>
            <a:fld id="{A3EDB485-8958-4D7E-A790-786A1E2A69CC}" type="slidenum">
              <a:rPr lang="en-US" altLang="en-US"/>
              <a:pPr>
                <a:defRPr/>
              </a:pPr>
              <a:t>‹#›</a:t>
            </a:fld>
            <a:endParaRPr lang="en-US" altLang="en-US"/>
          </a:p>
        </p:txBody>
      </p:sp>
    </p:spTree>
    <p:extLst>
      <p:ext uri="{BB962C8B-B14F-4D97-AF65-F5344CB8AC3E}">
        <p14:creationId xmlns:p14="http://schemas.microsoft.com/office/powerpoint/2010/main" val="2750019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457200" y="253218"/>
            <a:ext cx="8229600" cy="1143000"/>
          </a:xfrm>
        </p:spPr>
        <p:txBody>
          <a:bodyPr/>
          <a:lstStyle/>
          <a:p>
            <a:r>
              <a:rPr lang="en-US"/>
              <a:t>Click to edit Master title style</a:t>
            </a:r>
          </a:p>
        </p:txBody>
      </p:sp>
      <p:sp>
        <p:nvSpPr>
          <p:cNvPr id="4" name="Date Placeholder 2"/>
          <p:cNvSpPr>
            <a:spLocks noGrp="1"/>
          </p:cNvSpPr>
          <p:nvPr>
            <p:ph type="dt" sz="half" idx="10"/>
          </p:nvPr>
        </p:nvSpPr>
        <p:spPr/>
        <p:txBody>
          <a:bodyPr/>
          <a:lstStyle>
            <a:lvl1pPr>
              <a:defRPr/>
            </a:lvl1pPr>
            <a:extLst/>
          </a:lstStyle>
          <a:p>
            <a:pPr>
              <a:defRPr/>
            </a:pPr>
            <a:endParaRPr lang="en-US" altLang="en-US"/>
          </a:p>
        </p:txBody>
      </p:sp>
      <p:sp>
        <p:nvSpPr>
          <p:cNvPr id="5" name="Footer Placeholder 3"/>
          <p:cNvSpPr>
            <a:spLocks noGrp="1"/>
          </p:cNvSpPr>
          <p:nvPr>
            <p:ph type="ftr" sz="quarter" idx="11"/>
          </p:nvPr>
        </p:nvSpPr>
        <p:spPr/>
        <p:txBody>
          <a:bodyPr/>
          <a:lstStyle>
            <a:lvl1pPr>
              <a:defRPr/>
            </a:lvl1pPr>
            <a:extLst/>
          </a:lstStyle>
          <a:p>
            <a:pPr>
              <a:defRPr/>
            </a:pPr>
            <a:endParaRPr lang="en-US" altLang="en-US"/>
          </a:p>
        </p:txBody>
      </p:sp>
      <p:sp>
        <p:nvSpPr>
          <p:cNvPr id="6" name="Slide Number Placeholder 4"/>
          <p:cNvSpPr>
            <a:spLocks noGrp="1"/>
          </p:cNvSpPr>
          <p:nvPr>
            <p:ph type="sldNum" sz="quarter" idx="12"/>
          </p:nvPr>
        </p:nvSpPr>
        <p:spPr/>
        <p:txBody>
          <a:bodyPr/>
          <a:lstStyle>
            <a:lvl1pPr>
              <a:defRPr/>
            </a:lvl1pPr>
            <a:extLst/>
          </a:lstStyle>
          <a:p>
            <a:pPr>
              <a:defRPr/>
            </a:pPr>
            <a:fld id="{8DB206AF-6D3E-44B2-975E-28C56EB30109}" type="slidenum">
              <a:rPr lang="en-US" altLang="en-US"/>
              <a:pPr>
                <a:defRPr/>
              </a:pPr>
              <a:t>‹#›</a:t>
            </a:fld>
            <a:endParaRPr lang="en-US" altLang="en-US"/>
          </a:p>
        </p:txBody>
      </p:sp>
    </p:spTree>
    <p:extLst>
      <p:ext uri="{BB962C8B-B14F-4D97-AF65-F5344CB8AC3E}">
        <p14:creationId xmlns:p14="http://schemas.microsoft.com/office/powerpoint/2010/main" val="453427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lvl1pPr>
          </a:lstStyle>
          <a:p>
            <a:pPr>
              <a:defRPr/>
            </a:pPr>
            <a:endParaRPr lang="en-US" altLang="en-US"/>
          </a:p>
        </p:txBody>
      </p:sp>
      <p:sp>
        <p:nvSpPr>
          <p:cNvPr id="3" name="Date Placeholder 13"/>
          <p:cNvSpPr>
            <a:spLocks noGrp="1"/>
          </p:cNvSpPr>
          <p:nvPr>
            <p:ph type="dt" sz="half" idx="11"/>
          </p:nvPr>
        </p:nvSpPr>
        <p:spPr/>
        <p:txBody>
          <a:bodyPr/>
          <a:lstStyle>
            <a:lvl1pPr>
              <a:defRPr/>
            </a:lvl1pPr>
          </a:lstStyle>
          <a:p>
            <a:pPr>
              <a:defRPr/>
            </a:pPr>
            <a:endParaRPr lang="en-US" altLang="en-US"/>
          </a:p>
        </p:txBody>
      </p:sp>
      <p:sp>
        <p:nvSpPr>
          <p:cNvPr id="4" name="Slide Number Placeholder 22"/>
          <p:cNvSpPr>
            <a:spLocks noGrp="1"/>
          </p:cNvSpPr>
          <p:nvPr>
            <p:ph type="sldNum" sz="quarter" idx="12"/>
          </p:nvPr>
        </p:nvSpPr>
        <p:spPr/>
        <p:txBody>
          <a:bodyPr/>
          <a:lstStyle>
            <a:lvl1pPr>
              <a:defRPr/>
            </a:lvl1pPr>
          </a:lstStyle>
          <a:p>
            <a:pPr>
              <a:defRPr/>
            </a:pPr>
            <a:fld id="{AD7A9B7C-E3AC-433E-AC84-104988EF0E62}" type="slidenum">
              <a:rPr lang="en-US" altLang="en-US"/>
              <a:pPr>
                <a:defRPr/>
              </a:pPr>
              <a:t>‹#›</a:t>
            </a:fld>
            <a:endParaRPr lang="en-US" altLang="en-US"/>
          </a:p>
        </p:txBody>
      </p:sp>
    </p:spTree>
    <p:extLst>
      <p:ext uri="{BB962C8B-B14F-4D97-AF65-F5344CB8AC3E}">
        <p14:creationId xmlns:p14="http://schemas.microsoft.com/office/powerpoint/2010/main" val="2694844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p:nvPr/>
        </p:nvSpPr>
        <p:spPr>
          <a:xfrm>
            <a:off x="5057775" y="1057275"/>
            <a:ext cx="3748088"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4963136" y="304800"/>
            <a:ext cx="3931920" cy="762000"/>
          </a:xfrm>
        </p:spPr>
        <p:txBody>
          <a:bodyPr/>
          <a:lstStyle>
            <a:lvl1pPr marL="0" algn="r">
              <a:buNone/>
              <a:defRPr sz="2000" b="1"/>
            </a:lvl1pPr>
            <a:extLst/>
          </a:lstStyle>
          <a:p>
            <a:r>
              <a:rPr lang="en-US"/>
              <a:t>Click to edit Master title style</a:t>
            </a:r>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8"/>
          <p:cNvSpPr>
            <a:spLocks noGrp="1"/>
          </p:cNvSpPr>
          <p:nvPr>
            <p:ph type="dt" sz="half" idx="10"/>
          </p:nvPr>
        </p:nvSpPr>
        <p:spPr>
          <a:xfrm>
            <a:off x="5562600" y="6513513"/>
            <a:ext cx="3001963" cy="274637"/>
          </a:xfrm>
        </p:spPr>
        <p:txBody>
          <a:bodyPr vert="horz" rtlCol="0"/>
          <a:lstStyle>
            <a:lvl1pPr>
              <a:defRPr/>
            </a:lvl1pPr>
            <a:extLst/>
          </a:lstStyle>
          <a:p>
            <a:pPr>
              <a:defRPr/>
            </a:pPr>
            <a:endParaRPr lang="en-US" altLang="en-US"/>
          </a:p>
        </p:txBody>
      </p:sp>
      <p:sp>
        <p:nvSpPr>
          <p:cNvPr id="7" name="Slide Number Placeholder 9"/>
          <p:cNvSpPr>
            <a:spLocks noGrp="1"/>
          </p:cNvSpPr>
          <p:nvPr>
            <p:ph type="sldNum" sz="quarter" idx="11"/>
          </p:nvPr>
        </p:nvSpPr>
        <p:spPr>
          <a:xfrm>
            <a:off x="8639175" y="6513513"/>
            <a:ext cx="463550" cy="274637"/>
          </a:xfrm>
        </p:spPr>
        <p:txBody>
          <a:bodyPr vert="horz" rtlCol="0"/>
          <a:lstStyle>
            <a:lvl1pPr>
              <a:defRPr>
                <a:solidFill>
                  <a:schemeClr val="tx2">
                    <a:shade val="90000"/>
                  </a:schemeClr>
                </a:solidFill>
              </a:defRPr>
            </a:lvl1pPr>
            <a:extLst/>
          </a:lstStyle>
          <a:p>
            <a:pPr>
              <a:defRPr/>
            </a:pPr>
            <a:fld id="{27817A25-8C04-4C4A-AEDE-8605307CAB62}" type="slidenum">
              <a:rPr lang="en-US" altLang="en-US"/>
              <a:pPr>
                <a:defRPr/>
              </a:pPr>
              <a:t>‹#›</a:t>
            </a:fld>
            <a:endParaRPr lang="en-US" altLang="en-US"/>
          </a:p>
        </p:txBody>
      </p:sp>
      <p:sp>
        <p:nvSpPr>
          <p:cNvPr id="8" name="Footer Placeholder 10"/>
          <p:cNvSpPr>
            <a:spLocks noGrp="1"/>
          </p:cNvSpPr>
          <p:nvPr>
            <p:ph type="ftr" sz="quarter" idx="12"/>
          </p:nvPr>
        </p:nvSpPr>
        <p:spPr>
          <a:xfrm>
            <a:off x="1600200" y="6513513"/>
            <a:ext cx="3906838" cy="274637"/>
          </a:xfrm>
        </p:spPr>
        <p:txBody>
          <a:bodyPr vert="horz" rtlCol="0"/>
          <a:lstStyle>
            <a:lvl1pPr>
              <a:defRPr/>
            </a:lvl1pPr>
            <a:extLst/>
          </a:lstStyle>
          <a:p>
            <a:pPr>
              <a:defRPr/>
            </a:pPr>
            <a:endParaRPr lang="en-US" altLang="en-US"/>
          </a:p>
        </p:txBody>
      </p:sp>
    </p:spTree>
    <p:extLst>
      <p:ext uri="{BB962C8B-B14F-4D97-AF65-F5344CB8AC3E}">
        <p14:creationId xmlns:p14="http://schemas.microsoft.com/office/powerpoint/2010/main" val="1916745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lstStyle>
            <a:lvl1pPr marL="0" algn="r">
              <a:buNone/>
              <a:defRPr sz="2000" b="1"/>
            </a:lvl1pPr>
            <a:extLst/>
          </a:lstStyle>
          <a:p>
            <a:r>
              <a:rPr lang="en-US"/>
              <a:t>Click to edit Master title style</a:t>
            </a:r>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extLst/>
          </a:lstStyle>
          <a:p>
            <a:pPr lvl="0"/>
            <a:r>
              <a:rPr lang="en-US" noProof="0"/>
              <a:t>Click icon to add picture</a:t>
            </a:r>
            <a:endParaRPr lang="en-US" noProof="0" dirty="0"/>
          </a:p>
        </p:txBody>
      </p:sp>
      <p:sp>
        <p:nvSpPr>
          <p:cNvPr id="5" name="Date Placeholder 7"/>
          <p:cNvSpPr>
            <a:spLocks noGrp="1"/>
          </p:cNvSpPr>
          <p:nvPr>
            <p:ph type="dt" sz="half" idx="10"/>
          </p:nvPr>
        </p:nvSpPr>
        <p:spPr>
          <a:xfrm>
            <a:off x="5562600" y="6508750"/>
            <a:ext cx="3001963" cy="274638"/>
          </a:xfrm>
        </p:spPr>
        <p:txBody>
          <a:bodyPr vert="horz" rtlCol="0"/>
          <a:lstStyle>
            <a:lvl1pPr>
              <a:defRPr/>
            </a:lvl1pPr>
            <a:extLst/>
          </a:lstStyle>
          <a:p>
            <a:pPr>
              <a:defRPr/>
            </a:pPr>
            <a:endParaRPr lang="en-US" altLang="en-US"/>
          </a:p>
        </p:txBody>
      </p:sp>
      <p:sp>
        <p:nvSpPr>
          <p:cNvPr id="6" name="Slide Number Placeholder 8"/>
          <p:cNvSpPr>
            <a:spLocks noGrp="1"/>
          </p:cNvSpPr>
          <p:nvPr>
            <p:ph type="sldNum" sz="quarter" idx="11"/>
          </p:nvPr>
        </p:nvSpPr>
        <p:spPr>
          <a:xfrm>
            <a:off x="8639175" y="6508750"/>
            <a:ext cx="463550" cy="274638"/>
          </a:xfrm>
        </p:spPr>
        <p:txBody>
          <a:bodyPr vert="horz" rtlCol="0"/>
          <a:lstStyle>
            <a:lvl1pPr>
              <a:defRPr>
                <a:solidFill>
                  <a:schemeClr val="tx2">
                    <a:shade val="90000"/>
                  </a:schemeClr>
                </a:solidFill>
              </a:defRPr>
            </a:lvl1pPr>
            <a:extLst/>
          </a:lstStyle>
          <a:p>
            <a:pPr>
              <a:defRPr/>
            </a:pPr>
            <a:fld id="{9E2FF13D-7788-421E-9CCD-3A64A51E4E9B}" type="slidenum">
              <a:rPr lang="en-US" altLang="en-US"/>
              <a:pPr>
                <a:defRPr/>
              </a:pPr>
              <a:t>‹#›</a:t>
            </a:fld>
            <a:endParaRPr lang="en-US" altLang="en-US"/>
          </a:p>
        </p:txBody>
      </p:sp>
      <p:sp>
        <p:nvSpPr>
          <p:cNvPr id="7" name="Footer Placeholder 9"/>
          <p:cNvSpPr>
            <a:spLocks noGrp="1"/>
          </p:cNvSpPr>
          <p:nvPr>
            <p:ph type="ftr" sz="quarter" idx="12"/>
          </p:nvPr>
        </p:nvSpPr>
        <p:spPr>
          <a:xfrm>
            <a:off x="1600200" y="6508750"/>
            <a:ext cx="3906838" cy="274638"/>
          </a:xfrm>
        </p:spPr>
        <p:txBody>
          <a:bodyPr vert="horz" rtlCol="0"/>
          <a:lstStyle>
            <a:lvl1pPr>
              <a:defRPr/>
            </a:lvl1pPr>
            <a:extLst/>
          </a:lstStyle>
          <a:p>
            <a:pPr>
              <a:defRPr/>
            </a:pPr>
            <a:endParaRPr lang="en-US" altLang="en-US"/>
          </a:p>
        </p:txBody>
      </p:sp>
    </p:spTree>
    <p:extLst>
      <p:ext uri="{BB962C8B-B14F-4D97-AF65-F5344CB8AC3E}">
        <p14:creationId xmlns:p14="http://schemas.microsoft.com/office/powerpoint/2010/main" val="3717017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 name="Footer Placeholder 2"/>
          <p:cNvSpPr>
            <a:spLocks noGrp="1"/>
          </p:cNvSpPr>
          <p:nvPr>
            <p:ph type="ftr" sz="quarter" idx="3"/>
          </p:nvPr>
        </p:nvSpPr>
        <p:spPr>
          <a:xfrm>
            <a:off x="1295400" y="6400800"/>
            <a:ext cx="4211638" cy="274638"/>
          </a:xfrm>
          <a:prstGeom prst="rect">
            <a:avLst/>
          </a:prstGeom>
        </p:spPr>
        <p:txBody>
          <a:bodyPr/>
          <a:lstStyle>
            <a:lvl1pPr algn="r" eaLnBrk="1" latinLnBrk="0" hangingPunct="1">
              <a:defRPr kumimoji="0" sz="1300">
                <a:solidFill>
                  <a:schemeClr val="bg2">
                    <a:tint val="60000"/>
                    <a:satMod val="155000"/>
                  </a:schemeClr>
                </a:solidFill>
              </a:defRPr>
            </a:lvl1pPr>
            <a:extLst/>
          </a:lstStyle>
          <a:p>
            <a:pPr>
              <a:defRPr/>
            </a:pPr>
            <a:endParaRPr lang="en-US" altLang="en-US"/>
          </a:p>
        </p:txBody>
      </p:sp>
      <p:sp>
        <p:nvSpPr>
          <p:cNvPr id="14" name="Date Placeholder 13"/>
          <p:cNvSpPr>
            <a:spLocks noGrp="1"/>
          </p:cNvSpPr>
          <p:nvPr>
            <p:ph type="dt" sz="half" idx="2"/>
          </p:nvPr>
        </p:nvSpPr>
        <p:spPr>
          <a:xfrm>
            <a:off x="5562600" y="6400800"/>
            <a:ext cx="3001963" cy="274638"/>
          </a:xfrm>
          <a:prstGeom prst="rect">
            <a:avLst/>
          </a:prstGeom>
        </p:spPr>
        <p:txBody>
          <a:bodyPr/>
          <a:lstStyle>
            <a:lvl1pPr algn="l" eaLnBrk="1" latinLnBrk="0" hangingPunct="1">
              <a:defRPr kumimoji="0" sz="1300">
                <a:solidFill>
                  <a:schemeClr val="bg2">
                    <a:tint val="60000"/>
                    <a:satMod val="155000"/>
                  </a:schemeClr>
                </a:solidFill>
              </a:defRPr>
            </a:lvl1pPr>
            <a:extLst/>
          </a:lstStyle>
          <a:p>
            <a:pPr>
              <a:defRPr/>
            </a:pPr>
            <a:endParaRPr lang="en-US" altLang="en-US"/>
          </a:p>
        </p:txBody>
      </p:sp>
      <p:sp>
        <p:nvSpPr>
          <p:cNvPr id="23" name="Slide Number Placeholder 22"/>
          <p:cNvSpPr>
            <a:spLocks noGrp="1"/>
          </p:cNvSpPr>
          <p:nvPr>
            <p:ph type="sldNum" sz="quarter" idx="4"/>
          </p:nvPr>
        </p:nvSpPr>
        <p:spPr>
          <a:xfrm>
            <a:off x="8639175" y="6515100"/>
            <a:ext cx="463550" cy="273050"/>
          </a:xfrm>
          <a:prstGeom prst="rect">
            <a:avLst/>
          </a:prstGeom>
        </p:spPr>
        <p:txBody>
          <a:bodyPr anchor="ctr"/>
          <a:lstStyle>
            <a:lvl1pPr algn="r" eaLnBrk="1" latinLnBrk="0" hangingPunct="1">
              <a:defRPr kumimoji="0" sz="1600">
                <a:solidFill>
                  <a:schemeClr val="tx2">
                    <a:shade val="90000"/>
                  </a:schemeClr>
                </a:solidFill>
                <a:effectLst/>
              </a:defRPr>
            </a:lvl1pPr>
            <a:extLst/>
          </a:lstStyle>
          <a:p>
            <a:pPr>
              <a:defRPr/>
            </a:pPr>
            <a:fld id="{B11FFE55-9F00-45D8-A748-E64A104BD60D}" type="slidenum">
              <a:rPr lang="en-US" altLang="en-US"/>
              <a:pPr>
                <a:defRPr/>
              </a:pPr>
              <a:t>‹#›</a:t>
            </a:fld>
            <a:endParaRPr lang="en-US" altLang="en-US"/>
          </a:p>
        </p:txBody>
      </p:sp>
      <p:sp>
        <p:nvSpPr>
          <p:cNvPr id="22" name="Title Placeholder 21"/>
          <p:cNvSpPr>
            <a:spLocks noGrp="1"/>
          </p:cNvSpPr>
          <p:nvPr>
            <p:ph type="title"/>
          </p:nvPr>
        </p:nvSpPr>
        <p:spPr>
          <a:xfrm>
            <a:off x="457200" y="254000"/>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lang="en-US"/>
              <a:t>Click to edit Master title style</a:t>
            </a:r>
          </a:p>
        </p:txBody>
      </p:sp>
      <p:sp>
        <p:nvSpPr>
          <p:cNvPr id="1033" name="Text Placeholder 12"/>
          <p:cNvSpPr>
            <a:spLocks noGrp="1"/>
          </p:cNvSpPr>
          <p:nvPr>
            <p:ph type="body" idx="1"/>
          </p:nvPr>
        </p:nvSpPr>
        <p:spPr bwMode="auto">
          <a:xfrm>
            <a:off x="457200" y="16462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55" r:id="rId7"/>
    <p:sldLayoutId id="2147483865" r:id="rId8"/>
    <p:sldLayoutId id="2147483866" r:id="rId9"/>
    <p:sldLayoutId id="2147483856" r:id="rId10"/>
    <p:sldLayoutId id="2147483857" r:id="rId11"/>
  </p:sldLayoutIdLst>
  <p:txStyles>
    <p:titleStyle>
      <a:lvl1pPr marL="53975" algn="r" rtl="0" eaLnBrk="0" fontAlgn="base" hangingPunct="0">
        <a:spcBef>
          <a:spcPct val="0"/>
        </a:spcBef>
        <a:spcAft>
          <a:spcPct val="0"/>
        </a:spcAft>
        <a:defRPr sz="4600" kern="1200">
          <a:solidFill>
            <a:srgbClr val="E7EACB"/>
          </a:solidFill>
          <a:effectLst>
            <a:outerShdw blurRad="38100" dist="25500" dir="5400000" algn="tl" rotWithShape="0">
              <a:srgbClr val="000000">
                <a:satMod val="180000"/>
                <a:alpha val="75000"/>
              </a:srgbClr>
            </a:outerShdw>
          </a:effectLst>
          <a:latin typeface="+mj-lt"/>
          <a:ea typeface="+mj-ea"/>
          <a:cs typeface="+mj-cs"/>
        </a:defRPr>
      </a:lvl1pPr>
      <a:lvl2pPr marL="53975" algn="r" rtl="0" eaLnBrk="0" fontAlgn="base" hangingPunct="0">
        <a:spcBef>
          <a:spcPct val="0"/>
        </a:spcBef>
        <a:spcAft>
          <a:spcPct val="0"/>
        </a:spcAft>
        <a:defRPr sz="4600">
          <a:solidFill>
            <a:srgbClr val="E7EACB"/>
          </a:solidFill>
          <a:latin typeface="Rockwell" pitchFamily="18" charset="0"/>
        </a:defRPr>
      </a:lvl2pPr>
      <a:lvl3pPr marL="53975" algn="r" rtl="0" eaLnBrk="0" fontAlgn="base" hangingPunct="0">
        <a:spcBef>
          <a:spcPct val="0"/>
        </a:spcBef>
        <a:spcAft>
          <a:spcPct val="0"/>
        </a:spcAft>
        <a:defRPr sz="4600">
          <a:solidFill>
            <a:srgbClr val="E7EACB"/>
          </a:solidFill>
          <a:latin typeface="Rockwell" pitchFamily="18" charset="0"/>
        </a:defRPr>
      </a:lvl3pPr>
      <a:lvl4pPr marL="53975" algn="r" rtl="0" eaLnBrk="0" fontAlgn="base" hangingPunct="0">
        <a:spcBef>
          <a:spcPct val="0"/>
        </a:spcBef>
        <a:spcAft>
          <a:spcPct val="0"/>
        </a:spcAft>
        <a:defRPr sz="4600">
          <a:solidFill>
            <a:srgbClr val="E7EACB"/>
          </a:solidFill>
          <a:latin typeface="Rockwell" pitchFamily="18" charset="0"/>
        </a:defRPr>
      </a:lvl4pPr>
      <a:lvl5pPr marL="53975" algn="r" rtl="0" eaLnBrk="0" fontAlgn="base" hangingPunct="0">
        <a:spcBef>
          <a:spcPct val="0"/>
        </a:spcBef>
        <a:spcAft>
          <a:spcPct val="0"/>
        </a:spcAft>
        <a:defRPr sz="4600">
          <a:solidFill>
            <a:srgbClr val="E7EACB"/>
          </a:solidFill>
          <a:latin typeface="Rockwell" pitchFamily="18" charset="0"/>
        </a:defRPr>
      </a:lvl5pPr>
      <a:lvl6pPr marL="511175" algn="r" rtl="0" fontAlgn="base">
        <a:spcBef>
          <a:spcPct val="0"/>
        </a:spcBef>
        <a:spcAft>
          <a:spcPct val="0"/>
        </a:spcAft>
        <a:defRPr sz="4600">
          <a:solidFill>
            <a:srgbClr val="E7EACB"/>
          </a:solidFill>
          <a:latin typeface="Rockwell" pitchFamily="18" charset="0"/>
        </a:defRPr>
      </a:lvl6pPr>
      <a:lvl7pPr marL="968375" algn="r" rtl="0" fontAlgn="base">
        <a:spcBef>
          <a:spcPct val="0"/>
        </a:spcBef>
        <a:spcAft>
          <a:spcPct val="0"/>
        </a:spcAft>
        <a:defRPr sz="4600">
          <a:solidFill>
            <a:srgbClr val="E7EACB"/>
          </a:solidFill>
          <a:latin typeface="Rockwell" pitchFamily="18" charset="0"/>
        </a:defRPr>
      </a:lvl7pPr>
      <a:lvl8pPr marL="1425575" algn="r" rtl="0" fontAlgn="base">
        <a:spcBef>
          <a:spcPct val="0"/>
        </a:spcBef>
        <a:spcAft>
          <a:spcPct val="0"/>
        </a:spcAft>
        <a:defRPr sz="4600">
          <a:solidFill>
            <a:srgbClr val="E7EACB"/>
          </a:solidFill>
          <a:latin typeface="Rockwell" pitchFamily="18" charset="0"/>
        </a:defRPr>
      </a:lvl8pPr>
      <a:lvl9pPr marL="1882775" algn="r" rtl="0" fontAlgn="base">
        <a:spcBef>
          <a:spcPct val="0"/>
        </a:spcBef>
        <a:spcAft>
          <a:spcPct val="0"/>
        </a:spcAft>
        <a:defRPr sz="4600">
          <a:solidFill>
            <a:srgbClr val="E7EACB"/>
          </a:solidFill>
          <a:latin typeface="Rockwell" pitchFamily="18" charset="0"/>
        </a:defRPr>
      </a:lvl9pPr>
      <a:extLst/>
    </p:titleStyle>
    <p:bodyStyle>
      <a:lvl1pPr marL="292100" indent="-292100" algn="l" rtl="0" eaLnBrk="0" fontAlgn="base" hangingPunct="0">
        <a:spcBef>
          <a:spcPct val="0"/>
        </a:spcBef>
        <a:spcAft>
          <a:spcPct val="0"/>
        </a:spcAft>
        <a:buClr>
          <a:schemeClr val="accent1"/>
        </a:buClr>
        <a:buSzPct val="70000"/>
        <a:buFont typeface="Wingdings 2" pitchFamily="18" charset="2"/>
        <a:buChar char=""/>
        <a:defRPr sz="3200" kern="1200">
          <a:solidFill>
            <a:schemeClr val="tx1"/>
          </a:solidFill>
          <a:latin typeface="+mn-lt"/>
          <a:ea typeface="+mn-ea"/>
          <a:cs typeface="+mn-cs"/>
        </a:defRPr>
      </a:lvl1pPr>
      <a:lvl2pPr marL="639763" indent="-228600" algn="l" rtl="0" eaLnBrk="0" fontAlgn="base" hangingPunct="0">
        <a:spcBef>
          <a:spcPts val="400"/>
        </a:spcBef>
        <a:spcAft>
          <a:spcPct val="0"/>
        </a:spcAft>
        <a:buClr>
          <a:schemeClr val="accent2"/>
        </a:buClr>
        <a:buSzPct val="90000"/>
        <a:buChar char="•"/>
        <a:defRPr sz="2600" kern="1200">
          <a:solidFill>
            <a:schemeClr val="tx1"/>
          </a:solidFill>
          <a:latin typeface="+mn-lt"/>
          <a:ea typeface="+mn-ea"/>
          <a:cs typeface="+mn-cs"/>
        </a:defRPr>
      </a:lvl2pPr>
      <a:lvl3pPr marL="822325" indent="-190500" algn="l" rtl="0" eaLnBrk="0" fontAlgn="base" hangingPunct="0">
        <a:spcBef>
          <a:spcPts val="400"/>
        </a:spcBef>
        <a:spcAft>
          <a:spcPct val="0"/>
        </a:spcAft>
        <a:buClr>
          <a:srgbClr val="A8CDD7"/>
        </a:buClr>
        <a:buSzPct val="100000"/>
        <a:buFont typeface="Wingdings 2" pitchFamily="18" charset="2"/>
        <a:buChar char=""/>
        <a:defRPr sz="2300" kern="1200">
          <a:solidFill>
            <a:schemeClr val="tx1"/>
          </a:solidFill>
          <a:latin typeface="+mn-lt"/>
          <a:ea typeface="+mn-ea"/>
          <a:cs typeface="+mn-cs"/>
        </a:defRPr>
      </a:lvl3pPr>
      <a:lvl4pPr marL="1004888" indent="-182563" algn="l" rtl="0" eaLnBrk="0" fontAlgn="base" hangingPunct="0">
        <a:spcBef>
          <a:spcPts val="400"/>
        </a:spcBef>
        <a:spcAft>
          <a:spcPct val="0"/>
        </a:spcAft>
        <a:buClr>
          <a:srgbClr val="A8CDD7"/>
        </a:buClr>
        <a:buSzPct val="100000"/>
        <a:buFont typeface="Wingdings 2" pitchFamily="18" charset="2"/>
        <a:buChar char=""/>
        <a:defRPr sz="2000" kern="1200">
          <a:solidFill>
            <a:schemeClr val="tx1"/>
          </a:solidFill>
          <a:latin typeface="+mn-lt"/>
          <a:ea typeface="+mn-ea"/>
          <a:cs typeface="+mn-cs"/>
        </a:defRPr>
      </a:lvl4pPr>
      <a:lvl5pPr marL="1187450" indent="-182563" algn="l" rtl="0" eaLnBrk="0" fontAlgn="base" hangingPunct="0">
        <a:spcBef>
          <a:spcPts val="400"/>
        </a:spcBef>
        <a:spcAft>
          <a:spcPct val="0"/>
        </a:spcAft>
        <a:buClr>
          <a:srgbClr val="A8CDD7"/>
        </a:buClr>
        <a:buSzPct val="100000"/>
        <a:buFont typeface="Wingdings 2" pitchFamily="18" charset="2"/>
        <a:buChar char=""/>
        <a:defRPr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9D877A-29B3-45DA-B83F-B8FBB81904B2}" type="datetimeFigureOut">
              <a:rPr lang="en-US" smtClean="0"/>
              <a:t>5/1/2020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20F15D-2A6A-47B6-88BE-4D6C8B363B01}" type="slidenum">
              <a:rPr lang="en-US" smtClean="0"/>
              <a:t>‹#›</a:t>
            </a:fld>
            <a:endParaRPr lang="en-US"/>
          </a:p>
        </p:txBody>
      </p:sp>
    </p:spTree>
    <p:extLst>
      <p:ext uri="{BB962C8B-B14F-4D97-AF65-F5344CB8AC3E}">
        <p14:creationId xmlns:p14="http://schemas.microsoft.com/office/powerpoint/2010/main" val="2907489122"/>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31.jpeg"/><Relationship Id="rId4" Type="http://schemas.openxmlformats.org/officeDocument/2006/relationships/image" Target="../media/image30.wmf"/></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40.jp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1E37F8-0BE8-4773-B053-26D3E18B16DD}"/>
              </a:ext>
            </a:extLst>
          </p:cNvPr>
          <p:cNvPicPr>
            <a:picLocks noChangeAspect="1"/>
          </p:cNvPicPr>
          <p:nvPr/>
        </p:nvPicPr>
        <p:blipFill>
          <a:blip r:embed="rId3"/>
          <a:stretch>
            <a:fillRect/>
          </a:stretch>
        </p:blipFill>
        <p:spPr>
          <a:xfrm>
            <a:off x="-19665" y="0"/>
            <a:ext cx="9144000" cy="1966386"/>
          </a:xfrm>
          <a:prstGeom prst="rect">
            <a:avLst/>
          </a:prstGeom>
        </p:spPr>
      </p:pic>
      <p:sp>
        <p:nvSpPr>
          <p:cNvPr id="20482" name="Title 1">
            <a:extLst>
              <a:ext uri="{FF2B5EF4-FFF2-40B4-BE49-F238E27FC236}">
                <a16:creationId xmlns:a16="http://schemas.microsoft.com/office/drawing/2014/main" id="{6AEDF09E-1DF6-4B89-97C5-F6981E57995F}"/>
              </a:ext>
            </a:extLst>
          </p:cNvPr>
          <p:cNvSpPr>
            <a:spLocks noGrp="1"/>
          </p:cNvSpPr>
          <p:nvPr>
            <p:ph type="title"/>
          </p:nvPr>
        </p:nvSpPr>
        <p:spPr/>
        <p:txBody>
          <a:bodyPr>
            <a:normAutofit fontScale="90000"/>
          </a:bodyPr>
          <a:lstStyle/>
          <a:p>
            <a:r>
              <a:rPr lang="en-US" altLang="en-US" b="1"/>
              <a:t>Treatment of Invasive Plants in Field Habitat Management</a:t>
            </a:r>
          </a:p>
        </p:txBody>
      </p:sp>
      <p:sp>
        <p:nvSpPr>
          <p:cNvPr id="20483" name="Content Placeholder 2">
            <a:extLst>
              <a:ext uri="{FF2B5EF4-FFF2-40B4-BE49-F238E27FC236}">
                <a16:creationId xmlns:a16="http://schemas.microsoft.com/office/drawing/2014/main" id="{7A335CB5-0A01-43FE-84BC-BAC5860DEB70}"/>
              </a:ext>
            </a:extLst>
          </p:cNvPr>
          <p:cNvSpPr>
            <a:spLocks noGrp="1"/>
          </p:cNvSpPr>
          <p:nvPr>
            <p:ph idx="1"/>
          </p:nvPr>
        </p:nvSpPr>
        <p:spPr>
          <a:xfrm>
            <a:off x="609600" y="1524000"/>
            <a:ext cx="8229600" cy="4149725"/>
          </a:xfrm>
        </p:spPr>
        <p:txBody>
          <a:bodyPr/>
          <a:lstStyle/>
          <a:p>
            <a:pPr marL="0" indent="0">
              <a:buFont typeface="Wingdings" panose="05000000000000000000" pitchFamily="2" charset="2"/>
              <a:buNone/>
              <a:defRPr/>
            </a:pPr>
            <a:endParaRPr lang="en-US" altLang="en-US" sz="3200" dirty="0">
              <a:ea typeface="ＭＳ Ｐゴシック" pitchFamily="34" charset="-128"/>
            </a:endParaRPr>
          </a:p>
          <a:p>
            <a:pPr>
              <a:defRPr/>
            </a:pPr>
            <a:r>
              <a:rPr lang="en-US" altLang="en-US" sz="3200" b="1" dirty="0">
                <a:ea typeface="ＭＳ Ｐゴシック" pitchFamily="34" charset="-128"/>
              </a:rPr>
              <a:t>Control Strategies</a:t>
            </a:r>
          </a:p>
          <a:p>
            <a:pPr>
              <a:defRPr/>
            </a:pPr>
            <a:r>
              <a:rPr lang="en-US" altLang="en-US" sz="3200" b="1" dirty="0">
                <a:ea typeface="ＭＳ Ｐゴシック" pitchFamily="34" charset="-128"/>
              </a:rPr>
              <a:t>Suggested Techniques</a:t>
            </a:r>
          </a:p>
          <a:p>
            <a:pPr>
              <a:defRPr/>
            </a:pPr>
            <a:r>
              <a:rPr lang="en-US" altLang="en-US" sz="3200" b="1" dirty="0">
                <a:ea typeface="ＭＳ Ｐゴシック" pitchFamily="34" charset="-128"/>
              </a:rPr>
              <a:t>Precautions</a:t>
            </a:r>
          </a:p>
          <a:p>
            <a:pPr>
              <a:defRPr/>
            </a:pPr>
            <a:r>
              <a:rPr lang="en-US" altLang="en-US" b="1" dirty="0">
                <a:ea typeface="ＭＳ Ｐゴシック" pitchFamily="34" charset="-128"/>
              </a:rPr>
              <a:t>Case study</a:t>
            </a:r>
            <a:endParaRPr lang="en-US" altLang="en-US" sz="3200" b="1" dirty="0">
              <a:ea typeface="ＭＳ Ｐゴシック" pitchFamily="34" charset="-128"/>
            </a:endParaRPr>
          </a:p>
          <a:p>
            <a:pPr>
              <a:defRPr/>
            </a:pPr>
            <a:r>
              <a:rPr lang="en-US" altLang="en-US" sz="3200" b="1" dirty="0">
                <a:ea typeface="ＭＳ Ｐゴシック" pitchFamily="34" charset="-128"/>
              </a:rPr>
              <a:t>Restoration &amp; Shifting Plant Communities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C1274F-A25D-44B2-9141-CA90F40163DD}"/>
              </a:ext>
            </a:extLst>
          </p:cNvPr>
          <p:cNvPicPr>
            <a:picLocks noChangeAspect="1"/>
          </p:cNvPicPr>
          <p:nvPr/>
        </p:nvPicPr>
        <p:blipFill>
          <a:blip r:embed="rId3"/>
          <a:stretch>
            <a:fillRect/>
          </a:stretch>
        </p:blipFill>
        <p:spPr>
          <a:xfrm>
            <a:off x="0" y="0"/>
            <a:ext cx="9144000" cy="1321054"/>
          </a:xfrm>
          <a:prstGeom prst="rect">
            <a:avLst/>
          </a:prstGeom>
        </p:spPr>
      </p:pic>
      <p:sp>
        <p:nvSpPr>
          <p:cNvPr id="2" name="Title 1">
            <a:extLst>
              <a:ext uri="{FF2B5EF4-FFF2-40B4-BE49-F238E27FC236}">
                <a16:creationId xmlns:a16="http://schemas.microsoft.com/office/drawing/2014/main" id="{15A39546-5D8D-4D16-9025-5C38BA1D617E}"/>
              </a:ext>
            </a:extLst>
          </p:cNvPr>
          <p:cNvSpPr txBox="1">
            <a:spLocks/>
          </p:cNvSpPr>
          <p:nvPr/>
        </p:nvSpPr>
        <p:spPr>
          <a:xfrm>
            <a:off x="457200" y="277813"/>
            <a:ext cx="8229600" cy="1139825"/>
          </a:xfrm>
          <a:prstGeom prst="rect">
            <a:avLst/>
          </a:prstGeom>
        </p:spPr>
        <p:txBody>
          <a:bodyPr/>
          <a:lst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a:lstStyle>
          <a:p>
            <a:pPr algn="ctr">
              <a:defRPr/>
            </a:pPr>
            <a:r>
              <a:rPr lang="en-US" altLang="en-US" b="1" kern="0" dirty="0">
                <a:solidFill>
                  <a:schemeClr val="bg1"/>
                </a:solidFill>
              </a:rPr>
              <a:t>Control Techniques</a:t>
            </a:r>
          </a:p>
        </p:txBody>
      </p:sp>
      <p:sp>
        <p:nvSpPr>
          <p:cNvPr id="3" name="Content Placeholder 2">
            <a:extLst>
              <a:ext uri="{FF2B5EF4-FFF2-40B4-BE49-F238E27FC236}">
                <a16:creationId xmlns:a16="http://schemas.microsoft.com/office/drawing/2014/main" id="{2631739C-AEB0-4129-8783-AAF4E7005476}"/>
              </a:ext>
            </a:extLst>
          </p:cNvPr>
          <p:cNvSpPr txBox="1">
            <a:spLocks/>
          </p:cNvSpPr>
          <p:nvPr/>
        </p:nvSpPr>
        <p:spPr>
          <a:xfrm>
            <a:off x="457200" y="1417638"/>
            <a:ext cx="5715000" cy="4713287"/>
          </a:xfrm>
          <a:prstGeom prst="rect">
            <a:avLst/>
          </a:prstGeom>
        </p:spPr>
        <p:txBody>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pPr lvl="1">
              <a:defRPr/>
            </a:pPr>
            <a:r>
              <a:rPr lang="en-US" altLang="en-US" sz="2800" b="1" kern="0" dirty="0"/>
              <a:t>LATE FALL - WINTER</a:t>
            </a:r>
          </a:p>
          <a:p>
            <a:pPr lvl="2">
              <a:defRPr/>
            </a:pPr>
            <a:r>
              <a:rPr lang="en-US" altLang="en-US" sz="2800" b="1" kern="0" dirty="0"/>
              <a:t>Remove large woodies</a:t>
            </a:r>
          </a:p>
          <a:p>
            <a:pPr lvl="3">
              <a:defRPr/>
            </a:pPr>
            <a:r>
              <a:rPr lang="en-US" altLang="en-US" sz="2800" b="1" kern="0" dirty="0"/>
              <a:t>Cut-paint or hack glyphosate treatments</a:t>
            </a:r>
          </a:p>
          <a:p>
            <a:pPr lvl="3">
              <a:defRPr/>
            </a:pPr>
            <a:r>
              <a:rPr lang="en-US" altLang="en-US" sz="2800" b="1" kern="0" dirty="0"/>
              <a:t>Basal bark and dormant stem triclopyr treatments</a:t>
            </a:r>
          </a:p>
          <a:p>
            <a:pPr lvl="3">
              <a:defRPr/>
            </a:pPr>
            <a:r>
              <a:rPr lang="en-US" altLang="en-US" sz="2800" b="1" kern="0" dirty="0"/>
              <a:t>Mechanical </a:t>
            </a:r>
          </a:p>
          <a:p>
            <a:pPr lvl="3">
              <a:defRPr/>
            </a:pPr>
            <a:endParaRPr lang="en-US" altLang="en-US" kern="0" dirty="0"/>
          </a:p>
          <a:p>
            <a:pPr lvl="2">
              <a:defRPr/>
            </a:pPr>
            <a:endParaRPr lang="en-US" altLang="en-US" sz="2800" kern="0" dirty="0"/>
          </a:p>
          <a:p>
            <a:pPr marL="0" indent="0">
              <a:buFont typeface="Wingdings" pitchFamily="2" charset="2"/>
              <a:buNone/>
              <a:defRPr/>
            </a:pPr>
            <a:endParaRPr lang="en-US" altLang="en-US" kern="0" dirty="0"/>
          </a:p>
        </p:txBody>
      </p:sp>
      <p:pic>
        <p:nvPicPr>
          <p:cNvPr id="26628" name="Picture 3">
            <a:extLst>
              <a:ext uri="{FF2B5EF4-FFF2-40B4-BE49-F238E27FC236}">
                <a16:creationId xmlns:a16="http://schemas.microsoft.com/office/drawing/2014/main" id="{03835700-1536-4642-A562-441A8EEA34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2079983"/>
            <a:ext cx="2590800" cy="4605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9" name="Picture 6">
            <a:extLst>
              <a:ext uri="{FF2B5EF4-FFF2-40B4-BE49-F238E27FC236}">
                <a16:creationId xmlns:a16="http://schemas.microsoft.com/office/drawing/2014/main" id="{091D4FA1-92A8-4846-B318-26D4B6054F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5980113"/>
            <a:ext cx="1114425" cy="744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0" name="Picture 7">
            <a:extLst>
              <a:ext uri="{FF2B5EF4-FFF2-40B4-BE49-F238E27FC236}">
                <a16:creationId xmlns:a16="http://schemas.microsoft.com/office/drawing/2014/main" id="{A3305329-FBE1-49F4-9A47-96D847EBD1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5202340"/>
            <a:ext cx="2000250" cy="1500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1" name="Picture 8">
            <a:extLst>
              <a:ext uri="{FF2B5EF4-FFF2-40B4-BE49-F238E27FC236}">
                <a16:creationId xmlns:a16="http://schemas.microsoft.com/office/drawing/2014/main" id="{43EC3CB9-5856-4A01-8084-7447F09737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97813" y="1465263"/>
            <a:ext cx="103505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0EFAEF-2DCB-43CE-A0D3-FC873F2B451C}"/>
              </a:ext>
            </a:extLst>
          </p:cNvPr>
          <p:cNvSpPr/>
          <p:nvPr/>
        </p:nvSpPr>
        <p:spPr>
          <a:xfrm>
            <a:off x="0" y="-1588"/>
            <a:ext cx="9144000" cy="1419226"/>
          </a:xfrm>
          <a:prstGeom prst="rect">
            <a:avLst/>
          </a:prstGeom>
          <a:solidFill>
            <a:srgbClr val="028676"/>
          </a:solidFill>
          <a:ln w="12700" cap="flat" cmpd="sng" algn="ctr">
            <a:solidFill>
              <a:srgbClr val="C1D1E0">
                <a:shade val="50000"/>
              </a:srgbClr>
            </a:solidFill>
            <a:prstDash val="solid"/>
            <a:miter lim="800000"/>
          </a:ln>
          <a:effectLst/>
        </p:spPr>
        <p:txBody>
          <a:bodyPr anchor="ctr"/>
          <a:lstStyle/>
          <a:p>
            <a:pPr algn="ctr" defTabSz="457200" fontAlgn="auto">
              <a:spcBef>
                <a:spcPts val="0"/>
              </a:spcBef>
              <a:spcAft>
                <a:spcPts val="0"/>
              </a:spcAft>
              <a:defRPr/>
            </a:pPr>
            <a:endParaRPr lang="en-US" kern="0">
              <a:solidFill>
                <a:srgbClr val="D87E54"/>
              </a:solidFill>
              <a:latin typeface="Calibri" panose="020F0502020204030204"/>
            </a:endParaRPr>
          </a:p>
        </p:txBody>
      </p:sp>
      <p:sp>
        <p:nvSpPr>
          <p:cNvPr id="4" name="Title 1">
            <a:extLst>
              <a:ext uri="{FF2B5EF4-FFF2-40B4-BE49-F238E27FC236}">
                <a16:creationId xmlns:a16="http://schemas.microsoft.com/office/drawing/2014/main" id="{39664131-E7EC-4909-90D8-3174D031B813}"/>
              </a:ext>
            </a:extLst>
          </p:cNvPr>
          <p:cNvSpPr txBox="1">
            <a:spLocks/>
          </p:cNvSpPr>
          <p:nvPr/>
        </p:nvSpPr>
        <p:spPr>
          <a:xfrm>
            <a:off x="457200" y="277813"/>
            <a:ext cx="8229600" cy="1139825"/>
          </a:xfrm>
          <a:prstGeom prst="rect">
            <a:avLst/>
          </a:prstGeom>
        </p:spPr>
        <p:txBody>
          <a:bodyPr/>
          <a:lst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a:lstStyle>
          <a:p>
            <a:pPr algn="ctr">
              <a:defRPr/>
            </a:pPr>
            <a:r>
              <a:rPr lang="en-US" altLang="en-US" b="1" kern="0" dirty="0">
                <a:solidFill>
                  <a:schemeClr val="bg1"/>
                </a:solidFill>
              </a:rPr>
              <a:t>Precautions</a:t>
            </a:r>
            <a:r>
              <a:rPr lang="en-US" altLang="en-US" b="1" kern="0" dirty="0"/>
              <a:t> </a:t>
            </a:r>
          </a:p>
        </p:txBody>
      </p:sp>
      <p:sp>
        <p:nvSpPr>
          <p:cNvPr id="31747" name="Content Placeholder 2">
            <a:extLst>
              <a:ext uri="{FF2B5EF4-FFF2-40B4-BE49-F238E27FC236}">
                <a16:creationId xmlns:a16="http://schemas.microsoft.com/office/drawing/2014/main" id="{CF1F66D9-B4AF-4995-91D4-A7DB2F6B3347}"/>
              </a:ext>
            </a:extLst>
          </p:cNvPr>
          <p:cNvSpPr txBox="1">
            <a:spLocks/>
          </p:cNvSpPr>
          <p:nvPr/>
        </p:nvSpPr>
        <p:spPr bwMode="auto">
          <a:xfrm>
            <a:off x="152400" y="1077912"/>
            <a:ext cx="8534400" cy="470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669925" indent="-325438"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buFont typeface="Wingdings" panose="05000000000000000000" pitchFamily="2" charset="2"/>
              <a:buNone/>
            </a:pPr>
            <a:r>
              <a:rPr lang="en-US" altLang="en-US" sz="2400" dirty="0">
                <a:ea typeface="ＭＳ Ｐゴシック" panose="020B0600070205080204" pitchFamily="34" charset="-128"/>
              </a:rPr>
              <a:t>	</a:t>
            </a:r>
          </a:p>
          <a:p>
            <a:pPr>
              <a:buFont typeface="Wingdings" panose="05000000000000000000" pitchFamily="2" charset="2"/>
              <a:buNone/>
            </a:pPr>
            <a:r>
              <a:rPr lang="en-US" altLang="en-US" sz="2800" dirty="0">
                <a:ea typeface="ＭＳ Ｐゴシック" panose="020B0600070205080204" pitchFamily="34" charset="-128"/>
              </a:rPr>
              <a:t>You need to be licensed to apply herbicides  </a:t>
            </a:r>
          </a:p>
          <a:p>
            <a:pPr>
              <a:buFont typeface="Wingdings" panose="05000000000000000000" pitchFamily="2" charset="2"/>
              <a:buNone/>
            </a:pPr>
            <a:endParaRPr lang="en-US" altLang="en-US" sz="2800" b="1" dirty="0">
              <a:ea typeface="ＭＳ Ｐゴシック" panose="020B0600070205080204" pitchFamily="34" charset="-128"/>
            </a:endParaRPr>
          </a:p>
          <a:p>
            <a:pPr lvl="1"/>
            <a:r>
              <a:rPr lang="en-US" altLang="en-US" sz="2800" b="1" dirty="0">
                <a:ea typeface="ＭＳ Ｐゴシック" panose="020B0600070205080204" pitchFamily="34" charset="-128"/>
              </a:rPr>
              <a:t>To apply </a:t>
            </a:r>
            <a:r>
              <a:rPr lang="ja-JP" altLang="en-US" sz="2800" b="1" dirty="0">
                <a:ea typeface="ＭＳ Ｐゴシック" panose="020B0600070205080204" pitchFamily="34" charset="-128"/>
              </a:rPr>
              <a:t>“</a:t>
            </a:r>
            <a:r>
              <a:rPr lang="en-US" altLang="ja-JP" sz="2800" b="1" dirty="0">
                <a:ea typeface="ＭＳ Ｐゴシック" panose="020B0600070205080204" pitchFamily="34" charset="-128"/>
              </a:rPr>
              <a:t>general use</a:t>
            </a:r>
            <a:r>
              <a:rPr lang="ja-JP" altLang="en-US" sz="2800" b="1" dirty="0">
                <a:ea typeface="ＭＳ Ｐゴシック" panose="020B0600070205080204" pitchFamily="34" charset="-128"/>
              </a:rPr>
              <a:t>”</a:t>
            </a:r>
            <a:r>
              <a:rPr lang="en-US" altLang="ja-JP" sz="2800" b="1" dirty="0">
                <a:ea typeface="ＭＳ Ｐゴシック" panose="020B0600070205080204" pitchFamily="34" charset="-128"/>
              </a:rPr>
              <a:t> herbicides you need</a:t>
            </a:r>
            <a:r>
              <a:rPr lang="en-US" altLang="ja-JP" sz="2800" dirty="0">
                <a:ea typeface="ＭＳ Ｐゴシック" panose="020B0600070205080204" pitchFamily="34" charset="-128"/>
              </a:rPr>
              <a:t>, at a minimum, a </a:t>
            </a:r>
            <a:r>
              <a:rPr lang="en-US" altLang="ja-JP" sz="2800" u="sng" dirty="0">
                <a:ea typeface="ＭＳ Ｐゴシック" panose="020B0600070205080204" pitchFamily="34" charset="-128"/>
              </a:rPr>
              <a:t>Commercial Applicators License</a:t>
            </a:r>
            <a:r>
              <a:rPr lang="en-US" altLang="ja-JP" sz="2800" dirty="0">
                <a:ea typeface="ＭＳ Ｐゴシック" panose="020B0600070205080204" pitchFamily="34" charset="-128"/>
              </a:rPr>
              <a:t> (sometimes called the CORE license) ($75, $100)</a:t>
            </a:r>
          </a:p>
          <a:p>
            <a:pPr lvl="1"/>
            <a:endParaRPr lang="en-US" altLang="en-US" sz="2800" dirty="0">
              <a:ea typeface="ＭＳ Ｐゴシック" panose="020B0600070205080204" pitchFamily="34" charset="-128"/>
            </a:endParaRPr>
          </a:p>
          <a:p>
            <a:pPr lvl="1"/>
            <a:r>
              <a:rPr lang="en-US" altLang="en-US" sz="2800" b="1" dirty="0">
                <a:ea typeface="ＭＳ Ｐゴシック" panose="020B0600070205080204" pitchFamily="34" charset="-128"/>
              </a:rPr>
              <a:t>To apply </a:t>
            </a:r>
            <a:r>
              <a:rPr lang="ja-JP" altLang="en-US" sz="2800" b="1" dirty="0">
                <a:ea typeface="ＭＳ Ｐゴシック" panose="020B0600070205080204" pitchFamily="34" charset="-128"/>
              </a:rPr>
              <a:t>“</a:t>
            </a:r>
            <a:r>
              <a:rPr lang="en-US" altLang="ja-JP" sz="2800" b="1" dirty="0">
                <a:ea typeface="ＭＳ Ｐゴシック" panose="020B0600070205080204" pitchFamily="34" charset="-128"/>
              </a:rPr>
              <a:t>restricted use</a:t>
            </a:r>
            <a:r>
              <a:rPr lang="ja-JP" altLang="en-US" sz="2800" b="1" dirty="0">
                <a:ea typeface="ＭＳ Ｐゴシック" panose="020B0600070205080204" pitchFamily="34" charset="-128"/>
              </a:rPr>
              <a:t>”</a:t>
            </a:r>
            <a:r>
              <a:rPr lang="en-US" altLang="ja-JP" sz="2800" b="1" dirty="0">
                <a:ea typeface="ＭＳ Ｐゴシック" panose="020B0600070205080204" pitchFamily="34" charset="-128"/>
              </a:rPr>
              <a:t> herbicides you need</a:t>
            </a:r>
            <a:r>
              <a:rPr lang="en-US" altLang="ja-JP" sz="2800" dirty="0">
                <a:ea typeface="ＭＳ Ｐゴシック" panose="020B0600070205080204" pitchFamily="34" charset="-128"/>
              </a:rPr>
              <a:t> a Commercial Applicators License PLUS a </a:t>
            </a:r>
            <a:r>
              <a:rPr lang="en-US" altLang="ja-JP" sz="2800" u="sng" dirty="0">
                <a:ea typeface="ＭＳ Ｐゴシック" panose="020B0600070205080204" pitchFamily="34" charset="-128"/>
              </a:rPr>
              <a:t>Commercial Certification </a:t>
            </a:r>
            <a:r>
              <a:rPr lang="en-US" altLang="ja-JP" sz="2800" dirty="0">
                <a:ea typeface="ＭＳ Ｐゴシック" panose="020B0600070205080204" pitchFamily="34" charset="-128"/>
              </a:rPr>
              <a:t>($75,$125, 2x $100)</a:t>
            </a:r>
          </a:p>
          <a:p>
            <a:pPr lvl="1"/>
            <a:endParaRPr lang="en-US" altLang="en-US" sz="2800" dirty="0">
              <a:ea typeface="ＭＳ Ｐゴシック" panose="020B0600070205080204" pitchFamily="34" charset="-128"/>
            </a:endParaRPr>
          </a:p>
          <a:p>
            <a:pPr lvl="1"/>
            <a:endParaRPr lang="en-US" altLang="en-US" sz="2000" dirty="0">
              <a:ea typeface="ＭＳ Ｐゴシック" panose="020B0600070205080204" pitchFamily="34" charset="-128"/>
            </a:endParaRPr>
          </a:p>
          <a:p>
            <a:pPr>
              <a:buFont typeface="Wingdings" panose="05000000000000000000" pitchFamily="2" charset="2"/>
              <a:buNone/>
            </a:pPr>
            <a:endParaRPr lang="en-US" altLang="en-US" sz="2400" dirty="0">
              <a:ea typeface="ＭＳ Ｐゴシック" panose="020B0600070205080204" pitchFamily="34" charset="-128"/>
            </a:endParaRPr>
          </a:p>
          <a:p>
            <a:pPr>
              <a:buFont typeface="Wingdings" panose="05000000000000000000" pitchFamily="2" charset="2"/>
              <a:buNone/>
            </a:pPr>
            <a:endParaRPr lang="en-US" altLang="en-US" sz="2400" dirty="0">
              <a:ea typeface="ＭＳ Ｐゴシック" panose="020B0600070205080204" pitchFamily="34"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6700"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2" name="Rectangle 2"/>
          <p:cNvSpPr>
            <a:spLocks noGrp="1" noChangeArrowheads="1"/>
          </p:cNvSpPr>
          <p:nvPr>
            <p:ph type="title"/>
          </p:nvPr>
        </p:nvSpPr>
        <p:spPr/>
        <p:txBody>
          <a:bodyPr/>
          <a:lstStyle/>
          <a:p>
            <a:pPr marL="54864" eaLnBrk="1" fontAlgn="auto" hangingPunct="1">
              <a:spcAft>
                <a:spcPts val="0"/>
              </a:spcAft>
              <a:defRPr/>
            </a:pPr>
            <a:r>
              <a:rPr lang="en-US" altLang="en-US" sz="4000" b="1" dirty="0">
                <a:solidFill>
                  <a:schemeClr val="bg1"/>
                </a:solidFill>
              </a:rPr>
              <a:t>Chemical Control Summary</a:t>
            </a:r>
          </a:p>
        </p:txBody>
      </p:sp>
      <p:sp>
        <p:nvSpPr>
          <p:cNvPr id="53251" name="Rectangle 3"/>
          <p:cNvSpPr>
            <a:spLocks noGrp="1" noChangeArrowheads="1"/>
          </p:cNvSpPr>
          <p:nvPr>
            <p:ph idx="1"/>
          </p:nvPr>
        </p:nvSpPr>
        <p:spPr>
          <a:xfrm>
            <a:off x="381000" y="2133600"/>
            <a:ext cx="8229600" cy="4525962"/>
          </a:xfrm>
        </p:spPr>
        <p:txBody>
          <a:bodyPr/>
          <a:lstStyle/>
          <a:p>
            <a:pPr marL="0" indent="0" eaLnBrk="1" hangingPunct="1">
              <a:lnSpc>
                <a:spcPct val="90000"/>
              </a:lnSpc>
              <a:buNone/>
            </a:pPr>
            <a:r>
              <a:rPr lang="en-US" altLang="en-US" sz="2800" b="1" dirty="0"/>
              <a:t>PROS</a:t>
            </a:r>
          </a:p>
          <a:p>
            <a:pPr eaLnBrk="1" hangingPunct="1">
              <a:lnSpc>
                <a:spcPct val="90000"/>
              </a:lnSpc>
            </a:pPr>
            <a:r>
              <a:rPr lang="en-US" altLang="en-US" sz="2800" dirty="0"/>
              <a:t>Can be very effective with cut-paint and foliar spray</a:t>
            </a:r>
          </a:p>
          <a:p>
            <a:pPr eaLnBrk="1" hangingPunct="1">
              <a:lnSpc>
                <a:spcPct val="90000"/>
              </a:lnSpc>
            </a:pPr>
            <a:r>
              <a:rPr lang="en-US" altLang="en-US" sz="2800" dirty="0"/>
              <a:t>Typically less labor and time intensive</a:t>
            </a:r>
          </a:p>
          <a:p>
            <a:pPr eaLnBrk="1" hangingPunct="1">
              <a:lnSpc>
                <a:spcPct val="90000"/>
              </a:lnSpc>
            </a:pPr>
            <a:r>
              <a:rPr lang="en-US" altLang="en-US" sz="2800" dirty="0"/>
              <a:t>Less earth disturbance</a:t>
            </a:r>
          </a:p>
          <a:p>
            <a:pPr marL="0" indent="0" eaLnBrk="1" hangingPunct="1">
              <a:lnSpc>
                <a:spcPct val="90000"/>
              </a:lnSpc>
              <a:buNone/>
            </a:pPr>
            <a:endParaRPr lang="en-US" altLang="en-US" sz="2800" dirty="0"/>
          </a:p>
          <a:p>
            <a:pPr marL="0" indent="0" eaLnBrk="1" hangingPunct="1">
              <a:lnSpc>
                <a:spcPct val="90000"/>
              </a:lnSpc>
              <a:buNone/>
            </a:pPr>
            <a:r>
              <a:rPr lang="en-US" altLang="en-US" sz="2800" b="1" dirty="0"/>
              <a:t>CONS</a:t>
            </a:r>
          </a:p>
          <a:p>
            <a:pPr eaLnBrk="1" hangingPunct="1">
              <a:lnSpc>
                <a:spcPct val="90000"/>
              </a:lnSpc>
            </a:pPr>
            <a:r>
              <a:rPr lang="en-US" altLang="en-US" sz="2800" dirty="0"/>
              <a:t>License required</a:t>
            </a:r>
          </a:p>
          <a:p>
            <a:pPr eaLnBrk="1" hangingPunct="1">
              <a:lnSpc>
                <a:spcPct val="90000"/>
              </a:lnSpc>
            </a:pPr>
            <a:r>
              <a:rPr lang="en-US" altLang="en-US" sz="2800" dirty="0"/>
              <a:t>Permitting is sometimes required</a:t>
            </a:r>
          </a:p>
          <a:p>
            <a:pPr eaLnBrk="1" hangingPunct="1">
              <a:lnSpc>
                <a:spcPct val="90000"/>
              </a:lnSpc>
            </a:pPr>
            <a:r>
              <a:rPr lang="en-US" altLang="en-US" sz="2800" dirty="0"/>
              <a:t>Work with potentially hazardous chemicals (PPE recommended)</a:t>
            </a:r>
          </a:p>
          <a:p>
            <a:pPr eaLnBrk="1" hangingPunct="1">
              <a:lnSpc>
                <a:spcPct val="90000"/>
              </a:lnSpc>
            </a:pPr>
            <a:endParaRPr lang="en-US" altLang="en-US" sz="2400" dirty="0"/>
          </a:p>
        </p:txBody>
      </p:sp>
    </p:spTree>
    <p:extLst>
      <p:ext uri="{BB962C8B-B14F-4D97-AF65-F5344CB8AC3E}">
        <p14:creationId xmlns:p14="http://schemas.microsoft.com/office/powerpoint/2010/main" val="187218007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descr="S:\Conservation\Management\Viola-Calf Pasture\2010\2010 Calf Pasture Fall treat Photos\SDC10869.JPG">
            <a:extLst>
              <a:ext uri="{FF2B5EF4-FFF2-40B4-BE49-F238E27FC236}">
                <a16:creationId xmlns:a16="http://schemas.microsoft.com/office/drawing/2014/main" id="{248385C4-CFE4-43AE-985D-7F6C7B1542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7575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Conservation\Management\Viola-Calf Pasture\2014\Calf Past 14 Photos\DSC_0004.JPG">
            <a:extLst>
              <a:ext uri="{FF2B5EF4-FFF2-40B4-BE49-F238E27FC236}">
                <a16:creationId xmlns:a16="http://schemas.microsoft.com/office/drawing/2014/main" id="{6FA48CCD-C792-4646-9A02-88155100C6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10390188"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32C6AF-AD98-46DE-95A7-0E9658152DDB}"/>
              </a:ext>
            </a:extLst>
          </p:cNvPr>
          <p:cNvSpPr/>
          <p:nvPr/>
        </p:nvSpPr>
        <p:spPr>
          <a:xfrm>
            <a:off x="0" y="-1588"/>
            <a:ext cx="9144000" cy="1601788"/>
          </a:xfrm>
          <a:prstGeom prst="rect">
            <a:avLst/>
          </a:prstGeom>
          <a:solidFill>
            <a:srgbClr val="028676"/>
          </a:solidFill>
          <a:ln w="12700" cap="flat" cmpd="sng" algn="ctr">
            <a:solidFill>
              <a:srgbClr val="C1D1E0">
                <a:shade val="50000"/>
              </a:srgbClr>
            </a:solidFill>
            <a:prstDash val="solid"/>
            <a:miter lim="800000"/>
          </a:ln>
          <a:effectLst/>
        </p:spPr>
        <p:txBody>
          <a:bodyPr anchor="ctr"/>
          <a:lstStyle/>
          <a:p>
            <a:pPr algn="ctr" defTabSz="457200" fontAlgn="auto">
              <a:spcBef>
                <a:spcPts val="0"/>
              </a:spcBef>
              <a:spcAft>
                <a:spcPts val="0"/>
              </a:spcAft>
              <a:defRPr/>
            </a:pPr>
            <a:endParaRPr lang="en-US" kern="0">
              <a:solidFill>
                <a:srgbClr val="D87E54"/>
              </a:solidFill>
              <a:latin typeface="Calibri" panose="020F0502020204030204"/>
            </a:endParaRPr>
          </a:p>
        </p:txBody>
      </p:sp>
      <p:sp>
        <p:nvSpPr>
          <p:cNvPr id="32770" name="Title 1">
            <a:extLst>
              <a:ext uri="{FF2B5EF4-FFF2-40B4-BE49-F238E27FC236}">
                <a16:creationId xmlns:a16="http://schemas.microsoft.com/office/drawing/2014/main" id="{FA93D802-4C0B-496A-82CB-01CCDCBA7F48}"/>
              </a:ext>
            </a:extLst>
          </p:cNvPr>
          <p:cNvSpPr>
            <a:spLocks noGrp="1"/>
          </p:cNvSpPr>
          <p:nvPr>
            <p:ph type="title"/>
          </p:nvPr>
        </p:nvSpPr>
        <p:spPr/>
        <p:txBody>
          <a:bodyPr/>
          <a:lstStyle/>
          <a:p>
            <a:pPr algn="ctr"/>
            <a:r>
              <a:rPr lang="en-US" altLang="en-US" b="1" dirty="0"/>
              <a:t>Wetlands Permitting</a:t>
            </a:r>
          </a:p>
        </p:txBody>
      </p:sp>
      <p:sp>
        <p:nvSpPr>
          <p:cNvPr id="3" name="Content Placeholder 2">
            <a:extLst>
              <a:ext uri="{FF2B5EF4-FFF2-40B4-BE49-F238E27FC236}">
                <a16:creationId xmlns:a16="http://schemas.microsoft.com/office/drawing/2014/main" id="{BE3E1FB0-1B89-44FB-AF94-642C5095145B}"/>
              </a:ext>
            </a:extLst>
          </p:cNvPr>
          <p:cNvSpPr>
            <a:spLocks noGrp="1"/>
          </p:cNvSpPr>
          <p:nvPr>
            <p:ph idx="1"/>
          </p:nvPr>
        </p:nvSpPr>
        <p:spPr/>
        <p:txBody>
          <a:bodyPr/>
          <a:lstStyle/>
          <a:p>
            <a:pPr>
              <a:defRPr/>
            </a:pPr>
            <a:r>
              <a:rPr lang="en-US" b="1" dirty="0"/>
              <a:t>Check with your local Conservation Agent regarding local bylaws</a:t>
            </a:r>
          </a:p>
          <a:p>
            <a:pPr marL="0" indent="0">
              <a:buNone/>
              <a:defRPr/>
            </a:pPr>
            <a:endParaRPr lang="en-US" b="1" dirty="0"/>
          </a:p>
          <a:p>
            <a:pPr>
              <a:defRPr/>
            </a:pPr>
            <a:r>
              <a:rPr lang="en-US" b="1" dirty="0"/>
              <a:t>Contact DEP specialist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577850"/>
            <a:ext cx="9139237" cy="628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0" y="-1588"/>
            <a:ext cx="9144000" cy="1958976"/>
          </a:xfrm>
          <a:prstGeom prst="rect">
            <a:avLst/>
          </a:prstGeom>
          <a:solidFill>
            <a:srgbClr val="028676"/>
          </a:solidFill>
          <a:ln w="12700" cap="flat" cmpd="sng" algn="ctr">
            <a:solidFill>
              <a:srgbClr val="C1D1E0">
                <a:shade val="50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87E54"/>
              </a:solidFill>
              <a:effectLst/>
              <a:uLnTx/>
              <a:uFillTx/>
              <a:latin typeface="Calibri" panose="020F0502020204030204"/>
              <a:ea typeface="+mn-ea"/>
              <a:cs typeface="+mn-cs"/>
            </a:endParaRPr>
          </a:p>
        </p:txBody>
      </p:sp>
      <p:sp>
        <p:nvSpPr>
          <p:cNvPr id="10243" name="Text Box 2"/>
          <p:cNvSpPr txBox="1">
            <a:spLocks noChangeArrowheads="1"/>
          </p:cNvSpPr>
          <p:nvPr/>
        </p:nvSpPr>
        <p:spPr bwMode="auto">
          <a:xfrm>
            <a:off x="4535488" y="2514600"/>
            <a:ext cx="464820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lr>
                <a:schemeClr val="accent1"/>
              </a:buClr>
              <a:buSzPct val="70000"/>
              <a:buFont typeface="Wingdings 2" pitchFamily="18" charset="2"/>
              <a:buChar char=""/>
              <a:defRPr sz="3200">
                <a:solidFill>
                  <a:schemeClr val="tx1"/>
                </a:solidFill>
                <a:latin typeface="Rockwell" pitchFamily="18" charset="0"/>
              </a:defRPr>
            </a:lvl1pPr>
            <a:lvl2pPr marL="742950" indent="-285750" eaLnBrk="0" hangingPunct="0">
              <a:spcBef>
                <a:spcPts val="400"/>
              </a:spcBef>
              <a:buClr>
                <a:schemeClr val="accent2"/>
              </a:buClr>
              <a:buSzPct val="90000"/>
              <a:buChar char="•"/>
              <a:defRPr sz="2600">
                <a:solidFill>
                  <a:schemeClr val="tx1"/>
                </a:solidFill>
                <a:latin typeface="Rockwell" pitchFamily="18" charset="0"/>
              </a:defRPr>
            </a:lvl2pPr>
            <a:lvl3pPr marL="1143000" indent="-228600" eaLnBrk="0" hangingPunct="0">
              <a:spcBef>
                <a:spcPts val="400"/>
              </a:spcBef>
              <a:buClr>
                <a:srgbClr val="A8CDD7"/>
              </a:buClr>
              <a:buSzPct val="100000"/>
              <a:buFont typeface="Wingdings 2" pitchFamily="18" charset="2"/>
              <a:buChar char=""/>
              <a:defRPr sz="2300">
                <a:solidFill>
                  <a:schemeClr val="tx1"/>
                </a:solidFill>
                <a:latin typeface="Rockwell" pitchFamily="18" charset="0"/>
              </a:defRPr>
            </a:lvl3pPr>
            <a:lvl4pPr marL="1600200" indent="-228600" eaLnBrk="0" hangingPunct="0">
              <a:spcBef>
                <a:spcPts val="400"/>
              </a:spcBef>
              <a:buClr>
                <a:srgbClr val="A8CDD7"/>
              </a:buClr>
              <a:buSzPct val="100000"/>
              <a:buFont typeface="Wingdings 2" pitchFamily="18" charset="2"/>
              <a:buChar char=""/>
              <a:defRPr sz="2000">
                <a:solidFill>
                  <a:schemeClr val="tx1"/>
                </a:solidFill>
                <a:latin typeface="Rockwell" pitchFamily="18" charset="0"/>
              </a:defRPr>
            </a:lvl4pPr>
            <a:lvl5pPr marL="2057400" indent="-228600" eaLnBrk="0" hangingPunct="0">
              <a:spcBef>
                <a:spcPts val="400"/>
              </a:spcBef>
              <a:buClr>
                <a:srgbClr val="A8CDD7"/>
              </a:buClr>
              <a:buSzPct val="100000"/>
              <a:buFont typeface="Wingdings 2" pitchFamily="18" charset="2"/>
              <a:buChar char=""/>
              <a:defRPr sz="1900">
                <a:solidFill>
                  <a:schemeClr val="tx1"/>
                </a:solidFill>
                <a:latin typeface="Rockwell" pitchFamily="18" charset="0"/>
              </a:defRPr>
            </a:lvl5pPr>
            <a:lvl6pPr marL="25146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6pPr>
            <a:lvl7pPr marL="29718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7pPr>
            <a:lvl8pPr marL="34290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8pPr>
            <a:lvl9pPr marL="38862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Arial" charset="0"/>
                <a:ea typeface="+mn-ea"/>
                <a:cs typeface="Arial" charset="0"/>
              </a:rPr>
              <a:t>Rare species habitat Management </a:t>
            </a:r>
            <a:r>
              <a:rPr lang="en-US" altLang="en-US" sz="4000" b="1" dirty="0">
                <a:solidFill>
                  <a:prstClr val="black"/>
                </a:solidFill>
                <a:latin typeface="Arial" charset="0"/>
                <a:cs typeface="Arial" charset="0"/>
              </a:rPr>
              <a:t>in a wet meadow habitat</a:t>
            </a:r>
            <a:endParaRPr kumimoji="0" lang="en-US" altLang="en-US" sz="4000" b="1"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10245" name="Text Box 4"/>
          <p:cNvSpPr txBox="1">
            <a:spLocks noChangeArrowheads="1"/>
          </p:cNvSpPr>
          <p:nvPr/>
        </p:nvSpPr>
        <p:spPr bwMode="auto">
          <a:xfrm>
            <a:off x="600075" y="5509478"/>
            <a:ext cx="36131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lr>
                <a:schemeClr val="accent1"/>
              </a:buClr>
              <a:buSzPct val="70000"/>
              <a:buFont typeface="Wingdings 2" pitchFamily="18" charset="2"/>
              <a:buChar char=""/>
              <a:defRPr sz="3200">
                <a:solidFill>
                  <a:schemeClr val="tx1"/>
                </a:solidFill>
                <a:latin typeface="Rockwell" pitchFamily="18" charset="0"/>
              </a:defRPr>
            </a:lvl1pPr>
            <a:lvl2pPr marL="742950" indent="-285750" eaLnBrk="0" hangingPunct="0">
              <a:spcBef>
                <a:spcPts val="400"/>
              </a:spcBef>
              <a:buClr>
                <a:schemeClr val="accent2"/>
              </a:buClr>
              <a:buSzPct val="90000"/>
              <a:buChar char="•"/>
              <a:defRPr sz="2600">
                <a:solidFill>
                  <a:schemeClr val="tx1"/>
                </a:solidFill>
                <a:latin typeface="Rockwell" pitchFamily="18" charset="0"/>
              </a:defRPr>
            </a:lvl2pPr>
            <a:lvl3pPr marL="1143000" indent="-228600" eaLnBrk="0" hangingPunct="0">
              <a:spcBef>
                <a:spcPts val="400"/>
              </a:spcBef>
              <a:buClr>
                <a:srgbClr val="A8CDD7"/>
              </a:buClr>
              <a:buSzPct val="100000"/>
              <a:buFont typeface="Wingdings 2" pitchFamily="18" charset="2"/>
              <a:buChar char=""/>
              <a:defRPr sz="2300">
                <a:solidFill>
                  <a:schemeClr val="tx1"/>
                </a:solidFill>
                <a:latin typeface="Rockwell" pitchFamily="18" charset="0"/>
              </a:defRPr>
            </a:lvl3pPr>
            <a:lvl4pPr marL="1600200" indent="-228600" eaLnBrk="0" hangingPunct="0">
              <a:spcBef>
                <a:spcPts val="400"/>
              </a:spcBef>
              <a:buClr>
                <a:srgbClr val="A8CDD7"/>
              </a:buClr>
              <a:buSzPct val="100000"/>
              <a:buFont typeface="Wingdings 2" pitchFamily="18" charset="2"/>
              <a:buChar char=""/>
              <a:defRPr sz="2000">
                <a:solidFill>
                  <a:schemeClr val="tx1"/>
                </a:solidFill>
                <a:latin typeface="Rockwell" pitchFamily="18" charset="0"/>
              </a:defRPr>
            </a:lvl4pPr>
            <a:lvl5pPr marL="2057400" indent="-228600" eaLnBrk="0" hangingPunct="0">
              <a:spcBef>
                <a:spcPts val="400"/>
              </a:spcBef>
              <a:buClr>
                <a:srgbClr val="A8CDD7"/>
              </a:buClr>
              <a:buSzPct val="100000"/>
              <a:buFont typeface="Wingdings 2" pitchFamily="18" charset="2"/>
              <a:buChar char=""/>
              <a:defRPr sz="1900">
                <a:solidFill>
                  <a:schemeClr val="tx1"/>
                </a:solidFill>
                <a:latin typeface="Rockwell" pitchFamily="18" charset="0"/>
              </a:defRPr>
            </a:lvl5pPr>
            <a:lvl6pPr marL="25146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6pPr>
            <a:lvl7pPr marL="29718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7pPr>
            <a:lvl8pPr marL="34290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8pPr>
            <a:lvl9pPr marL="38862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Times New Roman" pitchFamily="18" charset="0"/>
                <a:ea typeface="+mn-ea"/>
                <a:cs typeface="Arial" charset="0"/>
              </a:rPr>
              <a:t>Frederick C. </a:t>
            </a:r>
            <a:r>
              <a:rPr kumimoji="0" lang="en-US" altLang="en-US" sz="1800" b="1" i="0" u="none" strike="noStrike" kern="1200" cap="none" spc="0" normalizeH="0" baseline="0" noProof="0" dirty="0" err="1">
                <a:ln>
                  <a:noFill/>
                </a:ln>
                <a:solidFill>
                  <a:prstClr val="black"/>
                </a:solidFill>
                <a:effectLst/>
                <a:uLnTx/>
                <a:uFillTx/>
                <a:latin typeface="Times New Roman" pitchFamily="18" charset="0"/>
                <a:ea typeface="+mn-ea"/>
                <a:cs typeface="Arial" charset="0"/>
              </a:rPr>
              <a:t>Sechler</a:t>
            </a:r>
            <a:r>
              <a:rPr kumimoji="0" lang="en-US" altLang="en-US" sz="1800" b="1" i="0" u="none" strike="noStrike" kern="1200" cap="none" spc="0" normalizeH="0" baseline="0" noProof="0" dirty="0">
                <a:ln>
                  <a:noFill/>
                </a:ln>
                <a:solidFill>
                  <a:prstClr val="black"/>
                </a:solidFill>
                <a:effectLst/>
                <a:uLnTx/>
                <a:uFillTx/>
                <a:latin typeface="Times New Roman" pitchFamily="18" charset="0"/>
                <a:ea typeface="+mn-ea"/>
                <a:cs typeface="Arial" charset="0"/>
              </a:rPr>
              <a:t>, Jr.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Times New Roman" pitchFamily="18" charset="0"/>
                <a:ea typeface="+mn-ea"/>
                <a:cs typeface="Arial" charset="0"/>
              </a:rPr>
              <a:t>Native Plant Trust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b="1" dirty="0">
                <a:solidFill>
                  <a:prstClr val="black"/>
                </a:solidFill>
                <a:latin typeface="Times New Roman" pitchFamily="18" charset="0"/>
                <a:cs typeface="Arial" charset="0"/>
              </a:rPr>
              <a:t>May 1,</a:t>
            </a:r>
            <a:r>
              <a:rPr kumimoji="0" lang="en-US" altLang="en-US" sz="1800" b="1" i="0" u="none" strike="noStrike" kern="1200" cap="none" spc="0" normalizeH="0" baseline="0" noProof="0" dirty="0">
                <a:ln>
                  <a:noFill/>
                </a:ln>
                <a:solidFill>
                  <a:prstClr val="black"/>
                </a:solidFill>
                <a:effectLst/>
                <a:uLnTx/>
                <a:uFillTx/>
                <a:latin typeface="Times New Roman" pitchFamily="18" charset="0"/>
                <a:ea typeface="+mn-ea"/>
                <a:cs typeface="Arial" charset="0"/>
              </a:rPr>
              <a:t> 2020</a:t>
            </a:r>
          </a:p>
        </p:txBody>
      </p:sp>
      <p:pic>
        <p:nvPicPr>
          <p:cNvPr id="10247"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6138" y="357188"/>
            <a:ext cx="2582862"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075" y="2227219"/>
            <a:ext cx="3524016" cy="3252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8690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374" y="-47862"/>
            <a:ext cx="9144000" cy="1958976"/>
          </a:xfrm>
          <a:prstGeom prst="rect">
            <a:avLst/>
          </a:prstGeom>
          <a:solidFill>
            <a:srgbClr val="028676"/>
          </a:solidFill>
          <a:ln w="12700" cap="flat" cmpd="sng" algn="ctr">
            <a:solidFill>
              <a:srgbClr val="C1D1E0">
                <a:shade val="50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87E54"/>
              </a:solidFill>
              <a:effectLst/>
              <a:uLnTx/>
              <a:uFillTx/>
              <a:latin typeface="Calibri" panose="020F0502020204030204"/>
              <a:ea typeface="+mn-ea"/>
              <a:cs typeface="+mn-cs"/>
            </a:endParaRPr>
          </a:p>
        </p:txBody>
      </p:sp>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5" name="Text Box 153"/>
          <p:cNvSpPr txBox="1">
            <a:spLocks noChangeArrowheads="1"/>
          </p:cNvSpPr>
          <p:nvPr/>
        </p:nvSpPr>
        <p:spPr bwMode="auto">
          <a:xfrm>
            <a:off x="183776" y="65435"/>
            <a:ext cx="91313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4FA400"/>
                </a:solidFill>
                <a:latin typeface="Times New Roman" pitchFamily="18" charset="0"/>
                <a:cs typeface="Arial" charset="0"/>
              </a:defRPr>
            </a:lvl1pPr>
            <a:lvl2pPr marL="742950" indent="-285750" eaLnBrk="0" hangingPunct="0">
              <a:defRPr sz="2400">
                <a:solidFill>
                  <a:srgbClr val="4FA400"/>
                </a:solidFill>
                <a:latin typeface="Times New Roman" pitchFamily="18" charset="0"/>
                <a:cs typeface="Arial" charset="0"/>
              </a:defRPr>
            </a:lvl2pPr>
            <a:lvl3pPr marL="1143000" indent="-228600" eaLnBrk="0" hangingPunct="0">
              <a:defRPr sz="2400">
                <a:solidFill>
                  <a:srgbClr val="4FA400"/>
                </a:solidFill>
                <a:latin typeface="Times New Roman" pitchFamily="18" charset="0"/>
                <a:cs typeface="Arial" charset="0"/>
              </a:defRPr>
            </a:lvl3pPr>
            <a:lvl4pPr marL="1600200" indent="-228600" eaLnBrk="0" hangingPunct="0">
              <a:defRPr sz="2400">
                <a:solidFill>
                  <a:srgbClr val="4FA400"/>
                </a:solidFill>
                <a:latin typeface="Times New Roman" pitchFamily="18" charset="0"/>
                <a:cs typeface="Arial" charset="0"/>
              </a:defRPr>
            </a:lvl4pPr>
            <a:lvl5pPr marL="2057400" indent="-228600" eaLnBrk="0" hangingPunct="0">
              <a:defRPr sz="2400">
                <a:solidFill>
                  <a:srgbClr val="4FA400"/>
                </a:solidFill>
                <a:latin typeface="Times New Roman" pitchFamily="18" charset="0"/>
                <a:cs typeface="Arial" charset="0"/>
              </a:defRPr>
            </a:lvl5pPr>
            <a:lvl6pPr marL="2514600" indent="-228600" algn="ctr" eaLnBrk="0" fontAlgn="base" hangingPunct="0">
              <a:spcBef>
                <a:spcPct val="0"/>
              </a:spcBef>
              <a:spcAft>
                <a:spcPct val="0"/>
              </a:spcAft>
              <a:defRPr sz="2400">
                <a:solidFill>
                  <a:srgbClr val="4FA400"/>
                </a:solidFill>
                <a:latin typeface="Times New Roman" pitchFamily="18" charset="0"/>
                <a:cs typeface="Arial" charset="0"/>
              </a:defRPr>
            </a:lvl6pPr>
            <a:lvl7pPr marL="2971800" indent="-228600" algn="ctr" eaLnBrk="0" fontAlgn="base" hangingPunct="0">
              <a:spcBef>
                <a:spcPct val="0"/>
              </a:spcBef>
              <a:spcAft>
                <a:spcPct val="0"/>
              </a:spcAft>
              <a:defRPr sz="2400">
                <a:solidFill>
                  <a:srgbClr val="4FA400"/>
                </a:solidFill>
                <a:latin typeface="Times New Roman" pitchFamily="18" charset="0"/>
                <a:cs typeface="Arial" charset="0"/>
              </a:defRPr>
            </a:lvl7pPr>
            <a:lvl8pPr marL="3429000" indent="-228600" algn="ctr" eaLnBrk="0" fontAlgn="base" hangingPunct="0">
              <a:spcBef>
                <a:spcPct val="0"/>
              </a:spcBef>
              <a:spcAft>
                <a:spcPct val="0"/>
              </a:spcAft>
              <a:defRPr sz="2400">
                <a:solidFill>
                  <a:srgbClr val="4FA400"/>
                </a:solidFill>
                <a:latin typeface="Times New Roman" pitchFamily="18" charset="0"/>
                <a:cs typeface="Arial" charset="0"/>
              </a:defRPr>
            </a:lvl8pPr>
            <a:lvl9pPr marL="3886200" indent="-228600" algn="ctr" eaLnBrk="0" fontAlgn="base" hangingPunct="0">
              <a:spcBef>
                <a:spcPct val="0"/>
              </a:spcBef>
              <a:spcAft>
                <a:spcPct val="0"/>
              </a:spcAft>
              <a:defRPr sz="2400">
                <a:solidFill>
                  <a:srgbClr val="4FA400"/>
                </a:solidFill>
                <a:latin typeface="Times New Roman" pitchFamily="18"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dirty="0">
                <a:ln>
                  <a:noFill/>
                </a:ln>
                <a:solidFill>
                  <a:prstClr val="white"/>
                </a:solidFill>
                <a:effectLst/>
                <a:uLnTx/>
                <a:uFillTx/>
                <a:latin typeface="Arial" charset="0"/>
                <a:ea typeface="+mn-ea"/>
                <a:cs typeface="Arial" charset="0"/>
              </a:rPr>
              <a:t>Viola </a:t>
            </a:r>
            <a:r>
              <a:rPr kumimoji="0" lang="en-US" altLang="en-US" sz="3200" b="1" i="1" u="none" strike="noStrike" kern="1200" cap="none" spc="0" normalizeH="0" baseline="0" noProof="0" dirty="0" err="1">
                <a:ln>
                  <a:noFill/>
                </a:ln>
                <a:solidFill>
                  <a:prstClr val="white"/>
                </a:solidFill>
                <a:effectLst/>
                <a:uLnTx/>
                <a:uFillTx/>
                <a:latin typeface="Arial" charset="0"/>
                <a:ea typeface="+mn-ea"/>
                <a:cs typeface="Arial" charset="0"/>
              </a:rPr>
              <a:t>brittoniana</a:t>
            </a:r>
            <a:r>
              <a:rPr kumimoji="0" lang="en-US" altLang="en-US" sz="3200" b="1" i="0" u="none" strike="noStrike" kern="1200" cap="none" spc="0" normalizeH="0" baseline="0" noProof="0" dirty="0">
                <a:ln>
                  <a:noFill/>
                </a:ln>
                <a:solidFill>
                  <a:prstClr val="white"/>
                </a:solidFill>
                <a:effectLst/>
                <a:uLnTx/>
                <a:uFillTx/>
                <a:latin typeface="Arial" charset="0"/>
                <a:ea typeface="+mn-ea"/>
                <a:cs typeface="Arial" charset="0"/>
              </a:rPr>
              <a:t> management-Wet meadow</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59" y="1188306"/>
            <a:ext cx="9135122" cy="5706310"/>
          </a:xfrm>
          <a:prstGeom prst="rect">
            <a:avLst/>
          </a:prstGeom>
        </p:spPr>
      </p:pic>
      <p:sp>
        <p:nvSpPr>
          <p:cNvPr id="7" name="TextBox 6"/>
          <p:cNvSpPr txBox="1"/>
          <p:nvPr/>
        </p:nvSpPr>
        <p:spPr>
          <a:xfrm>
            <a:off x="1524000" y="1163571"/>
            <a:ext cx="5715000" cy="5909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2000" b="1" i="0" u="none" strike="noStrike" kern="1200" cap="none" spc="0" normalizeH="0" baseline="0" noProof="0" dirty="0">
                <a:ln>
                  <a:noFill/>
                </a:ln>
                <a:solidFill>
                  <a:prstClr val="white"/>
                </a:solidFill>
                <a:effectLst/>
                <a:uLnTx/>
                <a:uFillTx/>
                <a:latin typeface="Calibri"/>
                <a:ea typeface="+mn-ea"/>
                <a:cs typeface="+mn-cs"/>
              </a:rPr>
              <a:t>10 acres of floodplain and 9 acres of river open meadow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a:p>
            <a:pPr marL="166688" marR="0" lvl="0" indent="-166688"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 Largest known population in NE for the rare </a:t>
            </a:r>
            <a:r>
              <a:rPr lang="en-US" sz="2000" b="1" i="1" dirty="0">
                <a:solidFill>
                  <a:prstClr val="white"/>
                </a:solidFill>
                <a:latin typeface="Calibri"/>
              </a:rPr>
              <a:t>Viola </a:t>
            </a:r>
            <a:r>
              <a:rPr lang="en-US" sz="2000" b="1" i="1" dirty="0" err="1">
                <a:solidFill>
                  <a:prstClr val="white"/>
                </a:solidFill>
                <a:latin typeface="Calibri"/>
              </a:rPr>
              <a:t>brittoniana</a:t>
            </a:r>
            <a:endParaRPr kumimoji="0" lang="en-US" sz="2000" b="1" i="1"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a:p>
            <a:pPr marL="225425" marR="0" lvl="0" indent="-225425"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 Occupies approximately 2.5 acres of the overall site and presently contains  approx. 2,666 plants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a:p>
            <a:pPr marL="166688" marR="0" lvl="0" indent="-166688"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 </a:t>
            </a:r>
            <a:r>
              <a:rPr lang="en-US" sz="2000" b="1" dirty="0">
                <a:solidFill>
                  <a:prstClr val="white"/>
                </a:solidFill>
                <a:latin typeface="Calibri"/>
              </a:rPr>
              <a:t>Site is </a:t>
            </a:r>
            <a:r>
              <a:rPr kumimoji="0" lang="en-US" sz="2000" b="1" i="0" u="none" strike="noStrike" kern="1200" cap="none" spc="0" normalizeH="0" baseline="0" noProof="0" dirty="0">
                <a:ln>
                  <a:noFill/>
                </a:ln>
                <a:solidFill>
                  <a:prstClr val="white"/>
                </a:solidFill>
                <a:effectLst/>
                <a:uLnTx/>
                <a:uFillTx/>
                <a:latin typeface="Calibri"/>
                <a:ea typeface="+mn-ea"/>
                <a:cs typeface="+mn-cs"/>
              </a:rPr>
              <a:t>annually mowed, kept in early succession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a:p>
            <a:pPr marL="225425" marR="0" lvl="0" indent="-225425"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 Threats include succession and Invasive plants such as </a:t>
            </a:r>
            <a:r>
              <a:rPr kumimoji="0" lang="en-US" sz="2000" b="1" i="1" u="none" strike="noStrike" kern="1200" cap="none" spc="0" normalizeH="0" baseline="0" noProof="0" dirty="0">
                <a:ln>
                  <a:noFill/>
                </a:ln>
                <a:solidFill>
                  <a:prstClr val="white"/>
                </a:solidFill>
                <a:effectLst/>
                <a:uLnTx/>
                <a:uFillTx/>
                <a:latin typeface="Calibri"/>
                <a:ea typeface="+mn-ea"/>
                <a:cs typeface="+mn-cs"/>
              </a:rPr>
              <a:t>Frangula alnus </a:t>
            </a:r>
            <a:r>
              <a:rPr kumimoji="0" lang="en-US" sz="2000" b="1" i="0" u="none" strike="noStrike" kern="1200" cap="none" spc="0" normalizeH="0" baseline="0" noProof="0" dirty="0">
                <a:ln>
                  <a:noFill/>
                </a:ln>
                <a:solidFill>
                  <a:prstClr val="white"/>
                </a:solidFill>
                <a:effectLst/>
                <a:uLnTx/>
                <a:uFillTx/>
                <a:latin typeface="Calibri"/>
                <a:ea typeface="+mn-ea"/>
                <a:cs typeface="+mn-cs"/>
              </a:rPr>
              <a:t>(glossy buckthorn)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a:p>
            <a:pPr marL="225425" marR="0" lvl="0" indent="-225425"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 Funding from the Town, via the </a:t>
            </a:r>
            <a:r>
              <a:rPr lang="en-US" sz="2000" b="1" dirty="0">
                <a:solidFill>
                  <a:prstClr val="white"/>
                </a:solidFill>
                <a:latin typeface="Calibri"/>
              </a:rPr>
              <a:t>MANHESP</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a:p>
            <a:pPr marL="225425" marR="0" lvl="0" indent="-225425"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a:p>
            <a:pPr marL="225425" marR="0" lvl="0" indent="-225425"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 Goal is to restore habitat and increase </a:t>
            </a:r>
            <a:r>
              <a:rPr kumimoji="0" lang="en-US" sz="2000" b="1" i="1" u="none" strike="noStrike" kern="1200" cap="none" spc="0" normalizeH="0" baseline="0" noProof="0" dirty="0">
                <a:ln>
                  <a:noFill/>
                </a:ln>
                <a:solidFill>
                  <a:prstClr val="white"/>
                </a:solidFill>
                <a:effectLst/>
                <a:uLnTx/>
                <a:uFillTx/>
                <a:latin typeface="Calibri"/>
                <a:ea typeface="+mn-ea"/>
                <a:cs typeface="+mn-cs"/>
              </a:rPr>
              <a:t>V. </a:t>
            </a:r>
            <a:r>
              <a:rPr kumimoji="0" lang="en-US" sz="2000" b="1" i="1" u="none" strike="noStrike" kern="1200" cap="none" spc="0" normalizeH="0" baseline="0" noProof="0" dirty="0" err="1">
                <a:ln>
                  <a:noFill/>
                </a:ln>
                <a:solidFill>
                  <a:prstClr val="white"/>
                </a:solidFill>
                <a:effectLst/>
                <a:uLnTx/>
                <a:uFillTx/>
                <a:latin typeface="Calibri"/>
                <a:ea typeface="+mn-ea"/>
                <a:cs typeface="+mn-cs"/>
              </a:rPr>
              <a:t>brittoniana</a:t>
            </a:r>
            <a:r>
              <a:rPr kumimoji="0" lang="en-US" sz="2000" b="1" i="1" u="none" strike="noStrike" kern="1200" cap="none" spc="0" normalizeH="0" baseline="0" noProof="0" dirty="0">
                <a:ln>
                  <a:noFill/>
                </a:ln>
                <a:solidFill>
                  <a:prstClr val="white"/>
                </a:solidFill>
                <a:effectLst/>
                <a:uLnTx/>
                <a:uFillTx/>
                <a:latin typeface="Calibri"/>
                <a:ea typeface="+mn-ea"/>
                <a:cs typeface="+mn-cs"/>
              </a:rPr>
              <a:t> </a:t>
            </a:r>
            <a:r>
              <a:rPr kumimoji="0" lang="en-US" sz="2000" b="1" i="0" u="none" strike="noStrike" kern="1200" cap="none" spc="0" normalizeH="0" baseline="0" noProof="0" dirty="0">
                <a:ln>
                  <a:noFill/>
                </a:ln>
                <a:solidFill>
                  <a:prstClr val="white"/>
                </a:solidFill>
                <a:effectLst/>
                <a:uLnTx/>
                <a:uFillTx/>
                <a:latin typeface="Calibri"/>
                <a:ea typeface="+mn-ea"/>
                <a:cs typeface="+mn-cs"/>
              </a:rPr>
              <a:t>population</a:t>
            </a:r>
            <a:endParaRPr kumimoji="0" lang="en-US" sz="2000" b="1" i="1"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993958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01584"/>
            <a:ext cx="9144000" cy="6056416"/>
          </a:xfrm>
          <a:prstGeom prst="rect">
            <a:avLst/>
          </a:prstGeom>
        </p:spPr>
      </p:pic>
      <p:sp>
        <p:nvSpPr>
          <p:cNvPr id="10" name="Rectangle 9"/>
          <p:cNvSpPr/>
          <p:nvPr/>
        </p:nvSpPr>
        <p:spPr>
          <a:xfrm>
            <a:off x="-44388" y="16754"/>
            <a:ext cx="9144000" cy="1260660"/>
          </a:xfrm>
          <a:prstGeom prst="rect">
            <a:avLst/>
          </a:prstGeom>
          <a:solidFill>
            <a:srgbClr val="028676"/>
          </a:solidFill>
          <a:ln w="12700" cap="flat" cmpd="sng" algn="ctr">
            <a:solidFill>
              <a:srgbClr val="C1D1E0">
                <a:shade val="50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87E54"/>
              </a:solidFill>
              <a:effectLst/>
              <a:uLnTx/>
              <a:uFillTx/>
              <a:latin typeface="Calibri" panose="020F0502020204030204"/>
              <a:ea typeface="+mn-ea"/>
              <a:cs typeface="+mn-cs"/>
            </a:endParaRPr>
          </a:p>
        </p:txBody>
      </p:sp>
      <p:sp>
        <p:nvSpPr>
          <p:cNvPr id="15362" name="Rectangle 158"/>
          <p:cNvSpPr>
            <a:spLocks noChangeArrowheads="1"/>
          </p:cNvSpPr>
          <p:nvPr/>
        </p:nvSpPr>
        <p:spPr bwMode="auto">
          <a:xfrm>
            <a:off x="-44388" y="1277414"/>
            <a:ext cx="9188388" cy="5580586"/>
          </a:xfrm>
          <a:prstGeom prst="rect">
            <a:avLst/>
          </a:prstGeom>
          <a:solidFill>
            <a:srgbClr val="DFE383">
              <a:alpha val="5686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4FA400"/>
                </a:solidFill>
                <a:latin typeface="Times New Roman" pitchFamily="18" charset="0"/>
                <a:cs typeface="Arial" charset="0"/>
              </a:defRPr>
            </a:lvl1pPr>
            <a:lvl2pPr marL="742950" indent="-285750" eaLnBrk="0" hangingPunct="0">
              <a:defRPr sz="2400">
                <a:solidFill>
                  <a:srgbClr val="4FA400"/>
                </a:solidFill>
                <a:latin typeface="Times New Roman" pitchFamily="18" charset="0"/>
                <a:cs typeface="Arial" charset="0"/>
              </a:defRPr>
            </a:lvl2pPr>
            <a:lvl3pPr marL="1143000" indent="-228600" eaLnBrk="0" hangingPunct="0">
              <a:defRPr sz="2400">
                <a:solidFill>
                  <a:srgbClr val="4FA400"/>
                </a:solidFill>
                <a:latin typeface="Times New Roman" pitchFamily="18" charset="0"/>
                <a:cs typeface="Arial" charset="0"/>
              </a:defRPr>
            </a:lvl3pPr>
            <a:lvl4pPr marL="1600200" indent="-228600" eaLnBrk="0" hangingPunct="0">
              <a:defRPr sz="2400">
                <a:solidFill>
                  <a:srgbClr val="4FA400"/>
                </a:solidFill>
                <a:latin typeface="Times New Roman" pitchFamily="18" charset="0"/>
                <a:cs typeface="Arial" charset="0"/>
              </a:defRPr>
            </a:lvl4pPr>
            <a:lvl5pPr marL="2057400" indent="-228600" eaLnBrk="0" hangingPunct="0">
              <a:defRPr sz="2400">
                <a:solidFill>
                  <a:srgbClr val="4FA400"/>
                </a:solidFill>
                <a:latin typeface="Times New Roman" pitchFamily="18" charset="0"/>
                <a:cs typeface="Arial" charset="0"/>
              </a:defRPr>
            </a:lvl5pPr>
            <a:lvl6pPr marL="2514600" indent="-228600" algn="ctr" eaLnBrk="0" fontAlgn="base" hangingPunct="0">
              <a:spcBef>
                <a:spcPct val="0"/>
              </a:spcBef>
              <a:spcAft>
                <a:spcPct val="0"/>
              </a:spcAft>
              <a:defRPr sz="2400">
                <a:solidFill>
                  <a:srgbClr val="4FA400"/>
                </a:solidFill>
                <a:latin typeface="Times New Roman" pitchFamily="18" charset="0"/>
                <a:cs typeface="Arial" charset="0"/>
              </a:defRPr>
            </a:lvl6pPr>
            <a:lvl7pPr marL="2971800" indent="-228600" algn="ctr" eaLnBrk="0" fontAlgn="base" hangingPunct="0">
              <a:spcBef>
                <a:spcPct val="0"/>
              </a:spcBef>
              <a:spcAft>
                <a:spcPct val="0"/>
              </a:spcAft>
              <a:defRPr sz="2400">
                <a:solidFill>
                  <a:srgbClr val="4FA400"/>
                </a:solidFill>
                <a:latin typeface="Times New Roman" pitchFamily="18" charset="0"/>
                <a:cs typeface="Arial" charset="0"/>
              </a:defRPr>
            </a:lvl7pPr>
            <a:lvl8pPr marL="3429000" indent="-228600" algn="ctr" eaLnBrk="0" fontAlgn="base" hangingPunct="0">
              <a:spcBef>
                <a:spcPct val="0"/>
              </a:spcBef>
              <a:spcAft>
                <a:spcPct val="0"/>
              </a:spcAft>
              <a:defRPr sz="2400">
                <a:solidFill>
                  <a:srgbClr val="4FA400"/>
                </a:solidFill>
                <a:latin typeface="Times New Roman" pitchFamily="18" charset="0"/>
                <a:cs typeface="Arial" charset="0"/>
              </a:defRPr>
            </a:lvl8pPr>
            <a:lvl9pPr marL="3886200" indent="-228600" algn="ctr" eaLnBrk="0" fontAlgn="base" hangingPunct="0">
              <a:spcBef>
                <a:spcPct val="0"/>
              </a:spcBef>
              <a:spcAft>
                <a:spcPct val="0"/>
              </a:spcAft>
              <a:defRPr sz="2400">
                <a:solidFill>
                  <a:srgbClr val="4FA400"/>
                </a:solidFill>
                <a:latin typeface="Times New Roman" pitchFamily="18"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4FA400"/>
              </a:solidFill>
              <a:effectLst/>
              <a:uLnTx/>
              <a:uFillTx/>
              <a:latin typeface="Times New Roman" pitchFamily="18" charset="0"/>
              <a:ea typeface="+mn-ea"/>
              <a:cs typeface="Arial" charset="0"/>
            </a:endParaRPr>
          </a:p>
        </p:txBody>
      </p:sp>
      <p:sp>
        <p:nvSpPr>
          <p:cNvPr id="15364" name="Text Box 153"/>
          <p:cNvSpPr txBox="1">
            <a:spLocks noChangeArrowheads="1"/>
          </p:cNvSpPr>
          <p:nvPr/>
        </p:nvSpPr>
        <p:spPr bwMode="auto">
          <a:xfrm>
            <a:off x="152400" y="0"/>
            <a:ext cx="92202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rgbClr val="4FA400"/>
                </a:solidFill>
                <a:latin typeface="Times New Roman" pitchFamily="18" charset="0"/>
                <a:cs typeface="Arial" charset="0"/>
              </a:defRPr>
            </a:lvl1pPr>
            <a:lvl2pPr marL="742950" indent="-285750" eaLnBrk="0" hangingPunct="0">
              <a:defRPr sz="2400">
                <a:solidFill>
                  <a:srgbClr val="4FA400"/>
                </a:solidFill>
                <a:latin typeface="Times New Roman" pitchFamily="18" charset="0"/>
                <a:cs typeface="Arial" charset="0"/>
              </a:defRPr>
            </a:lvl2pPr>
            <a:lvl3pPr marL="1143000" indent="-228600" eaLnBrk="0" hangingPunct="0">
              <a:defRPr sz="2400">
                <a:solidFill>
                  <a:srgbClr val="4FA400"/>
                </a:solidFill>
                <a:latin typeface="Times New Roman" pitchFamily="18" charset="0"/>
                <a:cs typeface="Arial" charset="0"/>
              </a:defRPr>
            </a:lvl3pPr>
            <a:lvl4pPr marL="1600200" indent="-228600" eaLnBrk="0" hangingPunct="0">
              <a:defRPr sz="2400">
                <a:solidFill>
                  <a:srgbClr val="4FA400"/>
                </a:solidFill>
                <a:latin typeface="Times New Roman" pitchFamily="18" charset="0"/>
                <a:cs typeface="Arial" charset="0"/>
              </a:defRPr>
            </a:lvl4pPr>
            <a:lvl5pPr marL="2057400" indent="-228600" eaLnBrk="0" hangingPunct="0">
              <a:defRPr sz="2400">
                <a:solidFill>
                  <a:srgbClr val="4FA400"/>
                </a:solidFill>
                <a:latin typeface="Times New Roman" pitchFamily="18" charset="0"/>
                <a:cs typeface="Arial" charset="0"/>
              </a:defRPr>
            </a:lvl5pPr>
            <a:lvl6pPr marL="2514600" indent="-228600" algn="ctr" eaLnBrk="0" fontAlgn="base" hangingPunct="0">
              <a:spcBef>
                <a:spcPct val="0"/>
              </a:spcBef>
              <a:spcAft>
                <a:spcPct val="0"/>
              </a:spcAft>
              <a:defRPr sz="2400">
                <a:solidFill>
                  <a:srgbClr val="4FA400"/>
                </a:solidFill>
                <a:latin typeface="Times New Roman" pitchFamily="18" charset="0"/>
                <a:cs typeface="Arial" charset="0"/>
              </a:defRPr>
            </a:lvl6pPr>
            <a:lvl7pPr marL="2971800" indent="-228600" algn="ctr" eaLnBrk="0" fontAlgn="base" hangingPunct="0">
              <a:spcBef>
                <a:spcPct val="0"/>
              </a:spcBef>
              <a:spcAft>
                <a:spcPct val="0"/>
              </a:spcAft>
              <a:defRPr sz="2400">
                <a:solidFill>
                  <a:srgbClr val="4FA400"/>
                </a:solidFill>
                <a:latin typeface="Times New Roman" pitchFamily="18" charset="0"/>
                <a:cs typeface="Arial" charset="0"/>
              </a:defRPr>
            </a:lvl7pPr>
            <a:lvl8pPr marL="3429000" indent="-228600" algn="ctr" eaLnBrk="0" fontAlgn="base" hangingPunct="0">
              <a:spcBef>
                <a:spcPct val="0"/>
              </a:spcBef>
              <a:spcAft>
                <a:spcPct val="0"/>
              </a:spcAft>
              <a:defRPr sz="2400">
                <a:solidFill>
                  <a:srgbClr val="4FA400"/>
                </a:solidFill>
                <a:latin typeface="Times New Roman" pitchFamily="18" charset="0"/>
                <a:cs typeface="Arial" charset="0"/>
              </a:defRPr>
            </a:lvl8pPr>
            <a:lvl9pPr marL="3886200" indent="-228600" algn="ctr" eaLnBrk="0" fontAlgn="base" hangingPunct="0">
              <a:spcBef>
                <a:spcPct val="0"/>
              </a:spcBef>
              <a:spcAft>
                <a:spcPct val="0"/>
              </a:spcAft>
              <a:defRPr sz="2400">
                <a:solidFill>
                  <a:srgbClr val="4FA400"/>
                </a:solidFill>
                <a:latin typeface="Times New Roman" pitchFamily="18"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dirty="0">
                <a:ln>
                  <a:noFill/>
                </a:ln>
                <a:solidFill>
                  <a:prstClr val="white"/>
                </a:solidFill>
                <a:effectLst/>
                <a:uLnTx/>
                <a:uFillTx/>
                <a:latin typeface="Arial" charset="0"/>
                <a:ea typeface="+mn-ea"/>
                <a:cs typeface="Arial" charset="0"/>
              </a:rPr>
              <a:t>Viola </a:t>
            </a:r>
            <a:r>
              <a:rPr kumimoji="0" lang="en-US" altLang="en-US" sz="3200" b="1" i="1" u="none" strike="noStrike" kern="1200" cap="none" spc="0" normalizeH="0" baseline="0" noProof="0" dirty="0" err="1">
                <a:ln>
                  <a:noFill/>
                </a:ln>
                <a:solidFill>
                  <a:prstClr val="white"/>
                </a:solidFill>
                <a:effectLst/>
                <a:uLnTx/>
                <a:uFillTx/>
                <a:latin typeface="Arial" charset="0"/>
                <a:ea typeface="+mn-ea"/>
                <a:cs typeface="Arial" charset="0"/>
              </a:rPr>
              <a:t>brittoniana</a:t>
            </a:r>
            <a:r>
              <a:rPr kumimoji="0" lang="en-US" altLang="en-US" sz="3200" b="1" i="0" u="none" strike="noStrike" kern="1200" cap="none" spc="0" normalizeH="0" baseline="0" noProof="0" dirty="0">
                <a:ln>
                  <a:noFill/>
                </a:ln>
                <a:solidFill>
                  <a:prstClr val="white"/>
                </a:solidFill>
                <a:effectLst/>
                <a:uLnTx/>
                <a:uFillTx/>
                <a:latin typeface="Arial" charset="0"/>
                <a:ea typeface="+mn-ea"/>
                <a:cs typeface="Arial" charset="0"/>
              </a:rPr>
              <a:t> -Species profile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3200" b="1" i="0" u="none" strike="noStrike" kern="1200" cap="none" spc="0" normalizeH="0" baseline="0" noProof="0" dirty="0">
              <a:ln>
                <a:noFill/>
              </a:ln>
              <a:solidFill>
                <a:prstClr val="white"/>
              </a:solidFill>
              <a:effectLst/>
              <a:uLnTx/>
              <a:uFillTx/>
              <a:latin typeface="Arial" charset="0"/>
              <a:ea typeface="+mn-ea"/>
              <a:cs typeface="Arial" charset="0"/>
            </a:endParaRPr>
          </a:p>
        </p:txBody>
      </p:sp>
      <p:pic>
        <p:nvPicPr>
          <p:cNvPr id="8" name="Picture 2" descr="https://newfs.s3.amazonaws.com/taxon-images-1000s1000/Violaceae/viola-brittoniana-fl-jlync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88" y="1277415"/>
            <a:ext cx="4616388" cy="30802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newfs.s3.amazonaws.com/taxon-images-1000s1000/Violaceae/viola-brittoniana-ha-ahaines-c.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2764" y="1277414"/>
            <a:ext cx="4123859" cy="30599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s://newfs.s3.amazonaws.com/taxon-images-1000s1000/Violaceae/viola-brittoniana-le-bpatterson-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4337318"/>
            <a:ext cx="3581400" cy="2514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96519" y="4440918"/>
            <a:ext cx="4800600"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Habitat: </a:t>
            </a:r>
            <a:r>
              <a:rPr kumimoji="0" lang="en-US" sz="2400" b="1" i="1" u="none" strike="noStrike" kern="1200" cap="none" spc="0" normalizeH="0" baseline="0" noProof="0" dirty="0">
                <a:ln>
                  <a:noFill/>
                </a:ln>
                <a:solidFill>
                  <a:prstClr val="white"/>
                </a:solidFill>
                <a:effectLst/>
                <a:uLnTx/>
                <a:uFillTx/>
                <a:latin typeface="Calibri"/>
                <a:ea typeface="+mn-ea"/>
                <a:cs typeface="+mn-cs"/>
              </a:rPr>
              <a:t>found mostly between the upper part of the annually flooded zone and the 100-year flood line of freshwater rivers-in wet meadows, and can occur in drier mowed areas and along woodland trails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9488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58"/>
          <p:cNvSpPr>
            <a:spLocks noChangeArrowheads="1"/>
          </p:cNvSpPr>
          <p:nvPr/>
        </p:nvSpPr>
        <p:spPr bwMode="auto">
          <a:xfrm>
            <a:off x="0" y="990600"/>
            <a:ext cx="9144000" cy="5867400"/>
          </a:xfrm>
          <a:prstGeom prst="rect">
            <a:avLst/>
          </a:prstGeom>
          <a:solidFill>
            <a:srgbClr val="DFE383">
              <a:alpha val="5686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4FA400"/>
                </a:solidFill>
                <a:latin typeface="Times New Roman" pitchFamily="18" charset="0"/>
                <a:cs typeface="Arial" charset="0"/>
              </a:defRPr>
            </a:lvl1pPr>
            <a:lvl2pPr marL="742950" indent="-285750" eaLnBrk="0" hangingPunct="0">
              <a:defRPr sz="2400">
                <a:solidFill>
                  <a:srgbClr val="4FA400"/>
                </a:solidFill>
                <a:latin typeface="Times New Roman" pitchFamily="18" charset="0"/>
                <a:cs typeface="Arial" charset="0"/>
              </a:defRPr>
            </a:lvl2pPr>
            <a:lvl3pPr marL="1143000" indent="-228600" eaLnBrk="0" hangingPunct="0">
              <a:defRPr sz="2400">
                <a:solidFill>
                  <a:srgbClr val="4FA400"/>
                </a:solidFill>
                <a:latin typeface="Times New Roman" pitchFamily="18" charset="0"/>
                <a:cs typeface="Arial" charset="0"/>
              </a:defRPr>
            </a:lvl3pPr>
            <a:lvl4pPr marL="1600200" indent="-228600" eaLnBrk="0" hangingPunct="0">
              <a:defRPr sz="2400">
                <a:solidFill>
                  <a:srgbClr val="4FA400"/>
                </a:solidFill>
                <a:latin typeface="Times New Roman" pitchFamily="18" charset="0"/>
                <a:cs typeface="Arial" charset="0"/>
              </a:defRPr>
            </a:lvl4pPr>
            <a:lvl5pPr marL="2057400" indent="-228600" eaLnBrk="0" hangingPunct="0">
              <a:defRPr sz="2400">
                <a:solidFill>
                  <a:srgbClr val="4FA400"/>
                </a:solidFill>
                <a:latin typeface="Times New Roman" pitchFamily="18" charset="0"/>
                <a:cs typeface="Arial" charset="0"/>
              </a:defRPr>
            </a:lvl5pPr>
            <a:lvl6pPr marL="2514600" indent="-228600" algn="ctr" eaLnBrk="0" fontAlgn="base" hangingPunct="0">
              <a:spcBef>
                <a:spcPct val="0"/>
              </a:spcBef>
              <a:spcAft>
                <a:spcPct val="0"/>
              </a:spcAft>
              <a:defRPr sz="2400">
                <a:solidFill>
                  <a:srgbClr val="4FA400"/>
                </a:solidFill>
                <a:latin typeface="Times New Roman" pitchFamily="18" charset="0"/>
                <a:cs typeface="Arial" charset="0"/>
              </a:defRPr>
            </a:lvl6pPr>
            <a:lvl7pPr marL="2971800" indent="-228600" algn="ctr" eaLnBrk="0" fontAlgn="base" hangingPunct="0">
              <a:spcBef>
                <a:spcPct val="0"/>
              </a:spcBef>
              <a:spcAft>
                <a:spcPct val="0"/>
              </a:spcAft>
              <a:defRPr sz="2400">
                <a:solidFill>
                  <a:srgbClr val="4FA400"/>
                </a:solidFill>
                <a:latin typeface="Times New Roman" pitchFamily="18" charset="0"/>
                <a:cs typeface="Arial" charset="0"/>
              </a:defRPr>
            </a:lvl7pPr>
            <a:lvl8pPr marL="3429000" indent="-228600" algn="ctr" eaLnBrk="0" fontAlgn="base" hangingPunct="0">
              <a:spcBef>
                <a:spcPct val="0"/>
              </a:spcBef>
              <a:spcAft>
                <a:spcPct val="0"/>
              </a:spcAft>
              <a:defRPr sz="2400">
                <a:solidFill>
                  <a:srgbClr val="4FA400"/>
                </a:solidFill>
                <a:latin typeface="Times New Roman" pitchFamily="18" charset="0"/>
                <a:cs typeface="Arial" charset="0"/>
              </a:defRPr>
            </a:lvl8pPr>
            <a:lvl9pPr marL="3886200" indent="-228600" algn="ctr" eaLnBrk="0" fontAlgn="base" hangingPunct="0">
              <a:spcBef>
                <a:spcPct val="0"/>
              </a:spcBef>
              <a:spcAft>
                <a:spcPct val="0"/>
              </a:spcAft>
              <a:defRPr sz="2400">
                <a:solidFill>
                  <a:srgbClr val="4FA400"/>
                </a:solidFill>
                <a:latin typeface="Times New Roman" pitchFamily="18"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4FA400"/>
              </a:solidFill>
              <a:effectLst/>
              <a:uLnTx/>
              <a:uFillTx/>
              <a:latin typeface="Times New Roman" pitchFamily="18" charset="0"/>
              <a:ea typeface="+mn-ea"/>
              <a:cs typeface="Arial" charset="0"/>
            </a:endParaRPr>
          </a:p>
        </p:txBody>
      </p:sp>
      <p:sp>
        <p:nvSpPr>
          <p:cNvPr id="7" name="Rectangle 6"/>
          <p:cNvSpPr/>
          <p:nvPr/>
        </p:nvSpPr>
        <p:spPr>
          <a:xfrm>
            <a:off x="0" y="-1588"/>
            <a:ext cx="9144000" cy="1449388"/>
          </a:xfrm>
          <a:prstGeom prst="rect">
            <a:avLst/>
          </a:prstGeom>
          <a:solidFill>
            <a:srgbClr val="028676"/>
          </a:solidFill>
          <a:ln w="12700" cap="flat" cmpd="sng" algn="ctr">
            <a:solidFill>
              <a:srgbClr val="C1D1E0">
                <a:shade val="50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87E54"/>
              </a:solidFill>
              <a:effectLst/>
              <a:uLnTx/>
              <a:uFillTx/>
              <a:latin typeface="Calibri" panose="020F0502020204030204"/>
              <a:ea typeface="+mn-ea"/>
              <a:cs typeface="+mn-c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86852"/>
            <a:ext cx="9144000" cy="5905006"/>
          </a:xfrm>
          <a:prstGeom prst="rect">
            <a:avLst/>
          </a:prstGeom>
        </p:spPr>
      </p:pic>
      <p:sp>
        <p:nvSpPr>
          <p:cNvPr id="15364" name="Text Box 153"/>
          <p:cNvSpPr txBox="1">
            <a:spLocks noChangeArrowheads="1"/>
          </p:cNvSpPr>
          <p:nvPr/>
        </p:nvSpPr>
        <p:spPr bwMode="auto">
          <a:xfrm>
            <a:off x="152400" y="130870"/>
            <a:ext cx="91313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4FA400"/>
                </a:solidFill>
                <a:latin typeface="Times New Roman" pitchFamily="18" charset="0"/>
                <a:cs typeface="Arial" charset="0"/>
              </a:defRPr>
            </a:lvl1pPr>
            <a:lvl2pPr marL="742950" indent="-285750" eaLnBrk="0" hangingPunct="0">
              <a:defRPr sz="2400">
                <a:solidFill>
                  <a:srgbClr val="4FA400"/>
                </a:solidFill>
                <a:latin typeface="Times New Roman" pitchFamily="18" charset="0"/>
                <a:cs typeface="Arial" charset="0"/>
              </a:defRPr>
            </a:lvl2pPr>
            <a:lvl3pPr marL="1143000" indent="-228600" eaLnBrk="0" hangingPunct="0">
              <a:defRPr sz="2400">
                <a:solidFill>
                  <a:srgbClr val="4FA400"/>
                </a:solidFill>
                <a:latin typeface="Times New Roman" pitchFamily="18" charset="0"/>
                <a:cs typeface="Arial" charset="0"/>
              </a:defRPr>
            </a:lvl3pPr>
            <a:lvl4pPr marL="1600200" indent="-228600" eaLnBrk="0" hangingPunct="0">
              <a:defRPr sz="2400">
                <a:solidFill>
                  <a:srgbClr val="4FA400"/>
                </a:solidFill>
                <a:latin typeface="Times New Roman" pitchFamily="18" charset="0"/>
                <a:cs typeface="Arial" charset="0"/>
              </a:defRPr>
            </a:lvl4pPr>
            <a:lvl5pPr marL="2057400" indent="-228600" eaLnBrk="0" hangingPunct="0">
              <a:defRPr sz="2400">
                <a:solidFill>
                  <a:srgbClr val="4FA400"/>
                </a:solidFill>
                <a:latin typeface="Times New Roman" pitchFamily="18" charset="0"/>
                <a:cs typeface="Arial" charset="0"/>
              </a:defRPr>
            </a:lvl5pPr>
            <a:lvl6pPr marL="2514600" indent="-228600" algn="ctr" eaLnBrk="0" fontAlgn="base" hangingPunct="0">
              <a:spcBef>
                <a:spcPct val="0"/>
              </a:spcBef>
              <a:spcAft>
                <a:spcPct val="0"/>
              </a:spcAft>
              <a:defRPr sz="2400">
                <a:solidFill>
                  <a:srgbClr val="4FA400"/>
                </a:solidFill>
                <a:latin typeface="Times New Roman" pitchFamily="18" charset="0"/>
                <a:cs typeface="Arial" charset="0"/>
              </a:defRPr>
            </a:lvl6pPr>
            <a:lvl7pPr marL="2971800" indent="-228600" algn="ctr" eaLnBrk="0" fontAlgn="base" hangingPunct="0">
              <a:spcBef>
                <a:spcPct val="0"/>
              </a:spcBef>
              <a:spcAft>
                <a:spcPct val="0"/>
              </a:spcAft>
              <a:defRPr sz="2400">
                <a:solidFill>
                  <a:srgbClr val="4FA400"/>
                </a:solidFill>
                <a:latin typeface="Times New Roman" pitchFamily="18" charset="0"/>
                <a:cs typeface="Arial" charset="0"/>
              </a:defRPr>
            </a:lvl7pPr>
            <a:lvl8pPr marL="3429000" indent="-228600" algn="ctr" eaLnBrk="0" fontAlgn="base" hangingPunct="0">
              <a:spcBef>
                <a:spcPct val="0"/>
              </a:spcBef>
              <a:spcAft>
                <a:spcPct val="0"/>
              </a:spcAft>
              <a:defRPr sz="2400">
                <a:solidFill>
                  <a:srgbClr val="4FA400"/>
                </a:solidFill>
                <a:latin typeface="Times New Roman" pitchFamily="18" charset="0"/>
                <a:cs typeface="Arial" charset="0"/>
              </a:defRPr>
            </a:lvl8pPr>
            <a:lvl9pPr marL="3886200" indent="-228600" algn="ctr" eaLnBrk="0" fontAlgn="base" hangingPunct="0">
              <a:spcBef>
                <a:spcPct val="0"/>
              </a:spcBef>
              <a:spcAft>
                <a:spcPct val="0"/>
              </a:spcAft>
              <a:defRPr sz="2400">
                <a:solidFill>
                  <a:srgbClr val="4FA400"/>
                </a:solidFill>
                <a:latin typeface="Times New Roman" pitchFamily="18"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dirty="0">
                <a:ln>
                  <a:noFill/>
                </a:ln>
                <a:solidFill>
                  <a:prstClr val="white"/>
                </a:solidFill>
                <a:effectLst/>
                <a:uLnTx/>
                <a:uFillTx/>
                <a:latin typeface="Arial" charset="0"/>
                <a:ea typeface="+mn-ea"/>
                <a:cs typeface="Arial" charset="0"/>
              </a:rPr>
              <a:t>Viola </a:t>
            </a:r>
            <a:r>
              <a:rPr kumimoji="0" lang="en-US" altLang="en-US" sz="3200" b="1" i="1" u="none" strike="noStrike" kern="1200" cap="none" spc="0" normalizeH="0" baseline="0" noProof="0" dirty="0" err="1">
                <a:ln>
                  <a:noFill/>
                </a:ln>
                <a:solidFill>
                  <a:prstClr val="white"/>
                </a:solidFill>
                <a:effectLst/>
                <a:uLnTx/>
                <a:uFillTx/>
                <a:latin typeface="Arial" charset="0"/>
                <a:ea typeface="+mn-ea"/>
                <a:cs typeface="Arial" charset="0"/>
              </a:rPr>
              <a:t>brittoniana</a:t>
            </a:r>
            <a:r>
              <a:rPr kumimoji="0" lang="en-US" altLang="en-US" sz="3200" b="1" i="0" u="none" strike="noStrike" kern="1200" cap="none" spc="0" normalizeH="0" baseline="0" noProof="0" dirty="0">
                <a:ln>
                  <a:noFill/>
                </a:ln>
                <a:solidFill>
                  <a:prstClr val="white"/>
                </a:solidFill>
                <a:effectLst/>
                <a:uLnTx/>
                <a:uFillTx/>
                <a:latin typeface="Arial" charset="0"/>
                <a:ea typeface="+mn-ea"/>
                <a:cs typeface="Arial" charset="0"/>
              </a:rPr>
              <a:t> management-Pre-management in 2009</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186852"/>
            <a:ext cx="9144000" cy="5837793"/>
          </a:xfrm>
          <a:prstGeom prst="rect">
            <a:avLst/>
          </a:prstGeom>
        </p:spPr>
      </p:pic>
    </p:spTree>
    <p:extLst>
      <p:ext uri="{BB962C8B-B14F-4D97-AF65-F5344CB8AC3E}">
        <p14:creationId xmlns:p14="http://schemas.microsoft.com/office/powerpoint/2010/main" val="1371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FC4BC5-D5C3-4A0E-9ABE-A9FF53A5CE5F}"/>
              </a:ext>
            </a:extLst>
          </p:cNvPr>
          <p:cNvPicPr>
            <a:picLocks noChangeAspect="1"/>
          </p:cNvPicPr>
          <p:nvPr/>
        </p:nvPicPr>
        <p:blipFill>
          <a:blip r:embed="rId3"/>
          <a:stretch>
            <a:fillRect/>
          </a:stretch>
        </p:blipFill>
        <p:spPr>
          <a:xfrm>
            <a:off x="99658" y="76200"/>
            <a:ext cx="8891942" cy="6666059"/>
          </a:xfrm>
          <a:prstGeom prst="rect">
            <a:avLst/>
          </a:prstGeom>
        </p:spPr>
      </p:pic>
      <p:sp>
        <p:nvSpPr>
          <p:cNvPr id="2" name="TextBox 1">
            <a:extLst>
              <a:ext uri="{FF2B5EF4-FFF2-40B4-BE49-F238E27FC236}">
                <a16:creationId xmlns:a16="http://schemas.microsoft.com/office/drawing/2014/main" id="{57607514-F966-42CC-97DC-BBBA5EA359DE}"/>
              </a:ext>
            </a:extLst>
          </p:cNvPr>
          <p:cNvSpPr txBox="1"/>
          <p:nvPr/>
        </p:nvSpPr>
        <p:spPr>
          <a:xfrm>
            <a:off x="231058" y="0"/>
            <a:ext cx="8763000" cy="954107"/>
          </a:xfrm>
          <a:prstGeom prst="rect">
            <a:avLst/>
          </a:prstGeom>
          <a:noFill/>
          <a:ln>
            <a:noFill/>
          </a:ln>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2400" b="1" dirty="0">
                <a:latin typeface="+mn-lt"/>
                <a:sym typeface="Symbol"/>
              </a:rPr>
              <a:t> </a:t>
            </a:r>
            <a:r>
              <a:rPr lang="en-US" sz="2800" b="1" dirty="0">
                <a:latin typeface="+mn-lt"/>
              </a:rPr>
              <a:t>Land use history   =   </a:t>
            </a:r>
            <a:r>
              <a:rPr lang="en-US" sz="2800" b="1" dirty="0">
                <a:latin typeface="+mn-lt"/>
                <a:sym typeface="Symbol"/>
              </a:rPr>
              <a:t> </a:t>
            </a:r>
            <a:r>
              <a:rPr lang="en-US" sz="2800" b="1" dirty="0">
                <a:latin typeface="+mn-lt"/>
              </a:rPr>
              <a:t>Invasive species abundance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58"/>
          <p:cNvSpPr>
            <a:spLocks noChangeArrowheads="1"/>
          </p:cNvSpPr>
          <p:nvPr/>
        </p:nvSpPr>
        <p:spPr bwMode="auto">
          <a:xfrm>
            <a:off x="0" y="990600"/>
            <a:ext cx="9144000" cy="5867400"/>
          </a:xfrm>
          <a:prstGeom prst="rect">
            <a:avLst/>
          </a:prstGeom>
          <a:solidFill>
            <a:srgbClr val="DFE383">
              <a:alpha val="5686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4FA400"/>
                </a:solidFill>
                <a:latin typeface="Times New Roman" pitchFamily="18" charset="0"/>
                <a:cs typeface="Arial" charset="0"/>
              </a:defRPr>
            </a:lvl1pPr>
            <a:lvl2pPr marL="742950" indent="-285750" eaLnBrk="0" hangingPunct="0">
              <a:defRPr sz="2400">
                <a:solidFill>
                  <a:srgbClr val="4FA400"/>
                </a:solidFill>
                <a:latin typeface="Times New Roman" pitchFamily="18" charset="0"/>
                <a:cs typeface="Arial" charset="0"/>
              </a:defRPr>
            </a:lvl2pPr>
            <a:lvl3pPr marL="1143000" indent="-228600" eaLnBrk="0" hangingPunct="0">
              <a:defRPr sz="2400">
                <a:solidFill>
                  <a:srgbClr val="4FA400"/>
                </a:solidFill>
                <a:latin typeface="Times New Roman" pitchFamily="18" charset="0"/>
                <a:cs typeface="Arial" charset="0"/>
              </a:defRPr>
            </a:lvl3pPr>
            <a:lvl4pPr marL="1600200" indent="-228600" eaLnBrk="0" hangingPunct="0">
              <a:defRPr sz="2400">
                <a:solidFill>
                  <a:srgbClr val="4FA400"/>
                </a:solidFill>
                <a:latin typeface="Times New Roman" pitchFamily="18" charset="0"/>
                <a:cs typeface="Arial" charset="0"/>
              </a:defRPr>
            </a:lvl4pPr>
            <a:lvl5pPr marL="2057400" indent="-228600" eaLnBrk="0" hangingPunct="0">
              <a:defRPr sz="2400">
                <a:solidFill>
                  <a:srgbClr val="4FA400"/>
                </a:solidFill>
                <a:latin typeface="Times New Roman" pitchFamily="18" charset="0"/>
                <a:cs typeface="Arial" charset="0"/>
              </a:defRPr>
            </a:lvl5pPr>
            <a:lvl6pPr marL="2514600" indent="-228600" algn="ctr" eaLnBrk="0" fontAlgn="base" hangingPunct="0">
              <a:spcBef>
                <a:spcPct val="0"/>
              </a:spcBef>
              <a:spcAft>
                <a:spcPct val="0"/>
              </a:spcAft>
              <a:defRPr sz="2400">
                <a:solidFill>
                  <a:srgbClr val="4FA400"/>
                </a:solidFill>
                <a:latin typeface="Times New Roman" pitchFamily="18" charset="0"/>
                <a:cs typeface="Arial" charset="0"/>
              </a:defRPr>
            </a:lvl6pPr>
            <a:lvl7pPr marL="2971800" indent="-228600" algn="ctr" eaLnBrk="0" fontAlgn="base" hangingPunct="0">
              <a:spcBef>
                <a:spcPct val="0"/>
              </a:spcBef>
              <a:spcAft>
                <a:spcPct val="0"/>
              </a:spcAft>
              <a:defRPr sz="2400">
                <a:solidFill>
                  <a:srgbClr val="4FA400"/>
                </a:solidFill>
                <a:latin typeface="Times New Roman" pitchFamily="18" charset="0"/>
                <a:cs typeface="Arial" charset="0"/>
              </a:defRPr>
            </a:lvl7pPr>
            <a:lvl8pPr marL="3429000" indent="-228600" algn="ctr" eaLnBrk="0" fontAlgn="base" hangingPunct="0">
              <a:spcBef>
                <a:spcPct val="0"/>
              </a:spcBef>
              <a:spcAft>
                <a:spcPct val="0"/>
              </a:spcAft>
              <a:defRPr sz="2400">
                <a:solidFill>
                  <a:srgbClr val="4FA400"/>
                </a:solidFill>
                <a:latin typeface="Times New Roman" pitchFamily="18" charset="0"/>
                <a:cs typeface="Arial" charset="0"/>
              </a:defRPr>
            </a:lvl8pPr>
            <a:lvl9pPr marL="3886200" indent="-228600" algn="ctr" eaLnBrk="0" fontAlgn="base" hangingPunct="0">
              <a:spcBef>
                <a:spcPct val="0"/>
              </a:spcBef>
              <a:spcAft>
                <a:spcPct val="0"/>
              </a:spcAft>
              <a:defRPr sz="2400">
                <a:solidFill>
                  <a:srgbClr val="4FA400"/>
                </a:solidFill>
                <a:latin typeface="Times New Roman" pitchFamily="18"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4FA400"/>
              </a:solidFill>
              <a:effectLst/>
              <a:uLnTx/>
              <a:uFillTx/>
              <a:latin typeface="Times New Roman" pitchFamily="18" charset="0"/>
              <a:ea typeface="+mn-ea"/>
              <a:cs typeface="Arial" charset="0"/>
            </a:endParaRPr>
          </a:p>
        </p:txBody>
      </p:sp>
      <p:sp>
        <p:nvSpPr>
          <p:cNvPr id="7" name="Rectangle 6"/>
          <p:cNvSpPr/>
          <p:nvPr/>
        </p:nvSpPr>
        <p:spPr>
          <a:xfrm>
            <a:off x="0" y="-1588"/>
            <a:ext cx="9144000" cy="1449388"/>
          </a:xfrm>
          <a:prstGeom prst="rect">
            <a:avLst/>
          </a:prstGeom>
          <a:solidFill>
            <a:srgbClr val="028676"/>
          </a:solidFill>
          <a:ln w="12700" cap="flat" cmpd="sng" algn="ctr">
            <a:solidFill>
              <a:srgbClr val="C1D1E0">
                <a:shade val="50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87E54"/>
              </a:solidFill>
              <a:effectLst/>
              <a:uLnTx/>
              <a:uFillTx/>
              <a:latin typeface="Calibri" panose="020F0502020204030204"/>
              <a:ea typeface="+mn-ea"/>
              <a:cs typeface="+mn-cs"/>
            </a:endParaRPr>
          </a:p>
        </p:txBody>
      </p:sp>
      <p:pic>
        <p:nvPicPr>
          <p:cNvPr id="1026" name="Picture 2" descr="C:\Users\aweise\Desktop\DSCN163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208088"/>
            <a:ext cx="9144000" cy="5652540"/>
          </a:xfrm>
          <a:prstGeom prst="rect">
            <a:avLst/>
          </a:prstGeom>
          <a:noFill/>
          <a:extLst>
            <a:ext uri="{909E8E84-426E-40DD-AFC4-6F175D3DCCD1}">
              <a14:hiddenFill xmlns:a14="http://schemas.microsoft.com/office/drawing/2010/main">
                <a:solidFill>
                  <a:srgbClr val="FFFFFF"/>
                </a:solidFill>
              </a14:hiddenFill>
            </a:ext>
          </a:extLst>
        </p:spPr>
      </p:pic>
      <p:sp>
        <p:nvSpPr>
          <p:cNvPr id="15364" name="Text Box 153"/>
          <p:cNvSpPr txBox="1">
            <a:spLocks noChangeArrowheads="1"/>
          </p:cNvSpPr>
          <p:nvPr/>
        </p:nvSpPr>
        <p:spPr bwMode="auto">
          <a:xfrm>
            <a:off x="183776" y="65435"/>
            <a:ext cx="91313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4FA400"/>
                </a:solidFill>
                <a:latin typeface="Times New Roman" pitchFamily="18" charset="0"/>
                <a:cs typeface="Arial" charset="0"/>
              </a:defRPr>
            </a:lvl1pPr>
            <a:lvl2pPr marL="742950" indent="-285750" eaLnBrk="0" hangingPunct="0">
              <a:defRPr sz="2400">
                <a:solidFill>
                  <a:srgbClr val="4FA400"/>
                </a:solidFill>
                <a:latin typeface="Times New Roman" pitchFamily="18" charset="0"/>
                <a:cs typeface="Arial" charset="0"/>
              </a:defRPr>
            </a:lvl2pPr>
            <a:lvl3pPr marL="1143000" indent="-228600" eaLnBrk="0" hangingPunct="0">
              <a:defRPr sz="2400">
                <a:solidFill>
                  <a:srgbClr val="4FA400"/>
                </a:solidFill>
                <a:latin typeface="Times New Roman" pitchFamily="18" charset="0"/>
                <a:cs typeface="Arial" charset="0"/>
              </a:defRPr>
            </a:lvl3pPr>
            <a:lvl4pPr marL="1600200" indent="-228600" eaLnBrk="0" hangingPunct="0">
              <a:defRPr sz="2400">
                <a:solidFill>
                  <a:srgbClr val="4FA400"/>
                </a:solidFill>
                <a:latin typeface="Times New Roman" pitchFamily="18" charset="0"/>
                <a:cs typeface="Arial" charset="0"/>
              </a:defRPr>
            </a:lvl4pPr>
            <a:lvl5pPr marL="2057400" indent="-228600" eaLnBrk="0" hangingPunct="0">
              <a:defRPr sz="2400">
                <a:solidFill>
                  <a:srgbClr val="4FA400"/>
                </a:solidFill>
                <a:latin typeface="Times New Roman" pitchFamily="18" charset="0"/>
                <a:cs typeface="Arial" charset="0"/>
              </a:defRPr>
            </a:lvl5pPr>
            <a:lvl6pPr marL="2514600" indent="-228600" algn="ctr" eaLnBrk="0" fontAlgn="base" hangingPunct="0">
              <a:spcBef>
                <a:spcPct val="0"/>
              </a:spcBef>
              <a:spcAft>
                <a:spcPct val="0"/>
              </a:spcAft>
              <a:defRPr sz="2400">
                <a:solidFill>
                  <a:srgbClr val="4FA400"/>
                </a:solidFill>
                <a:latin typeface="Times New Roman" pitchFamily="18" charset="0"/>
                <a:cs typeface="Arial" charset="0"/>
              </a:defRPr>
            </a:lvl6pPr>
            <a:lvl7pPr marL="2971800" indent="-228600" algn="ctr" eaLnBrk="0" fontAlgn="base" hangingPunct="0">
              <a:spcBef>
                <a:spcPct val="0"/>
              </a:spcBef>
              <a:spcAft>
                <a:spcPct val="0"/>
              </a:spcAft>
              <a:defRPr sz="2400">
                <a:solidFill>
                  <a:srgbClr val="4FA400"/>
                </a:solidFill>
                <a:latin typeface="Times New Roman" pitchFamily="18" charset="0"/>
                <a:cs typeface="Arial" charset="0"/>
              </a:defRPr>
            </a:lvl7pPr>
            <a:lvl8pPr marL="3429000" indent="-228600" algn="ctr" eaLnBrk="0" fontAlgn="base" hangingPunct="0">
              <a:spcBef>
                <a:spcPct val="0"/>
              </a:spcBef>
              <a:spcAft>
                <a:spcPct val="0"/>
              </a:spcAft>
              <a:defRPr sz="2400">
                <a:solidFill>
                  <a:srgbClr val="4FA400"/>
                </a:solidFill>
                <a:latin typeface="Times New Roman" pitchFamily="18" charset="0"/>
                <a:cs typeface="Arial" charset="0"/>
              </a:defRPr>
            </a:lvl8pPr>
            <a:lvl9pPr marL="3886200" indent="-228600" algn="ctr" eaLnBrk="0" fontAlgn="base" hangingPunct="0">
              <a:spcBef>
                <a:spcPct val="0"/>
              </a:spcBef>
              <a:spcAft>
                <a:spcPct val="0"/>
              </a:spcAft>
              <a:defRPr sz="2400">
                <a:solidFill>
                  <a:srgbClr val="4FA400"/>
                </a:solidFill>
                <a:latin typeface="Times New Roman" pitchFamily="18"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dirty="0">
                <a:ln>
                  <a:noFill/>
                </a:ln>
                <a:solidFill>
                  <a:prstClr val="white"/>
                </a:solidFill>
                <a:effectLst/>
                <a:uLnTx/>
                <a:uFillTx/>
                <a:latin typeface="Arial" charset="0"/>
                <a:ea typeface="+mn-ea"/>
                <a:cs typeface="Arial" charset="0"/>
              </a:rPr>
              <a:t>Viola </a:t>
            </a:r>
            <a:r>
              <a:rPr kumimoji="0" lang="en-US" altLang="en-US" sz="3200" b="1" i="1" u="none" strike="noStrike" kern="1200" cap="none" spc="0" normalizeH="0" baseline="0" noProof="0" dirty="0" err="1">
                <a:ln>
                  <a:noFill/>
                </a:ln>
                <a:solidFill>
                  <a:prstClr val="white"/>
                </a:solidFill>
                <a:effectLst/>
                <a:uLnTx/>
                <a:uFillTx/>
                <a:latin typeface="Arial" charset="0"/>
                <a:ea typeface="+mn-ea"/>
                <a:cs typeface="Arial" charset="0"/>
              </a:rPr>
              <a:t>brittoniana</a:t>
            </a:r>
            <a:r>
              <a:rPr kumimoji="0" lang="en-US" altLang="en-US" sz="3200" b="1" i="0" u="none" strike="noStrike" kern="1200" cap="none" spc="0" normalizeH="0" baseline="0" noProof="0" dirty="0">
                <a:ln>
                  <a:noFill/>
                </a:ln>
                <a:solidFill>
                  <a:prstClr val="white"/>
                </a:solidFill>
                <a:effectLst/>
                <a:uLnTx/>
                <a:uFillTx/>
                <a:latin typeface="Arial" charset="0"/>
                <a:ea typeface="+mn-ea"/>
                <a:cs typeface="Arial" charset="0"/>
              </a:rPr>
              <a:t> management-Site preparation</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8" y="1208088"/>
            <a:ext cx="9207535" cy="5494714"/>
          </a:xfrm>
          <a:prstGeom prst="rect">
            <a:avLst/>
          </a:prstGeom>
        </p:spPr>
      </p:pic>
    </p:spTree>
    <p:extLst>
      <p:ext uri="{BB962C8B-B14F-4D97-AF65-F5344CB8AC3E}">
        <p14:creationId xmlns:p14="http://schemas.microsoft.com/office/powerpoint/2010/main" val="3305449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58"/>
          <p:cNvSpPr>
            <a:spLocks noChangeArrowheads="1"/>
          </p:cNvSpPr>
          <p:nvPr/>
        </p:nvSpPr>
        <p:spPr bwMode="auto">
          <a:xfrm>
            <a:off x="0" y="990600"/>
            <a:ext cx="9144000" cy="5867400"/>
          </a:xfrm>
          <a:prstGeom prst="rect">
            <a:avLst/>
          </a:prstGeom>
          <a:solidFill>
            <a:srgbClr val="DFE383">
              <a:alpha val="5686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4FA400"/>
                </a:solidFill>
                <a:latin typeface="Times New Roman" pitchFamily="18" charset="0"/>
                <a:cs typeface="Arial" charset="0"/>
              </a:defRPr>
            </a:lvl1pPr>
            <a:lvl2pPr marL="742950" indent="-285750" eaLnBrk="0" hangingPunct="0">
              <a:defRPr sz="2400">
                <a:solidFill>
                  <a:srgbClr val="4FA400"/>
                </a:solidFill>
                <a:latin typeface="Times New Roman" pitchFamily="18" charset="0"/>
                <a:cs typeface="Arial" charset="0"/>
              </a:defRPr>
            </a:lvl2pPr>
            <a:lvl3pPr marL="1143000" indent="-228600" eaLnBrk="0" hangingPunct="0">
              <a:defRPr sz="2400">
                <a:solidFill>
                  <a:srgbClr val="4FA400"/>
                </a:solidFill>
                <a:latin typeface="Times New Roman" pitchFamily="18" charset="0"/>
                <a:cs typeface="Arial" charset="0"/>
              </a:defRPr>
            </a:lvl3pPr>
            <a:lvl4pPr marL="1600200" indent="-228600" eaLnBrk="0" hangingPunct="0">
              <a:defRPr sz="2400">
                <a:solidFill>
                  <a:srgbClr val="4FA400"/>
                </a:solidFill>
                <a:latin typeface="Times New Roman" pitchFamily="18" charset="0"/>
                <a:cs typeface="Arial" charset="0"/>
              </a:defRPr>
            </a:lvl4pPr>
            <a:lvl5pPr marL="2057400" indent="-228600" eaLnBrk="0" hangingPunct="0">
              <a:defRPr sz="2400">
                <a:solidFill>
                  <a:srgbClr val="4FA400"/>
                </a:solidFill>
                <a:latin typeface="Times New Roman" pitchFamily="18" charset="0"/>
                <a:cs typeface="Arial" charset="0"/>
              </a:defRPr>
            </a:lvl5pPr>
            <a:lvl6pPr marL="2514600" indent="-228600" algn="ctr" eaLnBrk="0" fontAlgn="base" hangingPunct="0">
              <a:spcBef>
                <a:spcPct val="0"/>
              </a:spcBef>
              <a:spcAft>
                <a:spcPct val="0"/>
              </a:spcAft>
              <a:defRPr sz="2400">
                <a:solidFill>
                  <a:srgbClr val="4FA400"/>
                </a:solidFill>
                <a:latin typeface="Times New Roman" pitchFamily="18" charset="0"/>
                <a:cs typeface="Arial" charset="0"/>
              </a:defRPr>
            </a:lvl6pPr>
            <a:lvl7pPr marL="2971800" indent="-228600" algn="ctr" eaLnBrk="0" fontAlgn="base" hangingPunct="0">
              <a:spcBef>
                <a:spcPct val="0"/>
              </a:spcBef>
              <a:spcAft>
                <a:spcPct val="0"/>
              </a:spcAft>
              <a:defRPr sz="2400">
                <a:solidFill>
                  <a:srgbClr val="4FA400"/>
                </a:solidFill>
                <a:latin typeface="Times New Roman" pitchFamily="18" charset="0"/>
                <a:cs typeface="Arial" charset="0"/>
              </a:defRPr>
            </a:lvl7pPr>
            <a:lvl8pPr marL="3429000" indent="-228600" algn="ctr" eaLnBrk="0" fontAlgn="base" hangingPunct="0">
              <a:spcBef>
                <a:spcPct val="0"/>
              </a:spcBef>
              <a:spcAft>
                <a:spcPct val="0"/>
              </a:spcAft>
              <a:defRPr sz="2400">
                <a:solidFill>
                  <a:srgbClr val="4FA400"/>
                </a:solidFill>
                <a:latin typeface="Times New Roman" pitchFamily="18" charset="0"/>
                <a:cs typeface="Arial" charset="0"/>
              </a:defRPr>
            </a:lvl8pPr>
            <a:lvl9pPr marL="3886200" indent="-228600" algn="ctr" eaLnBrk="0" fontAlgn="base" hangingPunct="0">
              <a:spcBef>
                <a:spcPct val="0"/>
              </a:spcBef>
              <a:spcAft>
                <a:spcPct val="0"/>
              </a:spcAft>
              <a:defRPr sz="2400">
                <a:solidFill>
                  <a:srgbClr val="4FA400"/>
                </a:solidFill>
                <a:latin typeface="Times New Roman" pitchFamily="18"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4FA400"/>
              </a:solidFill>
              <a:effectLst/>
              <a:uLnTx/>
              <a:uFillTx/>
              <a:latin typeface="Times New Roman" pitchFamily="18" charset="0"/>
              <a:ea typeface="+mn-ea"/>
              <a:cs typeface="Arial" charset="0"/>
            </a:endParaRPr>
          </a:p>
        </p:txBody>
      </p:sp>
      <p:sp>
        <p:nvSpPr>
          <p:cNvPr id="8" name="Rectangle 7"/>
          <p:cNvSpPr/>
          <p:nvPr/>
        </p:nvSpPr>
        <p:spPr>
          <a:xfrm>
            <a:off x="0" y="-1588"/>
            <a:ext cx="9144000" cy="1449388"/>
          </a:xfrm>
          <a:prstGeom prst="rect">
            <a:avLst/>
          </a:prstGeom>
          <a:solidFill>
            <a:srgbClr val="028676"/>
          </a:solidFill>
          <a:ln w="12700" cap="flat" cmpd="sng" algn="ctr">
            <a:solidFill>
              <a:srgbClr val="C1D1E0">
                <a:shade val="50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87E54"/>
              </a:solidFill>
              <a:effectLst/>
              <a:uLnTx/>
              <a:uFillTx/>
              <a:latin typeface="Calibri" panose="020F0502020204030204"/>
              <a:ea typeface="+mn-ea"/>
              <a:cs typeface="+mn-c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86852"/>
            <a:ext cx="9144000" cy="5905006"/>
          </a:xfrm>
          <a:prstGeom prst="rect">
            <a:avLst/>
          </a:prstGeom>
        </p:spPr>
      </p:pic>
      <p:sp>
        <p:nvSpPr>
          <p:cNvPr id="15364" name="Text Box 153"/>
          <p:cNvSpPr txBox="1">
            <a:spLocks noChangeArrowheads="1"/>
          </p:cNvSpPr>
          <p:nvPr/>
        </p:nvSpPr>
        <p:spPr bwMode="auto">
          <a:xfrm>
            <a:off x="152400" y="130870"/>
            <a:ext cx="91313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4FA400"/>
                </a:solidFill>
                <a:latin typeface="Times New Roman" pitchFamily="18" charset="0"/>
                <a:cs typeface="Arial" charset="0"/>
              </a:defRPr>
            </a:lvl1pPr>
            <a:lvl2pPr marL="742950" indent="-285750" eaLnBrk="0" hangingPunct="0">
              <a:defRPr sz="2400">
                <a:solidFill>
                  <a:srgbClr val="4FA400"/>
                </a:solidFill>
                <a:latin typeface="Times New Roman" pitchFamily="18" charset="0"/>
                <a:cs typeface="Arial" charset="0"/>
              </a:defRPr>
            </a:lvl2pPr>
            <a:lvl3pPr marL="1143000" indent="-228600" eaLnBrk="0" hangingPunct="0">
              <a:defRPr sz="2400">
                <a:solidFill>
                  <a:srgbClr val="4FA400"/>
                </a:solidFill>
                <a:latin typeface="Times New Roman" pitchFamily="18" charset="0"/>
                <a:cs typeface="Arial" charset="0"/>
              </a:defRPr>
            </a:lvl3pPr>
            <a:lvl4pPr marL="1600200" indent="-228600" eaLnBrk="0" hangingPunct="0">
              <a:defRPr sz="2400">
                <a:solidFill>
                  <a:srgbClr val="4FA400"/>
                </a:solidFill>
                <a:latin typeface="Times New Roman" pitchFamily="18" charset="0"/>
                <a:cs typeface="Arial" charset="0"/>
              </a:defRPr>
            </a:lvl4pPr>
            <a:lvl5pPr marL="2057400" indent="-228600" eaLnBrk="0" hangingPunct="0">
              <a:defRPr sz="2400">
                <a:solidFill>
                  <a:srgbClr val="4FA400"/>
                </a:solidFill>
                <a:latin typeface="Times New Roman" pitchFamily="18" charset="0"/>
                <a:cs typeface="Arial" charset="0"/>
              </a:defRPr>
            </a:lvl5pPr>
            <a:lvl6pPr marL="2514600" indent="-228600" algn="ctr" eaLnBrk="0" fontAlgn="base" hangingPunct="0">
              <a:spcBef>
                <a:spcPct val="0"/>
              </a:spcBef>
              <a:spcAft>
                <a:spcPct val="0"/>
              </a:spcAft>
              <a:defRPr sz="2400">
                <a:solidFill>
                  <a:srgbClr val="4FA400"/>
                </a:solidFill>
                <a:latin typeface="Times New Roman" pitchFamily="18" charset="0"/>
                <a:cs typeface="Arial" charset="0"/>
              </a:defRPr>
            </a:lvl6pPr>
            <a:lvl7pPr marL="2971800" indent="-228600" algn="ctr" eaLnBrk="0" fontAlgn="base" hangingPunct="0">
              <a:spcBef>
                <a:spcPct val="0"/>
              </a:spcBef>
              <a:spcAft>
                <a:spcPct val="0"/>
              </a:spcAft>
              <a:defRPr sz="2400">
                <a:solidFill>
                  <a:srgbClr val="4FA400"/>
                </a:solidFill>
                <a:latin typeface="Times New Roman" pitchFamily="18" charset="0"/>
                <a:cs typeface="Arial" charset="0"/>
              </a:defRPr>
            </a:lvl7pPr>
            <a:lvl8pPr marL="3429000" indent="-228600" algn="ctr" eaLnBrk="0" fontAlgn="base" hangingPunct="0">
              <a:spcBef>
                <a:spcPct val="0"/>
              </a:spcBef>
              <a:spcAft>
                <a:spcPct val="0"/>
              </a:spcAft>
              <a:defRPr sz="2400">
                <a:solidFill>
                  <a:srgbClr val="4FA400"/>
                </a:solidFill>
                <a:latin typeface="Times New Roman" pitchFamily="18" charset="0"/>
                <a:cs typeface="Arial" charset="0"/>
              </a:defRPr>
            </a:lvl8pPr>
            <a:lvl9pPr marL="3886200" indent="-228600" algn="ctr" eaLnBrk="0" fontAlgn="base" hangingPunct="0">
              <a:spcBef>
                <a:spcPct val="0"/>
              </a:spcBef>
              <a:spcAft>
                <a:spcPct val="0"/>
              </a:spcAft>
              <a:defRPr sz="2400">
                <a:solidFill>
                  <a:srgbClr val="4FA400"/>
                </a:solidFill>
                <a:latin typeface="Times New Roman" pitchFamily="18"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dirty="0">
                <a:ln>
                  <a:noFill/>
                </a:ln>
                <a:solidFill>
                  <a:prstClr val="white"/>
                </a:solidFill>
                <a:effectLst/>
                <a:uLnTx/>
                <a:uFillTx/>
                <a:latin typeface="Arial" charset="0"/>
                <a:ea typeface="+mn-ea"/>
                <a:cs typeface="Arial" charset="0"/>
              </a:rPr>
              <a:t>Viola </a:t>
            </a:r>
            <a:r>
              <a:rPr kumimoji="0" lang="en-US" altLang="en-US" sz="3200" b="1" i="1" u="none" strike="noStrike" kern="1200" cap="none" spc="0" normalizeH="0" baseline="0" noProof="0" dirty="0" err="1">
                <a:ln>
                  <a:noFill/>
                </a:ln>
                <a:solidFill>
                  <a:prstClr val="white"/>
                </a:solidFill>
                <a:effectLst/>
                <a:uLnTx/>
                <a:uFillTx/>
                <a:latin typeface="Arial" charset="0"/>
                <a:ea typeface="+mn-ea"/>
                <a:cs typeface="Arial" charset="0"/>
              </a:rPr>
              <a:t>brittoniana</a:t>
            </a:r>
            <a:r>
              <a:rPr kumimoji="0" lang="en-US" altLang="en-US" sz="3200" b="1" i="0" u="none" strike="noStrike" kern="1200" cap="none" spc="0" normalizeH="0" baseline="0" noProof="0" dirty="0">
                <a:ln>
                  <a:noFill/>
                </a:ln>
                <a:solidFill>
                  <a:prstClr val="white"/>
                </a:solidFill>
                <a:effectLst/>
                <a:uLnTx/>
                <a:uFillTx/>
                <a:latin typeface="Arial" charset="0"/>
                <a:ea typeface="+mn-ea"/>
                <a:cs typeface="Arial" charset="0"/>
              </a:rPr>
              <a:t> management-Methods</a:t>
            </a:r>
          </a:p>
        </p:txBody>
      </p:sp>
      <p:sp>
        <p:nvSpPr>
          <p:cNvPr id="7" name="TextBox 6"/>
          <p:cNvSpPr txBox="1"/>
          <p:nvPr/>
        </p:nvSpPr>
        <p:spPr>
          <a:xfrm>
            <a:off x="0" y="1186852"/>
            <a:ext cx="8947150" cy="6689011"/>
          </a:xfrm>
          <a:prstGeom prst="rect">
            <a:avLst/>
          </a:prstGeom>
          <a:solidFill>
            <a:srgbClr val="262626">
              <a:alpha val="80000"/>
            </a:srgbClr>
          </a:solidFill>
          <a:ln>
            <a:solidFill>
              <a:schemeClr val="tx1">
                <a:lumMod val="50000"/>
                <a:lumOff val="50000"/>
              </a:schemeClr>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Annual monitoring of </a:t>
            </a:r>
            <a:r>
              <a:rPr kumimoji="0" lang="en-US" sz="2400" b="1" i="1"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Viola brittoniana </a:t>
            </a:r>
            <a:r>
              <a:rPr kumimoji="0" lang="en-US" sz="2400" b="1"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in long-term established plots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Invasive plant control of glossy buckthorn and other invasive plants in wet meadow, and forested floodplain</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Treated with rodeo by cut-paint and hand-swipe methods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Treated </a:t>
            </a:r>
            <a:r>
              <a:rPr lang="en-US" sz="2400" b="1"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Asian bittersweet</a:t>
            </a:r>
            <a:r>
              <a:rPr kumimoji="0" lang="en-US" sz="2400" b="1"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 </a:t>
            </a:r>
            <a:r>
              <a:rPr kumimoji="0" lang="en-US" sz="2400" b="1"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with triclopyr spray method</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marL="2286000" marR="0" lvl="5"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marL="2286000" marR="0" lvl="5"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marL="2286000" marR="0" lvl="5"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marL="2286000" marR="0" lvl="5"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marL="2286000" marR="0" lvl="5"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marL="2286000" marR="0" lvl="5"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marL="2571750" marR="0" lvl="5"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p:txBody>
      </p:sp>
      <p:pic>
        <p:nvPicPr>
          <p:cNvPr id="2050" name="Picture 2" descr="S:\Conservation\Eco-Programs\Management\Viola-Calf Pasture\2016\Pictures\Sept2016\DSCN29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6344" y="4495800"/>
            <a:ext cx="3759656" cy="2819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366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58"/>
          <p:cNvSpPr>
            <a:spLocks noChangeArrowheads="1"/>
          </p:cNvSpPr>
          <p:nvPr/>
        </p:nvSpPr>
        <p:spPr bwMode="auto">
          <a:xfrm>
            <a:off x="0" y="990600"/>
            <a:ext cx="9144000" cy="5867400"/>
          </a:xfrm>
          <a:prstGeom prst="rect">
            <a:avLst/>
          </a:prstGeom>
          <a:solidFill>
            <a:srgbClr val="DFE383">
              <a:alpha val="5686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4FA400"/>
                </a:solidFill>
                <a:latin typeface="Times New Roman" pitchFamily="18" charset="0"/>
                <a:cs typeface="Arial" charset="0"/>
              </a:defRPr>
            </a:lvl1pPr>
            <a:lvl2pPr marL="742950" indent="-285750" eaLnBrk="0" hangingPunct="0">
              <a:defRPr sz="2400">
                <a:solidFill>
                  <a:srgbClr val="4FA400"/>
                </a:solidFill>
                <a:latin typeface="Times New Roman" pitchFamily="18" charset="0"/>
                <a:cs typeface="Arial" charset="0"/>
              </a:defRPr>
            </a:lvl2pPr>
            <a:lvl3pPr marL="1143000" indent="-228600" eaLnBrk="0" hangingPunct="0">
              <a:defRPr sz="2400">
                <a:solidFill>
                  <a:srgbClr val="4FA400"/>
                </a:solidFill>
                <a:latin typeface="Times New Roman" pitchFamily="18" charset="0"/>
                <a:cs typeface="Arial" charset="0"/>
              </a:defRPr>
            </a:lvl3pPr>
            <a:lvl4pPr marL="1600200" indent="-228600" eaLnBrk="0" hangingPunct="0">
              <a:defRPr sz="2400">
                <a:solidFill>
                  <a:srgbClr val="4FA400"/>
                </a:solidFill>
                <a:latin typeface="Times New Roman" pitchFamily="18" charset="0"/>
                <a:cs typeface="Arial" charset="0"/>
              </a:defRPr>
            </a:lvl4pPr>
            <a:lvl5pPr marL="2057400" indent="-228600" eaLnBrk="0" hangingPunct="0">
              <a:defRPr sz="2400">
                <a:solidFill>
                  <a:srgbClr val="4FA400"/>
                </a:solidFill>
                <a:latin typeface="Times New Roman" pitchFamily="18" charset="0"/>
                <a:cs typeface="Arial" charset="0"/>
              </a:defRPr>
            </a:lvl5pPr>
            <a:lvl6pPr marL="2514600" indent="-228600" algn="ctr" eaLnBrk="0" fontAlgn="base" hangingPunct="0">
              <a:spcBef>
                <a:spcPct val="0"/>
              </a:spcBef>
              <a:spcAft>
                <a:spcPct val="0"/>
              </a:spcAft>
              <a:defRPr sz="2400">
                <a:solidFill>
                  <a:srgbClr val="4FA400"/>
                </a:solidFill>
                <a:latin typeface="Times New Roman" pitchFamily="18" charset="0"/>
                <a:cs typeface="Arial" charset="0"/>
              </a:defRPr>
            </a:lvl6pPr>
            <a:lvl7pPr marL="2971800" indent="-228600" algn="ctr" eaLnBrk="0" fontAlgn="base" hangingPunct="0">
              <a:spcBef>
                <a:spcPct val="0"/>
              </a:spcBef>
              <a:spcAft>
                <a:spcPct val="0"/>
              </a:spcAft>
              <a:defRPr sz="2400">
                <a:solidFill>
                  <a:srgbClr val="4FA400"/>
                </a:solidFill>
                <a:latin typeface="Times New Roman" pitchFamily="18" charset="0"/>
                <a:cs typeface="Arial" charset="0"/>
              </a:defRPr>
            </a:lvl7pPr>
            <a:lvl8pPr marL="3429000" indent="-228600" algn="ctr" eaLnBrk="0" fontAlgn="base" hangingPunct="0">
              <a:spcBef>
                <a:spcPct val="0"/>
              </a:spcBef>
              <a:spcAft>
                <a:spcPct val="0"/>
              </a:spcAft>
              <a:defRPr sz="2400">
                <a:solidFill>
                  <a:srgbClr val="4FA400"/>
                </a:solidFill>
                <a:latin typeface="Times New Roman" pitchFamily="18" charset="0"/>
                <a:cs typeface="Arial" charset="0"/>
              </a:defRPr>
            </a:lvl8pPr>
            <a:lvl9pPr marL="3886200" indent="-228600" algn="ctr" eaLnBrk="0" fontAlgn="base" hangingPunct="0">
              <a:spcBef>
                <a:spcPct val="0"/>
              </a:spcBef>
              <a:spcAft>
                <a:spcPct val="0"/>
              </a:spcAft>
              <a:defRPr sz="2400">
                <a:solidFill>
                  <a:srgbClr val="4FA400"/>
                </a:solidFill>
                <a:latin typeface="Times New Roman" pitchFamily="18"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4FA400"/>
              </a:solidFill>
              <a:effectLst/>
              <a:uLnTx/>
              <a:uFillTx/>
              <a:latin typeface="Times New Roman" pitchFamily="18" charset="0"/>
              <a:ea typeface="+mn-ea"/>
              <a:cs typeface="Arial" charset="0"/>
            </a:endParaRPr>
          </a:p>
        </p:txBody>
      </p:sp>
      <p:sp>
        <p:nvSpPr>
          <p:cNvPr id="8" name="Rectangle 7"/>
          <p:cNvSpPr/>
          <p:nvPr/>
        </p:nvSpPr>
        <p:spPr>
          <a:xfrm>
            <a:off x="0" y="-1588"/>
            <a:ext cx="9144000" cy="1449388"/>
          </a:xfrm>
          <a:prstGeom prst="rect">
            <a:avLst/>
          </a:prstGeom>
          <a:solidFill>
            <a:srgbClr val="028676"/>
          </a:solidFill>
          <a:ln w="12700" cap="flat" cmpd="sng" algn="ctr">
            <a:solidFill>
              <a:srgbClr val="C1D1E0">
                <a:shade val="50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87E54"/>
              </a:solidFill>
              <a:effectLst/>
              <a:uLnTx/>
              <a:uFillTx/>
              <a:latin typeface="Calibri" panose="020F0502020204030204"/>
              <a:ea typeface="+mn-ea"/>
              <a:cs typeface="+mn-c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86852"/>
            <a:ext cx="9144000" cy="5905006"/>
          </a:xfrm>
          <a:prstGeom prst="rect">
            <a:avLst/>
          </a:prstGeom>
        </p:spPr>
      </p:pic>
      <p:sp>
        <p:nvSpPr>
          <p:cNvPr id="15364" name="Text Box 153"/>
          <p:cNvSpPr txBox="1">
            <a:spLocks noChangeArrowheads="1"/>
          </p:cNvSpPr>
          <p:nvPr/>
        </p:nvSpPr>
        <p:spPr bwMode="auto">
          <a:xfrm>
            <a:off x="152400" y="130870"/>
            <a:ext cx="91313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4FA400"/>
                </a:solidFill>
                <a:latin typeface="Times New Roman" pitchFamily="18" charset="0"/>
                <a:cs typeface="Arial" charset="0"/>
              </a:defRPr>
            </a:lvl1pPr>
            <a:lvl2pPr marL="742950" indent="-285750" eaLnBrk="0" hangingPunct="0">
              <a:defRPr sz="2400">
                <a:solidFill>
                  <a:srgbClr val="4FA400"/>
                </a:solidFill>
                <a:latin typeface="Times New Roman" pitchFamily="18" charset="0"/>
                <a:cs typeface="Arial" charset="0"/>
              </a:defRPr>
            </a:lvl2pPr>
            <a:lvl3pPr marL="1143000" indent="-228600" eaLnBrk="0" hangingPunct="0">
              <a:defRPr sz="2400">
                <a:solidFill>
                  <a:srgbClr val="4FA400"/>
                </a:solidFill>
                <a:latin typeface="Times New Roman" pitchFamily="18" charset="0"/>
                <a:cs typeface="Arial" charset="0"/>
              </a:defRPr>
            </a:lvl3pPr>
            <a:lvl4pPr marL="1600200" indent="-228600" eaLnBrk="0" hangingPunct="0">
              <a:defRPr sz="2400">
                <a:solidFill>
                  <a:srgbClr val="4FA400"/>
                </a:solidFill>
                <a:latin typeface="Times New Roman" pitchFamily="18" charset="0"/>
                <a:cs typeface="Arial" charset="0"/>
              </a:defRPr>
            </a:lvl4pPr>
            <a:lvl5pPr marL="2057400" indent="-228600" eaLnBrk="0" hangingPunct="0">
              <a:defRPr sz="2400">
                <a:solidFill>
                  <a:srgbClr val="4FA400"/>
                </a:solidFill>
                <a:latin typeface="Times New Roman" pitchFamily="18" charset="0"/>
                <a:cs typeface="Arial" charset="0"/>
              </a:defRPr>
            </a:lvl5pPr>
            <a:lvl6pPr marL="2514600" indent="-228600" algn="ctr" eaLnBrk="0" fontAlgn="base" hangingPunct="0">
              <a:spcBef>
                <a:spcPct val="0"/>
              </a:spcBef>
              <a:spcAft>
                <a:spcPct val="0"/>
              </a:spcAft>
              <a:defRPr sz="2400">
                <a:solidFill>
                  <a:srgbClr val="4FA400"/>
                </a:solidFill>
                <a:latin typeface="Times New Roman" pitchFamily="18" charset="0"/>
                <a:cs typeface="Arial" charset="0"/>
              </a:defRPr>
            </a:lvl6pPr>
            <a:lvl7pPr marL="2971800" indent="-228600" algn="ctr" eaLnBrk="0" fontAlgn="base" hangingPunct="0">
              <a:spcBef>
                <a:spcPct val="0"/>
              </a:spcBef>
              <a:spcAft>
                <a:spcPct val="0"/>
              </a:spcAft>
              <a:defRPr sz="2400">
                <a:solidFill>
                  <a:srgbClr val="4FA400"/>
                </a:solidFill>
                <a:latin typeface="Times New Roman" pitchFamily="18" charset="0"/>
                <a:cs typeface="Arial" charset="0"/>
              </a:defRPr>
            </a:lvl7pPr>
            <a:lvl8pPr marL="3429000" indent="-228600" algn="ctr" eaLnBrk="0" fontAlgn="base" hangingPunct="0">
              <a:spcBef>
                <a:spcPct val="0"/>
              </a:spcBef>
              <a:spcAft>
                <a:spcPct val="0"/>
              </a:spcAft>
              <a:defRPr sz="2400">
                <a:solidFill>
                  <a:srgbClr val="4FA400"/>
                </a:solidFill>
                <a:latin typeface="Times New Roman" pitchFamily="18" charset="0"/>
                <a:cs typeface="Arial" charset="0"/>
              </a:defRPr>
            </a:lvl8pPr>
            <a:lvl9pPr marL="3886200" indent="-228600" algn="ctr" eaLnBrk="0" fontAlgn="base" hangingPunct="0">
              <a:spcBef>
                <a:spcPct val="0"/>
              </a:spcBef>
              <a:spcAft>
                <a:spcPct val="0"/>
              </a:spcAft>
              <a:defRPr sz="2400">
                <a:solidFill>
                  <a:srgbClr val="4FA400"/>
                </a:solidFill>
                <a:latin typeface="Times New Roman" pitchFamily="18"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dirty="0">
                <a:ln>
                  <a:noFill/>
                </a:ln>
                <a:solidFill>
                  <a:prstClr val="white"/>
                </a:solidFill>
                <a:effectLst/>
                <a:uLnTx/>
                <a:uFillTx/>
                <a:latin typeface="Arial" charset="0"/>
                <a:ea typeface="+mn-ea"/>
                <a:cs typeface="Arial" charset="0"/>
              </a:rPr>
              <a:t>Viola </a:t>
            </a:r>
            <a:r>
              <a:rPr kumimoji="0" lang="en-US" altLang="en-US" sz="3200" b="1" i="1" u="none" strike="noStrike" kern="1200" cap="none" spc="0" normalizeH="0" baseline="0" noProof="0" dirty="0" err="1">
                <a:ln>
                  <a:noFill/>
                </a:ln>
                <a:solidFill>
                  <a:prstClr val="white"/>
                </a:solidFill>
                <a:effectLst/>
                <a:uLnTx/>
                <a:uFillTx/>
                <a:latin typeface="Arial" charset="0"/>
                <a:ea typeface="+mn-ea"/>
                <a:cs typeface="Arial" charset="0"/>
              </a:rPr>
              <a:t>brittoniana</a:t>
            </a:r>
            <a:r>
              <a:rPr kumimoji="0" lang="en-US" altLang="en-US" sz="3200" b="1" i="0" u="none" strike="noStrike" kern="1200" cap="none" spc="0" normalizeH="0" baseline="0" noProof="0" dirty="0">
                <a:ln>
                  <a:noFill/>
                </a:ln>
                <a:solidFill>
                  <a:prstClr val="white"/>
                </a:solidFill>
                <a:effectLst/>
                <a:uLnTx/>
                <a:uFillTx/>
                <a:latin typeface="Arial" charset="0"/>
                <a:ea typeface="+mn-ea"/>
                <a:cs typeface="Arial" charset="0"/>
              </a:rPr>
              <a:t> management-challenges</a:t>
            </a:r>
          </a:p>
        </p:txBody>
      </p:sp>
      <p:sp>
        <p:nvSpPr>
          <p:cNvPr id="7" name="TextBox 6"/>
          <p:cNvSpPr txBox="1"/>
          <p:nvPr/>
        </p:nvSpPr>
        <p:spPr>
          <a:xfrm>
            <a:off x="76200" y="1229294"/>
            <a:ext cx="9067800" cy="7566174"/>
          </a:xfrm>
          <a:prstGeom prst="rect">
            <a:avLst/>
          </a:prstGeom>
          <a:solidFill>
            <a:srgbClr val="262626">
              <a:alpha val="80000"/>
            </a:srgbClr>
          </a:solidFill>
          <a:ln>
            <a:solidFill>
              <a:schemeClr val="tx1">
                <a:lumMod val="50000"/>
                <a:lumOff val="50000"/>
              </a:schemeClr>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Control of glossy false buckthorn has proved to be challenging, since this species </a:t>
            </a:r>
            <a:r>
              <a:rPr kumimoji="0" lang="en-US" sz="2000" b="1" i="0" u="none" strike="noStrike" kern="1200" cap="none" spc="0" normalizeH="0" baseline="0" noProof="0" dirty="0" err="1">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resprouts</a:t>
            </a:r>
            <a:r>
              <a:rPr kumimoji="0" lang="en-US" sz="2000" b="1"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 vigorously in response to herbicide and mowing</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2000" b="1" i="0" u="none" strike="noStrike" kern="1200" cap="none" spc="0" normalizeH="0" baseline="0" noProof="0" dirty="0" err="1">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Resprouts</a:t>
            </a:r>
            <a:r>
              <a:rPr kumimoji="0" lang="en-US" sz="2000" b="1"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 of buckthorn have been visually observed after mowing and cut-painting individuals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Manual pulling is not feasible due to the proximity of violets next to buckthorn</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Recruitment of source of buckthorn has not yet been eradicated--dispersal</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marL="2286000" marR="0" lvl="5"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marL="2286000" marR="0" lvl="5"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marL="2286000" marR="0" lvl="5"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marL="2286000" marR="0" lvl="5"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marL="2286000" marR="0" lvl="5"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marL="2286000" marR="0" lvl="5"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marL="2571750" marR="0" lvl="5"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p:txBody>
      </p:sp>
      <p:pic>
        <p:nvPicPr>
          <p:cNvPr id="2050" name="Picture 2" descr="S:\Conservation\Eco-Programs\Management\Viola-Calf Pasture\2016\Pictures\Sept2016\DSCN29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5010149"/>
            <a:ext cx="2667000" cy="200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3382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588"/>
            <a:ext cx="9144000" cy="1449388"/>
          </a:xfrm>
          <a:prstGeom prst="rect">
            <a:avLst/>
          </a:prstGeom>
          <a:solidFill>
            <a:srgbClr val="028676"/>
          </a:solidFill>
          <a:ln w="12700" cap="flat" cmpd="sng" algn="ctr">
            <a:solidFill>
              <a:srgbClr val="C1D1E0">
                <a:shade val="50000"/>
              </a:srgb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87E54"/>
              </a:solidFill>
              <a:effectLst/>
              <a:uLnTx/>
              <a:uFillTx/>
              <a:latin typeface="Calibri" panose="020F0502020204030204"/>
              <a:ea typeface="+mn-ea"/>
              <a:cs typeface="+mn-c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86852"/>
            <a:ext cx="9144000" cy="5905006"/>
          </a:xfrm>
          <a:prstGeom prst="rect">
            <a:avLst/>
          </a:prstGeom>
        </p:spPr>
      </p:pic>
      <p:sp>
        <p:nvSpPr>
          <p:cNvPr id="15362" name="Rectangle 158"/>
          <p:cNvSpPr>
            <a:spLocks noChangeArrowheads="1"/>
          </p:cNvSpPr>
          <p:nvPr/>
        </p:nvSpPr>
        <p:spPr bwMode="auto">
          <a:xfrm>
            <a:off x="0" y="1208088"/>
            <a:ext cx="9144000" cy="5649912"/>
          </a:xfrm>
          <a:prstGeom prst="rect">
            <a:avLst/>
          </a:prstGeom>
          <a:solidFill>
            <a:srgbClr val="DFE383">
              <a:alpha val="5686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4FA400"/>
                </a:solidFill>
                <a:latin typeface="Times New Roman" pitchFamily="18" charset="0"/>
                <a:cs typeface="Arial" charset="0"/>
              </a:defRPr>
            </a:lvl1pPr>
            <a:lvl2pPr marL="742950" indent="-285750" eaLnBrk="0" hangingPunct="0">
              <a:defRPr sz="2400">
                <a:solidFill>
                  <a:srgbClr val="4FA400"/>
                </a:solidFill>
                <a:latin typeface="Times New Roman" pitchFamily="18" charset="0"/>
                <a:cs typeface="Arial" charset="0"/>
              </a:defRPr>
            </a:lvl2pPr>
            <a:lvl3pPr marL="1143000" indent="-228600" eaLnBrk="0" hangingPunct="0">
              <a:defRPr sz="2400">
                <a:solidFill>
                  <a:srgbClr val="4FA400"/>
                </a:solidFill>
                <a:latin typeface="Times New Roman" pitchFamily="18" charset="0"/>
                <a:cs typeface="Arial" charset="0"/>
              </a:defRPr>
            </a:lvl3pPr>
            <a:lvl4pPr marL="1600200" indent="-228600" eaLnBrk="0" hangingPunct="0">
              <a:defRPr sz="2400">
                <a:solidFill>
                  <a:srgbClr val="4FA400"/>
                </a:solidFill>
                <a:latin typeface="Times New Roman" pitchFamily="18" charset="0"/>
                <a:cs typeface="Arial" charset="0"/>
              </a:defRPr>
            </a:lvl4pPr>
            <a:lvl5pPr marL="2057400" indent="-228600" eaLnBrk="0" hangingPunct="0">
              <a:defRPr sz="2400">
                <a:solidFill>
                  <a:srgbClr val="4FA400"/>
                </a:solidFill>
                <a:latin typeface="Times New Roman" pitchFamily="18" charset="0"/>
                <a:cs typeface="Arial" charset="0"/>
              </a:defRPr>
            </a:lvl5pPr>
            <a:lvl6pPr marL="2514600" indent="-228600" algn="ctr" eaLnBrk="0" fontAlgn="base" hangingPunct="0">
              <a:spcBef>
                <a:spcPct val="0"/>
              </a:spcBef>
              <a:spcAft>
                <a:spcPct val="0"/>
              </a:spcAft>
              <a:defRPr sz="2400">
                <a:solidFill>
                  <a:srgbClr val="4FA400"/>
                </a:solidFill>
                <a:latin typeface="Times New Roman" pitchFamily="18" charset="0"/>
                <a:cs typeface="Arial" charset="0"/>
              </a:defRPr>
            </a:lvl6pPr>
            <a:lvl7pPr marL="2971800" indent="-228600" algn="ctr" eaLnBrk="0" fontAlgn="base" hangingPunct="0">
              <a:spcBef>
                <a:spcPct val="0"/>
              </a:spcBef>
              <a:spcAft>
                <a:spcPct val="0"/>
              </a:spcAft>
              <a:defRPr sz="2400">
                <a:solidFill>
                  <a:srgbClr val="4FA400"/>
                </a:solidFill>
                <a:latin typeface="Times New Roman" pitchFamily="18" charset="0"/>
                <a:cs typeface="Arial" charset="0"/>
              </a:defRPr>
            </a:lvl7pPr>
            <a:lvl8pPr marL="3429000" indent="-228600" algn="ctr" eaLnBrk="0" fontAlgn="base" hangingPunct="0">
              <a:spcBef>
                <a:spcPct val="0"/>
              </a:spcBef>
              <a:spcAft>
                <a:spcPct val="0"/>
              </a:spcAft>
              <a:defRPr sz="2400">
                <a:solidFill>
                  <a:srgbClr val="4FA400"/>
                </a:solidFill>
                <a:latin typeface="Times New Roman" pitchFamily="18" charset="0"/>
                <a:cs typeface="Arial" charset="0"/>
              </a:defRPr>
            </a:lvl8pPr>
            <a:lvl9pPr marL="3886200" indent="-228600" algn="ctr" eaLnBrk="0" fontAlgn="base" hangingPunct="0">
              <a:spcBef>
                <a:spcPct val="0"/>
              </a:spcBef>
              <a:spcAft>
                <a:spcPct val="0"/>
              </a:spcAft>
              <a:defRPr sz="2400">
                <a:solidFill>
                  <a:srgbClr val="4FA400"/>
                </a:solidFill>
                <a:latin typeface="Times New Roman" pitchFamily="18"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4FA400"/>
              </a:solidFill>
              <a:effectLst/>
              <a:uLnTx/>
              <a:uFillTx/>
              <a:latin typeface="Times New Roman" pitchFamily="18" charset="0"/>
              <a:ea typeface="+mn-ea"/>
              <a:cs typeface="Arial" charset="0"/>
            </a:endParaRPr>
          </a:p>
        </p:txBody>
      </p:sp>
      <p:sp>
        <p:nvSpPr>
          <p:cNvPr id="15364" name="Text Box 153"/>
          <p:cNvSpPr txBox="1">
            <a:spLocks noChangeArrowheads="1"/>
          </p:cNvSpPr>
          <p:nvPr/>
        </p:nvSpPr>
        <p:spPr bwMode="auto">
          <a:xfrm>
            <a:off x="152400" y="130870"/>
            <a:ext cx="91313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4FA400"/>
                </a:solidFill>
                <a:latin typeface="Times New Roman" pitchFamily="18" charset="0"/>
                <a:cs typeface="Arial" charset="0"/>
              </a:defRPr>
            </a:lvl1pPr>
            <a:lvl2pPr marL="742950" indent="-285750" eaLnBrk="0" hangingPunct="0">
              <a:defRPr sz="2400">
                <a:solidFill>
                  <a:srgbClr val="4FA400"/>
                </a:solidFill>
                <a:latin typeface="Times New Roman" pitchFamily="18" charset="0"/>
                <a:cs typeface="Arial" charset="0"/>
              </a:defRPr>
            </a:lvl2pPr>
            <a:lvl3pPr marL="1143000" indent="-228600" eaLnBrk="0" hangingPunct="0">
              <a:defRPr sz="2400">
                <a:solidFill>
                  <a:srgbClr val="4FA400"/>
                </a:solidFill>
                <a:latin typeface="Times New Roman" pitchFamily="18" charset="0"/>
                <a:cs typeface="Arial" charset="0"/>
              </a:defRPr>
            </a:lvl3pPr>
            <a:lvl4pPr marL="1600200" indent="-228600" eaLnBrk="0" hangingPunct="0">
              <a:defRPr sz="2400">
                <a:solidFill>
                  <a:srgbClr val="4FA400"/>
                </a:solidFill>
                <a:latin typeface="Times New Roman" pitchFamily="18" charset="0"/>
                <a:cs typeface="Arial" charset="0"/>
              </a:defRPr>
            </a:lvl4pPr>
            <a:lvl5pPr marL="2057400" indent="-228600" eaLnBrk="0" hangingPunct="0">
              <a:defRPr sz="2400">
                <a:solidFill>
                  <a:srgbClr val="4FA400"/>
                </a:solidFill>
                <a:latin typeface="Times New Roman" pitchFamily="18" charset="0"/>
                <a:cs typeface="Arial" charset="0"/>
              </a:defRPr>
            </a:lvl5pPr>
            <a:lvl6pPr marL="2514600" indent="-228600" algn="ctr" eaLnBrk="0" fontAlgn="base" hangingPunct="0">
              <a:spcBef>
                <a:spcPct val="0"/>
              </a:spcBef>
              <a:spcAft>
                <a:spcPct val="0"/>
              </a:spcAft>
              <a:defRPr sz="2400">
                <a:solidFill>
                  <a:srgbClr val="4FA400"/>
                </a:solidFill>
                <a:latin typeface="Times New Roman" pitchFamily="18" charset="0"/>
                <a:cs typeface="Arial" charset="0"/>
              </a:defRPr>
            </a:lvl6pPr>
            <a:lvl7pPr marL="2971800" indent="-228600" algn="ctr" eaLnBrk="0" fontAlgn="base" hangingPunct="0">
              <a:spcBef>
                <a:spcPct val="0"/>
              </a:spcBef>
              <a:spcAft>
                <a:spcPct val="0"/>
              </a:spcAft>
              <a:defRPr sz="2400">
                <a:solidFill>
                  <a:srgbClr val="4FA400"/>
                </a:solidFill>
                <a:latin typeface="Times New Roman" pitchFamily="18" charset="0"/>
                <a:cs typeface="Arial" charset="0"/>
              </a:defRPr>
            </a:lvl7pPr>
            <a:lvl8pPr marL="3429000" indent="-228600" algn="ctr" eaLnBrk="0" fontAlgn="base" hangingPunct="0">
              <a:spcBef>
                <a:spcPct val="0"/>
              </a:spcBef>
              <a:spcAft>
                <a:spcPct val="0"/>
              </a:spcAft>
              <a:defRPr sz="2400">
                <a:solidFill>
                  <a:srgbClr val="4FA400"/>
                </a:solidFill>
                <a:latin typeface="Times New Roman" pitchFamily="18" charset="0"/>
                <a:cs typeface="Arial" charset="0"/>
              </a:defRPr>
            </a:lvl8pPr>
            <a:lvl9pPr marL="3886200" indent="-228600" algn="ctr" eaLnBrk="0" fontAlgn="base" hangingPunct="0">
              <a:spcBef>
                <a:spcPct val="0"/>
              </a:spcBef>
              <a:spcAft>
                <a:spcPct val="0"/>
              </a:spcAft>
              <a:defRPr sz="2400">
                <a:solidFill>
                  <a:srgbClr val="4FA400"/>
                </a:solidFill>
                <a:latin typeface="Times New Roman" pitchFamily="18"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dirty="0">
                <a:ln>
                  <a:noFill/>
                </a:ln>
                <a:solidFill>
                  <a:prstClr val="white"/>
                </a:solidFill>
                <a:effectLst/>
                <a:uLnTx/>
                <a:uFillTx/>
                <a:latin typeface="Arial" charset="0"/>
                <a:ea typeface="+mn-ea"/>
                <a:cs typeface="Arial" charset="0"/>
              </a:rPr>
              <a:t>Viola </a:t>
            </a:r>
            <a:r>
              <a:rPr kumimoji="0" lang="en-US" altLang="en-US" sz="3200" b="1" i="1" u="none" strike="noStrike" kern="1200" cap="none" spc="0" normalizeH="0" baseline="0" noProof="0" dirty="0" err="1">
                <a:ln>
                  <a:noFill/>
                </a:ln>
                <a:solidFill>
                  <a:prstClr val="white"/>
                </a:solidFill>
                <a:effectLst/>
                <a:uLnTx/>
                <a:uFillTx/>
                <a:latin typeface="Arial" charset="0"/>
                <a:ea typeface="+mn-ea"/>
                <a:cs typeface="Arial" charset="0"/>
              </a:rPr>
              <a:t>brittoniana</a:t>
            </a:r>
            <a:r>
              <a:rPr kumimoji="0" lang="en-US" altLang="en-US" sz="3200" b="1" i="0" u="none" strike="noStrike" kern="1200" cap="none" spc="0" normalizeH="0" baseline="0" noProof="0" dirty="0">
                <a:ln>
                  <a:noFill/>
                </a:ln>
                <a:solidFill>
                  <a:prstClr val="white"/>
                </a:solidFill>
                <a:effectLst/>
                <a:uLnTx/>
                <a:uFillTx/>
                <a:latin typeface="Arial" charset="0"/>
                <a:ea typeface="+mn-ea"/>
                <a:cs typeface="Arial" charset="0"/>
              </a:rPr>
              <a:t> management--2019-2020 management objectives</a:t>
            </a:r>
          </a:p>
        </p:txBody>
      </p:sp>
      <p:sp>
        <p:nvSpPr>
          <p:cNvPr id="7" name="TextBox 6"/>
          <p:cNvSpPr txBox="1"/>
          <p:nvPr/>
        </p:nvSpPr>
        <p:spPr>
          <a:xfrm>
            <a:off x="342900" y="1208088"/>
            <a:ext cx="8458200" cy="12090489"/>
          </a:xfrm>
          <a:prstGeom prst="rect">
            <a:avLst/>
          </a:prstGeom>
          <a:solidFill>
            <a:srgbClr val="262626">
              <a:alpha val="80000"/>
            </a:srgbClr>
          </a:solidFill>
          <a:ln>
            <a:solidFill>
              <a:schemeClr val="tx1">
                <a:lumMod val="50000"/>
                <a:lumOff val="50000"/>
              </a:schemeClr>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Native Plant Trust (NPT) set up three 10 m X 10 m plots  in 2019</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NPT conducted counts of </a:t>
            </a:r>
            <a:r>
              <a:rPr kumimoji="0" lang="en-US" sz="2400" b="0" i="1"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V. brittoniana </a:t>
            </a:r>
            <a:r>
              <a:rPr kumimoji="0" lang="en-US" sz="2400" b="0"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individuals and hybrids, and also counted </a:t>
            </a:r>
            <a:r>
              <a:rPr kumimoji="0" lang="en-US" sz="2400" b="0" i="1"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Frangula</a:t>
            </a:r>
            <a:r>
              <a:rPr kumimoji="0" lang="en-US" sz="2400" b="0"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 </a:t>
            </a:r>
            <a:r>
              <a:rPr kumimoji="0" lang="en-US" sz="2400" b="0" i="1"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alnus</a:t>
            </a:r>
            <a:r>
              <a:rPr kumimoji="0" lang="en-US" sz="2400" b="0"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  (glossy buckthorn) stems within each plot</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Later, in summer of 2019, NPT conducted hand-swipe of buckthorn within the three plots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Goal is to evaluate the effectiveness of the hand-swiping of buckthorn within each plot, determine survivorship of buckthorn, and monitor for changes of </a:t>
            </a:r>
            <a:r>
              <a:rPr kumimoji="0" lang="en-US" sz="2400" b="0" i="1"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V. brittoniana </a:t>
            </a:r>
            <a:r>
              <a:rPr kumimoji="0" lang="en-US" sz="2400" b="0"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numbers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In 2020, NPT will count </a:t>
            </a:r>
            <a:r>
              <a:rPr kumimoji="0" lang="en-US" sz="2400" b="0" i="1"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V. brittoniana </a:t>
            </a:r>
            <a:r>
              <a:rPr kumimoji="0" lang="en-US" sz="2400" b="0"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and buckthorn stems again in the three plots in order to gather data to determine if hand-swiping method is an effective tool in controlling buckthorn</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endParaRPr kumimoji="0" lang="en-US" sz="1800" b="1"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marL="2286000" marR="0" lvl="5"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marL="2286000" marR="0" lvl="5"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marL="2286000" marR="0" lvl="5"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marL="2286000" marR="0" lvl="5"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marL="2286000" marR="0" lvl="5"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marL="2286000" marR="0" lvl="5"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a:p>
            <a:pPr marL="2571750" marR="0" lvl="5"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white"/>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endParaRPr>
          </a:p>
        </p:txBody>
      </p:sp>
    </p:spTree>
    <p:extLst>
      <p:ext uri="{BB962C8B-B14F-4D97-AF65-F5344CB8AC3E}">
        <p14:creationId xmlns:p14="http://schemas.microsoft.com/office/powerpoint/2010/main" val="3946381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E25DC2-B7B0-40CE-B59D-41675A3D52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5" y="-24063"/>
            <a:ext cx="9156700" cy="688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211" y="-152400"/>
            <a:ext cx="7814187" cy="7961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353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5" y="-24063"/>
            <a:ext cx="9156700" cy="688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3233" y="1409177"/>
            <a:ext cx="6495730" cy="3127875"/>
          </a:xfrm>
          <a:prstGeom prst="rect">
            <a:avLst/>
          </a:prstGeom>
        </p:spPr>
      </p:pic>
      <p:sp>
        <p:nvSpPr>
          <p:cNvPr id="5" name="TextBox 4"/>
          <p:cNvSpPr txBox="1"/>
          <p:nvPr/>
        </p:nvSpPr>
        <p:spPr>
          <a:xfrm>
            <a:off x="1768731" y="5612481"/>
            <a:ext cx="5800099" cy="369332"/>
          </a:xfrm>
          <a:prstGeom prst="rect">
            <a:avLst/>
          </a:prstGeom>
          <a:noFill/>
        </p:spPr>
        <p:txBody>
          <a:bodyPr wrap="square" rtlCol="0">
            <a:spAutoFit/>
          </a:bodyPr>
          <a:lstStyle/>
          <a:p>
            <a:pPr algn="ctr" defTabSz="457200" fontAlgn="auto">
              <a:spcBef>
                <a:spcPts val="0"/>
              </a:spcBef>
              <a:spcAft>
                <a:spcPts val="0"/>
              </a:spcAft>
            </a:pPr>
            <a:r>
              <a:rPr lang="en-US" dirty="0">
                <a:solidFill>
                  <a:srgbClr val="F8EEDA"/>
                </a:solidFill>
                <a:latin typeface="Calibri" panose="020F0502020204030204"/>
              </a:rPr>
              <a:t>www.NativePlantTrust.org</a:t>
            </a:r>
          </a:p>
        </p:txBody>
      </p:sp>
    </p:spTree>
    <p:extLst>
      <p:ext uri="{BB962C8B-B14F-4D97-AF65-F5344CB8AC3E}">
        <p14:creationId xmlns:p14="http://schemas.microsoft.com/office/powerpoint/2010/main" val="3989446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D7E05D-1388-41A0-BAF2-DE612AA73157}"/>
              </a:ext>
            </a:extLst>
          </p:cNvPr>
          <p:cNvPicPr>
            <a:picLocks noChangeAspect="1"/>
          </p:cNvPicPr>
          <p:nvPr/>
        </p:nvPicPr>
        <p:blipFill>
          <a:blip r:embed="rId3"/>
          <a:stretch>
            <a:fillRect/>
          </a:stretch>
        </p:blipFill>
        <p:spPr>
          <a:xfrm>
            <a:off x="4916" y="14021"/>
            <a:ext cx="9144000" cy="1454416"/>
          </a:xfrm>
          <a:prstGeom prst="rect">
            <a:avLst/>
          </a:prstGeom>
        </p:spPr>
      </p:pic>
      <p:sp>
        <p:nvSpPr>
          <p:cNvPr id="2" name="Title 1">
            <a:extLst>
              <a:ext uri="{FF2B5EF4-FFF2-40B4-BE49-F238E27FC236}">
                <a16:creationId xmlns:a16="http://schemas.microsoft.com/office/drawing/2014/main" id="{A14C38D0-4949-48F0-810D-ADFE1D11C0C6}"/>
              </a:ext>
            </a:extLst>
          </p:cNvPr>
          <p:cNvSpPr txBox="1">
            <a:spLocks/>
          </p:cNvSpPr>
          <p:nvPr/>
        </p:nvSpPr>
        <p:spPr>
          <a:xfrm>
            <a:off x="457200" y="277813"/>
            <a:ext cx="8229600" cy="1139825"/>
          </a:xfrm>
          <a:prstGeom prst="rect">
            <a:avLst/>
          </a:prstGeom>
        </p:spPr>
        <p:txBody>
          <a:bodyPr/>
          <a:lst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a:lstStyle>
          <a:p>
            <a:pPr>
              <a:defRPr/>
            </a:pPr>
            <a:r>
              <a:rPr lang="en-US" altLang="en-US" b="1" kern="0" dirty="0">
                <a:solidFill>
                  <a:schemeClr val="bg1"/>
                </a:solidFill>
              </a:rPr>
              <a:t>Control: Sequence</a:t>
            </a:r>
          </a:p>
        </p:txBody>
      </p:sp>
      <p:sp>
        <p:nvSpPr>
          <p:cNvPr id="3" name="Content Placeholder 2">
            <a:extLst>
              <a:ext uri="{FF2B5EF4-FFF2-40B4-BE49-F238E27FC236}">
                <a16:creationId xmlns:a16="http://schemas.microsoft.com/office/drawing/2014/main" id="{3D14A94A-B758-4591-9B7E-15169974153D}"/>
              </a:ext>
            </a:extLst>
          </p:cNvPr>
          <p:cNvSpPr txBox="1">
            <a:spLocks/>
          </p:cNvSpPr>
          <p:nvPr/>
        </p:nvSpPr>
        <p:spPr>
          <a:xfrm>
            <a:off x="457200" y="1600200"/>
            <a:ext cx="8229600" cy="4530725"/>
          </a:xfrm>
          <a:prstGeom prst="rect">
            <a:avLst/>
          </a:prstGeom>
        </p:spPr>
        <p:txBody>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pPr>
              <a:defRPr/>
            </a:pPr>
            <a:endParaRPr lang="en-US" altLang="en-US" kern="0" dirty="0"/>
          </a:p>
        </p:txBody>
      </p:sp>
      <p:pic>
        <p:nvPicPr>
          <p:cNvPr id="22532" name="Picture 5">
            <a:extLst>
              <a:ext uri="{FF2B5EF4-FFF2-40B4-BE49-F238E27FC236}">
                <a16:creationId xmlns:a16="http://schemas.microsoft.com/office/drawing/2014/main" id="{073228BA-697E-4A83-9A4B-E6297C3859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307" y="1468437"/>
            <a:ext cx="8867386" cy="5799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Picture 5">
            <a:extLst>
              <a:ext uri="{FF2B5EF4-FFF2-40B4-BE49-F238E27FC236}">
                <a16:creationId xmlns:a16="http://schemas.microsoft.com/office/drawing/2014/main" id="{070122E9-4BDD-4087-A43E-B5A796F793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4961" y="5719761"/>
            <a:ext cx="1233488"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4" name="Picture 6">
            <a:extLst>
              <a:ext uri="{FF2B5EF4-FFF2-40B4-BE49-F238E27FC236}">
                <a16:creationId xmlns:a16="http://schemas.microsoft.com/office/drawing/2014/main" id="{2B120E00-67C8-450F-AF96-E36E7A6810A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85552" y="2262981"/>
            <a:ext cx="13208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92E343-1301-4C59-B13B-38A498043512}"/>
              </a:ext>
            </a:extLst>
          </p:cNvPr>
          <p:cNvPicPr>
            <a:picLocks noChangeAspect="1"/>
          </p:cNvPicPr>
          <p:nvPr/>
        </p:nvPicPr>
        <p:blipFill>
          <a:blip r:embed="rId3"/>
          <a:stretch>
            <a:fillRect/>
          </a:stretch>
        </p:blipFill>
        <p:spPr>
          <a:xfrm>
            <a:off x="12290" y="-32281"/>
            <a:ext cx="9144000" cy="1281379"/>
          </a:xfrm>
          <a:prstGeom prst="rect">
            <a:avLst/>
          </a:prstGeom>
        </p:spPr>
      </p:pic>
      <p:sp>
        <p:nvSpPr>
          <p:cNvPr id="23554" name="Title 1">
            <a:extLst>
              <a:ext uri="{FF2B5EF4-FFF2-40B4-BE49-F238E27FC236}">
                <a16:creationId xmlns:a16="http://schemas.microsoft.com/office/drawing/2014/main" id="{E2333AF0-E404-4183-A729-F74AF41CA823}"/>
              </a:ext>
            </a:extLst>
          </p:cNvPr>
          <p:cNvSpPr>
            <a:spLocks noGrp="1"/>
          </p:cNvSpPr>
          <p:nvPr>
            <p:ph type="title"/>
          </p:nvPr>
        </p:nvSpPr>
        <p:spPr/>
        <p:txBody>
          <a:bodyPr/>
          <a:lstStyle/>
          <a:p>
            <a:pPr algn="ctr"/>
            <a:r>
              <a:rPr lang="en-US" altLang="en-US" b="1" dirty="0"/>
              <a:t>Control Strategies</a:t>
            </a:r>
          </a:p>
        </p:txBody>
      </p:sp>
      <p:sp>
        <p:nvSpPr>
          <p:cNvPr id="4" name="Content Placeholder 2">
            <a:extLst>
              <a:ext uri="{FF2B5EF4-FFF2-40B4-BE49-F238E27FC236}">
                <a16:creationId xmlns:a16="http://schemas.microsoft.com/office/drawing/2014/main" id="{A00249FD-9721-48D1-A9C5-6104B277AFAD}"/>
              </a:ext>
            </a:extLst>
          </p:cNvPr>
          <p:cNvSpPr txBox="1">
            <a:spLocks/>
          </p:cNvSpPr>
          <p:nvPr/>
        </p:nvSpPr>
        <p:spPr bwMode="auto">
          <a:xfrm>
            <a:off x="990600" y="1143000"/>
            <a:ext cx="7696200" cy="498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pPr marL="0" indent="0">
              <a:buFont typeface="Wingdings" pitchFamily="2" charset="2"/>
              <a:buNone/>
              <a:defRPr/>
            </a:pPr>
            <a:r>
              <a:rPr lang="en-US" altLang="en-US" sz="2800" b="1" kern="0" dirty="0"/>
              <a:t>Manual</a:t>
            </a:r>
          </a:p>
          <a:p>
            <a:pPr marL="0" indent="0">
              <a:buFont typeface="Wingdings" pitchFamily="2" charset="2"/>
              <a:buNone/>
              <a:defRPr/>
            </a:pPr>
            <a:endParaRPr lang="en-US" altLang="en-US" sz="2400" kern="0" dirty="0"/>
          </a:p>
          <a:p>
            <a:pPr marL="0" indent="0">
              <a:buFont typeface="Wingdings" pitchFamily="2" charset="2"/>
              <a:buNone/>
              <a:defRPr/>
            </a:pPr>
            <a:endParaRPr lang="en-US" altLang="en-US" sz="2400" kern="0" dirty="0"/>
          </a:p>
          <a:p>
            <a:pPr marL="0" indent="0">
              <a:buFont typeface="Wingdings" pitchFamily="2" charset="2"/>
              <a:buNone/>
              <a:defRPr/>
            </a:pPr>
            <a:r>
              <a:rPr lang="en-US" altLang="en-US" sz="2400" b="1" kern="0" dirty="0"/>
              <a:t>Mechanical</a:t>
            </a:r>
          </a:p>
          <a:p>
            <a:pPr marL="0" indent="0">
              <a:buFont typeface="Wingdings" pitchFamily="2" charset="2"/>
              <a:buNone/>
              <a:defRPr/>
            </a:pPr>
            <a:endParaRPr lang="en-US" altLang="en-US" sz="2400" kern="0" dirty="0"/>
          </a:p>
          <a:p>
            <a:pPr marL="0" indent="0">
              <a:buFont typeface="Wingdings" pitchFamily="2" charset="2"/>
              <a:buNone/>
              <a:defRPr/>
            </a:pPr>
            <a:endParaRPr lang="en-US" altLang="en-US" sz="2400" kern="0" dirty="0"/>
          </a:p>
          <a:p>
            <a:pPr marL="0" indent="0">
              <a:buFont typeface="Wingdings" pitchFamily="2" charset="2"/>
              <a:buNone/>
              <a:defRPr/>
            </a:pPr>
            <a:r>
              <a:rPr lang="en-US" altLang="en-US" sz="2800" b="1" kern="0" dirty="0"/>
              <a:t>Chemical</a:t>
            </a:r>
          </a:p>
          <a:p>
            <a:pPr marL="0" indent="0">
              <a:buFont typeface="Wingdings" pitchFamily="2" charset="2"/>
              <a:buNone/>
              <a:defRPr/>
            </a:pPr>
            <a:endParaRPr lang="en-US" altLang="en-US" sz="2400" kern="0" dirty="0"/>
          </a:p>
          <a:p>
            <a:pPr marL="0" indent="0">
              <a:buFont typeface="Wingdings" pitchFamily="2" charset="2"/>
              <a:buNone/>
              <a:defRPr/>
            </a:pPr>
            <a:endParaRPr lang="en-US" altLang="en-US" sz="2400" kern="0" dirty="0"/>
          </a:p>
          <a:p>
            <a:pPr marL="0" indent="0">
              <a:buFont typeface="Wingdings" pitchFamily="2" charset="2"/>
              <a:buNone/>
              <a:defRPr/>
            </a:pPr>
            <a:r>
              <a:rPr lang="en-US" altLang="en-US" sz="2800" b="1" kern="0" dirty="0"/>
              <a:t>Biological</a:t>
            </a:r>
          </a:p>
          <a:p>
            <a:pPr marL="0" indent="0">
              <a:buFont typeface="Wingdings" pitchFamily="2" charset="2"/>
              <a:buNone/>
              <a:defRPr/>
            </a:pPr>
            <a:endParaRPr lang="en-US" altLang="en-US" sz="2400" kern="0" dirty="0"/>
          </a:p>
        </p:txBody>
      </p:sp>
      <p:pic>
        <p:nvPicPr>
          <p:cNvPr id="23556" name="Picture 4" descr="http://theprairieecologist.files.wordpress.com/2011/02/book-illustrations-aug-09.jpg?w=640&amp;h=480">
            <a:extLst>
              <a:ext uri="{FF2B5EF4-FFF2-40B4-BE49-F238E27FC236}">
                <a16:creationId xmlns:a16="http://schemas.microsoft.com/office/drawing/2014/main" id="{BF259060-CDFD-4A90-A9E7-A07E31981E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1088" y="1836738"/>
            <a:ext cx="5476376" cy="410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own Arrow 2">
            <a:extLst>
              <a:ext uri="{FF2B5EF4-FFF2-40B4-BE49-F238E27FC236}">
                <a16:creationId xmlns:a16="http://schemas.microsoft.com/office/drawing/2014/main" id="{239561F7-58D1-4142-8D84-C387BFF013B8}"/>
              </a:ext>
            </a:extLst>
          </p:cNvPr>
          <p:cNvSpPr/>
          <p:nvPr/>
        </p:nvSpPr>
        <p:spPr>
          <a:xfrm>
            <a:off x="625475" y="1295400"/>
            <a:ext cx="365125" cy="5181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58" name="TextBox 5">
            <a:extLst>
              <a:ext uri="{FF2B5EF4-FFF2-40B4-BE49-F238E27FC236}">
                <a16:creationId xmlns:a16="http://schemas.microsoft.com/office/drawing/2014/main" id="{4B10257B-DEF0-44AC-8699-1767AADD1B57}"/>
              </a:ext>
            </a:extLst>
          </p:cNvPr>
          <p:cNvSpPr txBox="1">
            <a:spLocks noChangeArrowheads="1"/>
          </p:cNvSpPr>
          <p:nvPr/>
        </p:nvSpPr>
        <p:spPr bwMode="auto">
          <a:xfrm rot="-5400000">
            <a:off x="-2389981" y="3390106"/>
            <a:ext cx="58674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b="1">
                <a:ea typeface="ＭＳ Ｐゴシック" panose="020B0600070205080204" pitchFamily="34" charset="-128"/>
                <a:cs typeface="Arial" panose="020B0604020202020204" pitchFamily="34" charset="0"/>
              </a:rPr>
              <a:t>Large Patch                                                             Small  Patch </a:t>
            </a:r>
          </a:p>
        </p:txBody>
      </p:sp>
      <p:pic>
        <p:nvPicPr>
          <p:cNvPr id="23559" name="Picture 6" descr="S:\Conservation\Pictures\Management techniques\hands.JPG">
            <a:extLst>
              <a:ext uri="{FF2B5EF4-FFF2-40B4-BE49-F238E27FC236}">
                <a16:creationId xmlns:a16="http://schemas.microsoft.com/office/drawing/2014/main" id="{452D8AD6-95DA-4592-ACE4-CA4D8AB308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5538" y="1576388"/>
            <a:ext cx="11811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8">
            <a:extLst>
              <a:ext uri="{FF2B5EF4-FFF2-40B4-BE49-F238E27FC236}">
                <a16:creationId xmlns:a16="http://schemas.microsoft.com/office/drawing/2014/main" id="{57C8E304-C6DF-4609-AB27-FF838682AF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1922" y="5711295"/>
            <a:ext cx="13716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61" name="TextBox 13">
            <a:extLst>
              <a:ext uri="{FF2B5EF4-FFF2-40B4-BE49-F238E27FC236}">
                <a16:creationId xmlns:a16="http://schemas.microsoft.com/office/drawing/2014/main" id="{2581CF64-DC35-4FE1-88AB-96E5C5780734}"/>
              </a:ext>
            </a:extLst>
          </p:cNvPr>
          <p:cNvSpPr txBox="1">
            <a:spLocks noChangeArrowheads="1"/>
          </p:cNvSpPr>
          <p:nvPr/>
        </p:nvSpPr>
        <p:spPr bwMode="auto">
          <a:xfrm>
            <a:off x="2424113" y="1328737"/>
            <a:ext cx="671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dirty="0">
                <a:ea typeface="ＭＳ Ｐゴシック" panose="020B0600070205080204" pitchFamily="34" charset="-128"/>
                <a:cs typeface="Arial" panose="020B0604020202020204" pitchFamily="34" charset="0"/>
              </a:rPr>
              <a:t>$$$$</a:t>
            </a:r>
          </a:p>
        </p:txBody>
      </p:sp>
      <p:sp>
        <p:nvSpPr>
          <p:cNvPr id="23562" name="TextBox 14">
            <a:extLst>
              <a:ext uri="{FF2B5EF4-FFF2-40B4-BE49-F238E27FC236}">
                <a16:creationId xmlns:a16="http://schemas.microsoft.com/office/drawing/2014/main" id="{041E1E2B-D50A-4612-B1DB-0485372FF0BD}"/>
              </a:ext>
            </a:extLst>
          </p:cNvPr>
          <p:cNvSpPr txBox="1">
            <a:spLocks noChangeArrowheads="1"/>
          </p:cNvSpPr>
          <p:nvPr/>
        </p:nvSpPr>
        <p:spPr bwMode="auto">
          <a:xfrm>
            <a:off x="2354263" y="5181600"/>
            <a:ext cx="9350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a:ea typeface="ＭＳ Ｐゴシック" panose="020B0600070205080204" pitchFamily="34" charset="-128"/>
                <a:cs typeface="Arial" panose="020B0604020202020204" pitchFamily="34" charset="0"/>
              </a:rPr>
              <a:t>$</a:t>
            </a:r>
          </a:p>
        </p:txBody>
      </p:sp>
      <p:pic>
        <p:nvPicPr>
          <p:cNvPr id="23563" name="Picture 10">
            <a:extLst>
              <a:ext uri="{FF2B5EF4-FFF2-40B4-BE49-F238E27FC236}">
                <a16:creationId xmlns:a16="http://schemas.microsoft.com/office/drawing/2014/main" id="{6C3B08F1-ADB6-4546-A7E6-DF6D991345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1922" y="2951162"/>
            <a:ext cx="954088" cy="955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Brace 6">
            <a:extLst>
              <a:ext uri="{FF2B5EF4-FFF2-40B4-BE49-F238E27FC236}">
                <a16:creationId xmlns:a16="http://schemas.microsoft.com/office/drawing/2014/main" id="{6D095546-56E0-4DF6-885C-EF3ED3E18CA6}"/>
              </a:ext>
            </a:extLst>
          </p:cNvPr>
          <p:cNvSpPr>
            <a:spLocks/>
          </p:cNvSpPr>
          <p:nvPr/>
        </p:nvSpPr>
        <p:spPr bwMode="auto">
          <a:xfrm>
            <a:off x="2590800" y="2184400"/>
            <a:ext cx="468313" cy="2971800"/>
          </a:xfrm>
          <a:prstGeom prst="rightBrace">
            <a:avLst>
              <a:gd name="adj1" fmla="val 46271"/>
              <a:gd name="adj2" fmla="val 52435"/>
            </a:avLst>
          </a:prstGeom>
          <a:noFill/>
          <a:ln w="38100">
            <a:solidFill>
              <a:schemeClr val="accent2"/>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b="1" dirty="0">
              <a:latin typeface="+mn-lt"/>
            </a:endParaRPr>
          </a:p>
        </p:txBody>
      </p:sp>
      <p:pic>
        <p:nvPicPr>
          <p:cNvPr id="23565" name="Picture 11">
            <a:extLst>
              <a:ext uri="{FF2B5EF4-FFF2-40B4-BE49-F238E27FC236}">
                <a16:creationId xmlns:a16="http://schemas.microsoft.com/office/drawing/2014/main" id="{830B4555-F1F6-472A-BDB9-B2B44C9B0C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5538" y="4349485"/>
            <a:ext cx="919162" cy="919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621B1176-4AEE-4E58-B9BC-015490631FA3}"/>
              </a:ext>
            </a:extLst>
          </p:cNvPr>
          <p:cNvSpPr txBox="1"/>
          <p:nvPr/>
        </p:nvSpPr>
        <p:spPr>
          <a:xfrm>
            <a:off x="2861186" y="3594894"/>
            <a:ext cx="671512" cy="33813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1600" b="1" dirty="0" err="1"/>
              <a:t>IPM</a:t>
            </a:r>
            <a:endParaRPr lang="en-US" sz="1600"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14" name="Rectangle 2"/>
          <p:cNvSpPr>
            <a:spLocks noGrp="1" noChangeArrowheads="1"/>
          </p:cNvSpPr>
          <p:nvPr>
            <p:ph type="title"/>
          </p:nvPr>
        </p:nvSpPr>
        <p:spPr>
          <a:xfrm>
            <a:off x="457200" y="0"/>
            <a:ext cx="8229600" cy="1417638"/>
          </a:xfrm>
        </p:spPr>
        <p:txBody>
          <a:bodyPr/>
          <a:lstStyle/>
          <a:p>
            <a:pPr marL="54864" algn="ctr" eaLnBrk="1" fontAlgn="auto" hangingPunct="1">
              <a:spcAft>
                <a:spcPts val="0"/>
              </a:spcAft>
              <a:defRPr/>
            </a:pPr>
            <a:r>
              <a:rPr lang="en-US" altLang="en-US" sz="4000" b="1" dirty="0">
                <a:solidFill>
                  <a:schemeClr val="bg1"/>
                </a:solidFill>
              </a:rPr>
              <a:t>Control Strategy</a:t>
            </a:r>
            <a:endParaRPr lang="et-EE" altLang="en-US" sz="4000" b="1" dirty="0">
              <a:solidFill>
                <a:schemeClr val="bg1"/>
              </a:solidFill>
            </a:endParaRPr>
          </a:p>
        </p:txBody>
      </p:sp>
      <p:sp>
        <p:nvSpPr>
          <p:cNvPr id="46083" name="Rectangle 3"/>
          <p:cNvSpPr>
            <a:spLocks noGrp="1" noChangeArrowheads="1"/>
          </p:cNvSpPr>
          <p:nvPr>
            <p:ph idx="1"/>
          </p:nvPr>
        </p:nvSpPr>
        <p:spPr>
          <a:xfrm>
            <a:off x="463550" y="1968500"/>
            <a:ext cx="8229600" cy="4906963"/>
          </a:xfrm>
        </p:spPr>
        <p:txBody>
          <a:bodyPr/>
          <a:lstStyle/>
          <a:p>
            <a:pPr eaLnBrk="1" hangingPunct="1">
              <a:buFontTx/>
              <a:buNone/>
            </a:pPr>
            <a:r>
              <a:rPr lang="en-US" altLang="en-US" sz="2400" dirty="0"/>
              <a:t>	1. </a:t>
            </a:r>
            <a:r>
              <a:rPr lang="en-US" altLang="en-US" sz="2400" b="1" dirty="0"/>
              <a:t>Goals for project</a:t>
            </a:r>
          </a:p>
          <a:p>
            <a:pPr eaLnBrk="1" hangingPunct="1">
              <a:buFontTx/>
              <a:buNone/>
            </a:pPr>
            <a:r>
              <a:rPr lang="en-US" altLang="en-US" sz="2400" b="1" dirty="0"/>
              <a:t>	2. Methods</a:t>
            </a:r>
          </a:p>
          <a:p>
            <a:pPr eaLnBrk="1" hangingPunct="1">
              <a:buFontTx/>
              <a:buNone/>
            </a:pPr>
            <a:r>
              <a:rPr lang="en-US" altLang="en-US" sz="2400" b="1" dirty="0"/>
              <a:t>	3. Resources</a:t>
            </a:r>
          </a:p>
          <a:p>
            <a:pPr eaLnBrk="1" hangingPunct="1">
              <a:buFontTx/>
              <a:buNone/>
            </a:pPr>
            <a:r>
              <a:rPr lang="en-US" altLang="en-US" sz="2400" b="1" dirty="0"/>
              <a:t>	4. Survey, Mapping, Documentation (Year 1)</a:t>
            </a:r>
          </a:p>
          <a:p>
            <a:pPr indent="-6350" eaLnBrk="1" hangingPunct="1">
              <a:buFontTx/>
              <a:buNone/>
            </a:pPr>
            <a:r>
              <a:rPr lang="en-US" altLang="en-US" sz="2400" b="1" dirty="0"/>
              <a:t>5. Flag sensitive areas, and native and rare species</a:t>
            </a:r>
          </a:p>
          <a:p>
            <a:pPr eaLnBrk="1" hangingPunct="1">
              <a:buFontTx/>
              <a:buNone/>
            </a:pPr>
            <a:r>
              <a:rPr lang="en-US" altLang="en-US" sz="2400" b="1" dirty="0"/>
              <a:t>	6. Control Methods and Implementation (Years 1-2)</a:t>
            </a:r>
          </a:p>
          <a:p>
            <a:pPr lvl="1" eaLnBrk="1" hangingPunct="1"/>
            <a:r>
              <a:rPr lang="en-US" altLang="en-US" sz="2000" b="1" dirty="0"/>
              <a:t>Manual, Mechanical</a:t>
            </a:r>
          </a:p>
          <a:p>
            <a:pPr lvl="1" eaLnBrk="1" hangingPunct="1"/>
            <a:r>
              <a:rPr lang="en-US" altLang="en-US" sz="2000" b="1" dirty="0"/>
              <a:t>Chemical</a:t>
            </a:r>
          </a:p>
          <a:p>
            <a:pPr lvl="1" eaLnBrk="1" hangingPunct="1"/>
            <a:r>
              <a:rPr lang="en-US" altLang="en-US" sz="2000" b="1" dirty="0"/>
              <a:t>Biological</a:t>
            </a:r>
          </a:p>
          <a:p>
            <a:pPr lvl="1" eaLnBrk="1" hangingPunct="1"/>
            <a:r>
              <a:rPr lang="en-US" altLang="en-US" sz="2000" b="1" dirty="0"/>
              <a:t>Other: Grazing, Fire, Flame weeding, smothering</a:t>
            </a:r>
          </a:p>
          <a:p>
            <a:pPr lvl="1" eaLnBrk="1" hangingPunct="1">
              <a:buFontTx/>
              <a:buNone/>
            </a:pPr>
            <a:r>
              <a:rPr lang="en-US" altLang="en-US" sz="2400" b="1" dirty="0"/>
              <a:t>7. Follow up Control and Monitoring (long-term)</a:t>
            </a:r>
          </a:p>
          <a:p>
            <a:pPr lvl="1" eaLnBrk="1" hangingPunct="1">
              <a:buFontTx/>
              <a:buNone/>
            </a:pPr>
            <a:r>
              <a:rPr lang="en-US" altLang="en-US" sz="2400" b="1" dirty="0"/>
              <a:t>8. Restoration</a:t>
            </a:r>
          </a:p>
          <a:p>
            <a:pPr eaLnBrk="1" hangingPunct="1"/>
            <a:endParaRPr lang="et-EE" altLang="en-US" sz="2400" dirty="0"/>
          </a:p>
        </p:txBody>
      </p:sp>
    </p:spTree>
    <p:extLst>
      <p:ext uri="{BB962C8B-B14F-4D97-AF65-F5344CB8AC3E}">
        <p14:creationId xmlns:p14="http://schemas.microsoft.com/office/powerpoint/2010/main" val="3866603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897280-F47A-4452-AD5A-ED8DF7ED3882}"/>
              </a:ext>
            </a:extLst>
          </p:cNvPr>
          <p:cNvPicPr>
            <a:picLocks noChangeAspect="1"/>
          </p:cNvPicPr>
          <p:nvPr/>
        </p:nvPicPr>
        <p:blipFill>
          <a:blip r:embed="rId3"/>
          <a:stretch>
            <a:fillRect/>
          </a:stretch>
        </p:blipFill>
        <p:spPr>
          <a:xfrm>
            <a:off x="0" y="-41274"/>
            <a:ext cx="9144000" cy="1248029"/>
          </a:xfrm>
          <a:prstGeom prst="rect">
            <a:avLst/>
          </a:prstGeom>
        </p:spPr>
      </p:pic>
      <p:sp>
        <p:nvSpPr>
          <p:cNvPr id="2" name="Title 1">
            <a:extLst>
              <a:ext uri="{FF2B5EF4-FFF2-40B4-BE49-F238E27FC236}">
                <a16:creationId xmlns:a16="http://schemas.microsoft.com/office/drawing/2014/main" id="{2BA3C50C-885F-4D8A-BEDD-7C36A618EC02}"/>
              </a:ext>
            </a:extLst>
          </p:cNvPr>
          <p:cNvSpPr txBox="1">
            <a:spLocks/>
          </p:cNvSpPr>
          <p:nvPr/>
        </p:nvSpPr>
        <p:spPr>
          <a:xfrm>
            <a:off x="457200" y="277813"/>
            <a:ext cx="8229600" cy="1139825"/>
          </a:xfrm>
          <a:prstGeom prst="rect">
            <a:avLst/>
          </a:prstGeom>
        </p:spPr>
        <p:txBody>
          <a:bodyPr/>
          <a:lst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a:lstStyle>
          <a:p>
            <a:pPr algn="ctr">
              <a:defRPr/>
            </a:pPr>
            <a:r>
              <a:rPr lang="en-US" altLang="en-US" b="1" kern="0" dirty="0">
                <a:solidFill>
                  <a:schemeClr val="bg1"/>
                </a:solidFill>
              </a:rPr>
              <a:t>Control Techniques</a:t>
            </a:r>
          </a:p>
        </p:txBody>
      </p:sp>
      <p:sp>
        <p:nvSpPr>
          <p:cNvPr id="27651" name="Content Placeholder 2">
            <a:extLst>
              <a:ext uri="{FF2B5EF4-FFF2-40B4-BE49-F238E27FC236}">
                <a16:creationId xmlns:a16="http://schemas.microsoft.com/office/drawing/2014/main" id="{704D6410-1CA4-4A6F-A953-97B9F1401657}"/>
              </a:ext>
            </a:extLst>
          </p:cNvPr>
          <p:cNvSpPr txBox="1">
            <a:spLocks/>
          </p:cNvSpPr>
          <p:nvPr/>
        </p:nvSpPr>
        <p:spPr bwMode="auto">
          <a:xfrm>
            <a:off x="17206" y="1206755"/>
            <a:ext cx="5715000" cy="471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669925" indent="-325438"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022350" indent="-350838"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339850" indent="-315913"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1681163" indent="-339725"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lvl="1"/>
            <a:r>
              <a:rPr lang="en-US" altLang="en-US" sz="2400" b="1" dirty="0">
                <a:ea typeface="ＭＳ Ｐゴシック" panose="020B0600070205080204" pitchFamily="34" charset="-128"/>
              </a:rPr>
              <a:t>SPRING – EARLY SUMMER</a:t>
            </a:r>
          </a:p>
          <a:p>
            <a:pPr lvl="2"/>
            <a:r>
              <a:rPr lang="en-US" altLang="en-US" sz="2400" b="1" dirty="0">
                <a:ea typeface="ＭＳ Ｐゴシック" panose="020B0600070205080204" pitchFamily="34" charset="-128"/>
              </a:rPr>
              <a:t>Remove small-medium woodies or herbaceous plants</a:t>
            </a:r>
          </a:p>
          <a:p>
            <a:pPr lvl="3"/>
            <a:r>
              <a:rPr lang="en-US" altLang="en-US" sz="2400" b="1" dirty="0">
                <a:ea typeface="ＭＳ Ｐゴシック" panose="020B0600070205080204" pitchFamily="34" charset="-128"/>
              </a:rPr>
              <a:t>Hand pulling or wrenching</a:t>
            </a:r>
          </a:p>
          <a:p>
            <a:pPr lvl="4"/>
            <a:r>
              <a:rPr lang="en-US" altLang="en-US" sz="2400" b="1" dirty="0">
                <a:ea typeface="ＭＳ Ｐゴシック" panose="020B0600070205080204" pitchFamily="34" charset="-128"/>
              </a:rPr>
              <a:t>Volunteers!</a:t>
            </a:r>
          </a:p>
          <a:p>
            <a:pPr lvl="3"/>
            <a:r>
              <a:rPr lang="en-US" altLang="en-US" sz="2400" b="1" dirty="0">
                <a:ea typeface="ＭＳ Ｐゴシック" panose="020B0600070205080204" pitchFamily="34" charset="-128"/>
              </a:rPr>
              <a:t>Mechanical uprooting</a:t>
            </a:r>
          </a:p>
          <a:p>
            <a:pPr lvl="3"/>
            <a:r>
              <a:rPr lang="en-US" altLang="en-US" sz="2400" b="1" dirty="0">
                <a:ea typeface="ＭＳ Ｐゴシック" panose="020B0600070205080204" pitchFamily="34" charset="-128"/>
              </a:rPr>
              <a:t>Mound mulch/cover herbs. </a:t>
            </a:r>
          </a:p>
          <a:p>
            <a:pPr lvl="3"/>
            <a:endParaRPr lang="en-US" altLang="en-US" dirty="0">
              <a:ea typeface="ＭＳ Ｐゴシック" panose="020B0600070205080204" pitchFamily="34" charset="-128"/>
            </a:endParaRPr>
          </a:p>
          <a:p>
            <a:pPr lvl="2"/>
            <a:endParaRPr lang="en-US" altLang="en-US" dirty="0">
              <a:ea typeface="ＭＳ Ｐゴシック" panose="020B0600070205080204" pitchFamily="34" charset="-128"/>
            </a:endParaRPr>
          </a:p>
          <a:p>
            <a:pPr>
              <a:buFont typeface="Wingdings" panose="05000000000000000000" pitchFamily="2" charset="2"/>
              <a:buNone/>
            </a:pPr>
            <a:endParaRPr lang="en-US" altLang="en-US" dirty="0">
              <a:ea typeface="ＭＳ Ｐゴシック" panose="020B0600070205080204" pitchFamily="34" charset="-128"/>
            </a:endParaRPr>
          </a:p>
        </p:txBody>
      </p:sp>
      <p:pic>
        <p:nvPicPr>
          <p:cNvPr id="27652" name="Picture 2">
            <a:extLst>
              <a:ext uri="{FF2B5EF4-FFF2-40B4-BE49-F238E27FC236}">
                <a16:creationId xmlns:a16="http://schemas.microsoft.com/office/drawing/2014/main" id="{5363EB2A-1FC4-4610-81F6-568FF1ECFB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9100" y="4278313"/>
            <a:ext cx="2501900" cy="2503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3" name="Picture 3">
            <a:extLst>
              <a:ext uri="{FF2B5EF4-FFF2-40B4-BE49-F238E27FC236}">
                <a16:creationId xmlns:a16="http://schemas.microsoft.com/office/drawing/2014/main" id="{72C2C7E2-9142-44AA-84FF-C0B7692B40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219200"/>
            <a:ext cx="2749550" cy="2951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4" name="Picture 4">
            <a:extLst>
              <a:ext uri="{FF2B5EF4-FFF2-40B4-BE49-F238E27FC236}">
                <a16:creationId xmlns:a16="http://schemas.microsoft.com/office/drawing/2014/main" id="{29BCD909-F562-41D7-A0CB-8698FCB3E3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950" y="4343400"/>
            <a:ext cx="3168650" cy="2382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55" name="TextBox 5">
            <a:extLst>
              <a:ext uri="{FF2B5EF4-FFF2-40B4-BE49-F238E27FC236}">
                <a16:creationId xmlns:a16="http://schemas.microsoft.com/office/drawing/2014/main" id="{37F88B33-B14D-44E2-9B99-D3228F4B30BE}"/>
              </a:ext>
            </a:extLst>
          </p:cNvPr>
          <p:cNvSpPr txBox="1">
            <a:spLocks noChangeArrowheads="1"/>
          </p:cNvSpPr>
          <p:nvPr/>
        </p:nvSpPr>
        <p:spPr bwMode="auto">
          <a:xfrm>
            <a:off x="4235450" y="6308725"/>
            <a:ext cx="1458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b="1">
                <a:ea typeface="ＭＳ Ｐゴシック" panose="020B0600070205080204" pitchFamily="34" charset="-128"/>
              </a:rPr>
              <a:t>Brush Grubber</a:t>
            </a:r>
          </a:p>
        </p:txBody>
      </p:sp>
      <p:sp>
        <p:nvSpPr>
          <p:cNvPr id="27656" name="TextBox 15">
            <a:extLst>
              <a:ext uri="{FF2B5EF4-FFF2-40B4-BE49-F238E27FC236}">
                <a16:creationId xmlns:a16="http://schemas.microsoft.com/office/drawing/2014/main" id="{09379131-40B0-48FC-A928-C0495465A96C}"/>
              </a:ext>
            </a:extLst>
          </p:cNvPr>
          <p:cNvSpPr txBox="1">
            <a:spLocks noChangeArrowheads="1"/>
          </p:cNvSpPr>
          <p:nvPr/>
        </p:nvSpPr>
        <p:spPr bwMode="auto">
          <a:xfrm>
            <a:off x="6183313" y="1263650"/>
            <a:ext cx="1131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b="1">
                <a:solidFill>
                  <a:schemeClr val="bg1"/>
                </a:solidFill>
                <a:ea typeface="ＭＳ Ｐゴシック" panose="020B0600070205080204" pitchFamily="34" charset="-128"/>
              </a:rPr>
              <a:t>Puller Bear</a:t>
            </a:r>
          </a:p>
        </p:txBody>
      </p:sp>
      <p:sp>
        <p:nvSpPr>
          <p:cNvPr id="27657" name="TextBox 17">
            <a:extLst>
              <a:ext uri="{FF2B5EF4-FFF2-40B4-BE49-F238E27FC236}">
                <a16:creationId xmlns:a16="http://schemas.microsoft.com/office/drawing/2014/main" id="{317D780B-6264-4881-91C4-D7B2A3D8CE07}"/>
              </a:ext>
            </a:extLst>
          </p:cNvPr>
          <p:cNvSpPr txBox="1">
            <a:spLocks noChangeArrowheads="1"/>
          </p:cNvSpPr>
          <p:nvPr/>
        </p:nvSpPr>
        <p:spPr bwMode="auto">
          <a:xfrm>
            <a:off x="1655763" y="4365625"/>
            <a:ext cx="200183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b="1">
                <a:ea typeface="ＭＳ Ｐゴシック" panose="020B0600070205080204" pitchFamily="34" charset="-128"/>
              </a:rPr>
              <a:t>Machine attachments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6700"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2" name="Rectangle 2"/>
          <p:cNvSpPr>
            <a:spLocks noGrp="1" noChangeArrowheads="1"/>
          </p:cNvSpPr>
          <p:nvPr>
            <p:ph type="title"/>
          </p:nvPr>
        </p:nvSpPr>
        <p:spPr/>
        <p:txBody>
          <a:bodyPr>
            <a:normAutofit fontScale="90000"/>
          </a:bodyPr>
          <a:lstStyle/>
          <a:p>
            <a:pPr marL="54864" algn="ctr" eaLnBrk="1" fontAlgn="auto" hangingPunct="1">
              <a:spcAft>
                <a:spcPts val="0"/>
              </a:spcAft>
              <a:defRPr/>
            </a:pPr>
            <a:r>
              <a:rPr lang="en-US" altLang="en-US" sz="4000" b="1" dirty="0">
                <a:solidFill>
                  <a:schemeClr val="bg1"/>
                </a:solidFill>
              </a:rPr>
              <a:t>Manual/Mechanical Control Summary</a:t>
            </a:r>
          </a:p>
        </p:txBody>
      </p:sp>
      <p:sp>
        <p:nvSpPr>
          <p:cNvPr id="53251" name="Rectangle 3"/>
          <p:cNvSpPr>
            <a:spLocks noGrp="1" noChangeArrowheads="1"/>
          </p:cNvSpPr>
          <p:nvPr>
            <p:ph idx="1"/>
          </p:nvPr>
        </p:nvSpPr>
        <p:spPr>
          <a:xfrm>
            <a:off x="304800" y="1968500"/>
            <a:ext cx="8229600" cy="4525962"/>
          </a:xfrm>
        </p:spPr>
        <p:txBody>
          <a:bodyPr/>
          <a:lstStyle/>
          <a:p>
            <a:pPr marL="0" indent="0" eaLnBrk="1" hangingPunct="1">
              <a:lnSpc>
                <a:spcPct val="90000"/>
              </a:lnSpc>
              <a:buNone/>
            </a:pPr>
            <a:r>
              <a:rPr lang="en-US" altLang="en-US" sz="2400" b="1" dirty="0"/>
              <a:t>PROS</a:t>
            </a:r>
          </a:p>
          <a:p>
            <a:pPr eaLnBrk="1" hangingPunct="1">
              <a:lnSpc>
                <a:spcPct val="90000"/>
              </a:lnSpc>
            </a:pPr>
            <a:r>
              <a:rPr lang="en-US" altLang="en-US" sz="2800" dirty="0"/>
              <a:t>Can be very cost effective</a:t>
            </a:r>
          </a:p>
          <a:p>
            <a:pPr eaLnBrk="1" hangingPunct="1">
              <a:lnSpc>
                <a:spcPct val="90000"/>
              </a:lnSpc>
            </a:pPr>
            <a:r>
              <a:rPr lang="en-US" altLang="en-US" sz="2800" dirty="0"/>
              <a:t>Requires little permitting and is very resource efficient</a:t>
            </a:r>
          </a:p>
          <a:p>
            <a:pPr eaLnBrk="1" hangingPunct="1">
              <a:lnSpc>
                <a:spcPct val="90000"/>
              </a:lnSpc>
            </a:pPr>
            <a:r>
              <a:rPr lang="en-US" altLang="en-US" sz="2800" dirty="0"/>
              <a:t>Introduces no chemicals into the environment</a:t>
            </a:r>
          </a:p>
          <a:p>
            <a:pPr eaLnBrk="1" hangingPunct="1">
              <a:lnSpc>
                <a:spcPct val="90000"/>
              </a:lnSpc>
            </a:pPr>
            <a:r>
              <a:rPr lang="en-US" altLang="en-US" sz="2800" dirty="0"/>
              <a:t>Volunteers can help initially</a:t>
            </a:r>
            <a:endParaRPr lang="en-US" altLang="en-US" sz="2400" dirty="0"/>
          </a:p>
          <a:p>
            <a:pPr marL="0" indent="0" eaLnBrk="1" hangingPunct="1">
              <a:lnSpc>
                <a:spcPct val="90000"/>
              </a:lnSpc>
              <a:buNone/>
            </a:pPr>
            <a:r>
              <a:rPr lang="en-US" altLang="en-US" sz="2800" b="1" dirty="0"/>
              <a:t>CONS</a:t>
            </a:r>
          </a:p>
          <a:p>
            <a:pPr eaLnBrk="1" hangingPunct="1">
              <a:lnSpc>
                <a:spcPct val="90000"/>
              </a:lnSpc>
            </a:pPr>
            <a:r>
              <a:rPr lang="en-US" altLang="en-US" sz="2800" dirty="0"/>
              <a:t>Labor intensive</a:t>
            </a:r>
          </a:p>
          <a:p>
            <a:pPr eaLnBrk="1" hangingPunct="1">
              <a:lnSpc>
                <a:spcPct val="90000"/>
              </a:lnSpc>
            </a:pPr>
            <a:r>
              <a:rPr lang="en-US" altLang="en-US" sz="2800" dirty="0"/>
              <a:t>Maintaining volunteer enthusiasm</a:t>
            </a:r>
          </a:p>
          <a:p>
            <a:pPr eaLnBrk="1" hangingPunct="1">
              <a:lnSpc>
                <a:spcPct val="90000"/>
              </a:lnSpc>
            </a:pPr>
            <a:r>
              <a:rPr lang="en-US" altLang="en-US" sz="2800" dirty="0"/>
              <a:t>Time intensive</a:t>
            </a:r>
          </a:p>
          <a:p>
            <a:pPr eaLnBrk="1" hangingPunct="1">
              <a:lnSpc>
                <a:spcPct val="90000"/>
              </a:lnSpc>
            </a:pPr>
            <a:r>
              <a:rPr lang="en-US" altLang="en-US" sz="2800" dirty="0"/>
              <a:t>Not usually feasible for large scale infestations</a:t>
            </a:r>
          </a:p>
          <a:p>
            <a:pPr eaLnBrk="1" hangingPunct="1">
              <a:lnSpc>
                <a:spcPct val="90000"/>
              </a:lnSpc>
            </a:pPr>
            <a:r>
              <a:rPr lang="en-US" altLang="en-US" sz="2800" dirty="0"/>
              <a:t>Disturbance of soil</a:t>
            </a:r>
          </a:p>
          <a:p>
            <a:pPr eaLnBrk="1" hangingPunct="1">
              <a:lnSpc>
                <a:spcPct val="90000"/>
              </a:lnSpc>
            </a:pPr>
            <a:endParaRPr lang="en-US" altLang="en-US" sz="2400" dirty="0"/>
          </a:p>
        </p:txBody>
      </p:sp>
    </p:spTree>
    <p:extLst>
      <p:ext uri="{BB962C8B-B14F-4D97-AF65-F5344CB8AC3E}">
        <p14:creationId xmlns:p14="http://schemas.microsoft.com/office/powerpoint/2010/main" val="229102880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6700"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06" name="Rectangle 2"/>
          <p:cNvSpPr>
            <a:spLocks noGrp="1" noChangeArrowheads="1"/>
          </p:cNvSpPr>
          <p:nvPr>
            <p:ph type="title"/>
          </p:nvPr>
        </p:nvSpPr>
        <p:spPr>
          <a:xfrm>
            <a:off x="2209800" y="527050"/>
            <a:ext cx="3962400" cy="914400"/>
          </a:xfrm>
        </p:spPr>
        <p:txBody>
          <a:bodyPr>
            <a:normAutofit fontScale="90000"/>
          </a:bodyPr>
          <a:lstStyle/>
          <a:p>
            <a:pPr marL="54864" algn="ctr" eaLnBrk="1" fontAlgn="auto" hangingPunct="1">
              <a:spcAft>
                <a:spcPts val="0"/>
              </a:spcAft>
              <a:defRPr/>
            </a:pPr>
            <a:r>
              <a:rPr lang="en-US" altLang="en-US" sz="4000" b="1" dirty="0">
                <a:solidFill>
                  <a:schemeClr val="bg1"/>
                </a:solidFill>
              </a:rPr>
              <a:t>Chemical Treatments</a:t>
            </a:r>
          </a:p>
        </p:txBody>
      </p:sp>
      <p:sp>
        <p:nvSpPr>
          <p:cNvPr id="54275" name="Rectangle 3"/>
          <p:cNvSpPr>
            <a:spLocks noGrp="1" noChangeArrowheads="1"/>
          </p:cNvSpPr>
          <p:nvPr>
            <p:ph idx="1"/>
          </p:nvPr>
        </p:nvSpPr>
        <p:spPr>
          <a:xfrm>
            <a:off x="381000" y="3733800"/>
            <a:ext cx="7772400" cy="2514600"/>
          </a:xfrm>
        </p:spPr>
        <p:txBody>
          <a:bodyPr/>
          <a:lstStyle/>
          <a:p>
            <a:pPr eaLnBrk="1" hangingPunct="1"/>
            <a:r>
              <a:rPr lang="en-US" altLang="en-US" sz="2400" b="1" dirty="0">
                <a:latin typeface="Times New Roman" pitchFamily="18" charset="0"/>
              </a:rPr>
              <a:t>Using herbicides is one of the more effective and resource efficient ways to treat invasive species infestations</a:t>
            </a:r>
          </a:p>
          <a:p>
            <a:pPr marL="0" indent="0" eaLnBrk="1" hangingPunct="1">
              <a:buNone/>
            </a:pPr>
            <a:r>
              <a:rPr lang="en-US" altLang="en-US" sz="2400" b="1" dirty="0">
                <a:latin typeface="Times New Roman" pitchFamily="18" charset="0"/>
              </a:rPr>
              <a:t> </a:t>
            </a:r>
          </a:p>
          <a:p>
            <a:pPr eaLnBrk="1" hangingPunct="1"/>
            <a:r>
              <a:rPr lang="en-US" altLang="en-US" sz="2400" b="1" dirty="0">
                <a:latin typeface="Times New Roman" pitchFamily="18" charset="0"/>
              </a:rPr>
              <a:t>Most invasive plants can be treated using only two herbicides – glyphosate (the active ingredient in Round-up and Rodeo) and </a:t>
            </a:r>
            <a:r>
              <a:rPr lang="en-US" altLang="en-US" sz="2400" b="1" dirty="0" err="1">
                <a:latin typeface="Times New Roman" pitchFamily="18" charset="0"/>
              </a:rPr>
              <a:t>triclopyr</a:t>
            </a:r>
            <a:r>
              <a:rPr lang="en-US" altLang="en-US" sz="2400" b="1" dirty="0">
                <a:latin typeface="Times New Roman" pitchFamily="18" charset="0"/>
              </a:rPr>
              <a:t> (the active ingredient in Brush-B-Gone and Garlon)</a:t>
            </a:r>
          </a:p>
        </p:txBody>
      </p:sp>
      <p:pic>
        <p:nvPicPr>
          <p:cNvPr id="54276" name="Picture 4"/>
          <p:cNvPicPr>
            <a:picLocks noChangeAspect="1" noChangeArrowheads="1"/>
          </p:cNvPicPr>
          <p:nvPr/>
        </p:nvPicPr>
        <p:blipFill>
          <a:blip r:embed="rId4">
            <a:lum bright="16000"/>
            <a:extLst>
              <a:ext uri="{28A0092B-C50C-407E-A947-70E740481C1C}">
                <a14:useLocalDpi xmlns:a14="http://schemas.microsoft.com/office/drawing/2010/main" val="0"/>
              </a:ext>
            </a:extLst>
          </a:blip>
          <a:srcRect/>
          <a:stretch>
            <a:fillRect/>
          </a:stretch>
        </p:blipFill>
        <p:spPr bwMode="auto">
          <a:xfrm>
            <a:off x="5410200" y="2057401"/>
            <a:ext cx="2362200" cy="1770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9200" y="2026922"/>
            <a:ext cx="2667000" cy="1773272"/>
          </a:xfrm>
          <a:prstGeom prst="rect">
            <a:avLst/>
          </a:prstGeom>
        </p:spPr>
      </p:pic>
    </p:spTree>
    <p:extLst>
      <p:ext uri="{BB962C8B-B14F-4D97-AF65-F5344CB8AC3E}">
        <p14:creationId xmlns:p14="http://schemas.microsoft.com/office/powerpoint/2010/main" val="371387791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AE2246-A956-4912-A538-6E78D2B072DB}"/>
              </a:ext>
            </a:extLst>
          </p:cNvPr>
          <p:cNvPicPr>
            <a:picLocks noChangeAspect="1"/>
          </p:cNvPicPr>
          <p:nvPr/>
        </p:nvPicPr>
        <p:blipFill>
          <a:blip r:embed="rId3"/>
          <a:stretch>
            <a:fillRect/>
          </a:stretch>
        </p:blipFill>
        <p:spPr>
          <a:xfrm>
            <a:off x="0" y="0"/>
            <a:ext cx="9144000" cy="1321054"/>
          </a:xfrm>
          <a:prstGeom prst="rect">
            <a:avLst/>
          </a:prstGeom>
        </p:spPr>
      </p:pic>
      <p:sp>
        <p:nvSpPr>
          <p:cNvPr id="2" name="Title 1">
            <a:extLst>
              <a:ext uri="{FF2B5EF4-FFF2-40B4-BE49-F238E27FC236}">
                <a16:creationId xmlns:a16="http://schemas.microsoft.com/office/drawing/2014/main" id="{9B1D200A-B9CE-43CB-8438-886EFDF5CFEE}"/>
              </a:ext>
            </a:extLst>
          </p:cNvPr>
          <p:cNvSpPr txBox="1">
            <a:spLocks/>
          </p:cNvSpPr>
          <p:nvPr/>
        </p:nvSpPr>
        <p:spPr>
          <a:xfrm>
            <a:off x="457200" y="277813"/>
            <a:ext cx="8229600" cy="1139825"/>
          </a:xfrm>
          <a:prstGeom prst="rect">
            <a:avLst/>
          </a:prstGeom>
        </p:spPr>
        <p:txBody>
          <a:bodyPr/>
          <a:lst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a:lstStyle>
          <a:p>
            <a:pPr>
              <a:defRPr/>
            </a:pPr>
            <a:r>
              <a:rPr lang="en-US" altLang="en-US" b="1" kern="0" dirty="0">
                <a:solidFill>
                  <a:schemeClr val="bg1"/>
                </a:solidFill>
              </a:rPr>
              <a:t>Control Techniques</a:t>
            </a:r>
          </a:p>
        </p:txBody>
      </p:sp>
      <p:sp>
        <p:nvSpPr>
          <p:cNvPr id="28675" name="Content Placeholder 2">
            <a:extLst>
              <a:ext uri="{FF2B5EF4-FFF2-40B4-BE49-F238E27FC236}">
                <a16:creationId xmlns:a16="http://schemas.microsoft.com/office/drawing/2014/main" id="{0C305B4E-4156-4559-9346-7B1EAD16C1A6}"/>
              </a:ext>
            </a:extLst>
          </p:cNvPr>
          <p:cNvSpPr txBox="1">
            <a:spLocks/>
          </p:cNvSpPr>
          <p:nvPr/>
        </p:nvSpPr>
        <p:spPr bwMode="auto">
          <a:xfrm>
            <a:off x="-533400" y="1224756"/>
            <a:ext cx="5715000" cy="471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669925" indent="-325438"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022350" indent="-350838"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339850" indent="-315913"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lvl="1"/>
            <a:r>
              <a:rPr lang="en-US" altLang="en-US" sz="2400" b="1" dirty="0">
                <a:ea typeface="ＭＳ Ｐゴシック" panose="020B0600070205080204" pitchFamily="34" charset="-128"/>
              </a:rPr>
              <a:t>MID SUMMER – LATER FALL</a:t>
            </a:r>
          </a:p>
          <a:p>
            <a:pPr lvl="2"/>
            <a:r>
              <a:rPr lang="en-US" altLang="en-US" sz="2400" b="1" dirty="0">
                <a:ea typeface="ＭＳ Ｐゴシック" panose="020B0600070205080204" pitchFamily="34" charset="-128"/>
              </a:rPr>
              <a:t>Treat woodies and herbs, &lt; 5 ft.</a:t>
            </a:r>
          </a:p>
          <a:p>
            <a:pPr lvl="3"/>
            <a:r>
              <a:rPr lang="en-US" altLang="en-US" sz="2400" b="1" dirty="0">
                <a:ea typeface="ＭＳ Ｐゴシック" panose="020B0600070205080204" pitchFamily="34" charset="-128"/>
              </a:rPr>
              <a:t>Foliar triclopyr - height of summer</a:t>
            </a:r>
          </a:p>
          <a:p>
            <a:pPr lvl="3"/>
            <a:r>
              <a:rPr lang="en-US" altLang="en-US" sz="2400" b="1" dirty="0">
                <a:ea typeface="ＭＳ Ｐゴシック" panose="020B0600070205080204" pitchFamily="34" charset="-128"/>
              </a:rPr>
              <a:t>Foliar application of glyphosate late summer - fall</a:t>
            </a:r>
          </a:p>
          <a:p>
            <a:pPr lvl="3"/>
            <a:r>
              <a:rPr lang="en-US" altLang="en-US" sz="2400" b="1" dirty="0">
                <a:ea typeface="ＭＳ Ｐゴシック" panose="020B0600070205080204" pitchFamily="34" charset="-128"/>
              </a:rPr>
              <a:t>Mechanical mowing, cutting  or uprooting</a:t>
            </a:r>
          </a:p>
          <a:p>
            <a:pPr lvl="3"/>
            <a:endParaRPr lang="en-US" altLang="en-US" dirty="0">
              <a:ea typeface="ＭＳ Ｐゴシック" panose="020B0600070205080204" pitchFamily="34" charset="-128"/>
            </a:endParaRPr>
          </a:p>
          <a:p>
            <a:pPr lvl="2"/>
            <a:endParaRPr lang="en-US" altLang="en-US" dirty="0">
              <a:ea typeface="ＭＳ Ｐゴシック" panose="020B0600070205080204" pitchFamily="34" charset="-128"/>
            </a:endParaRPr>
          </a:p>
          <a:p>
            <a:pPr>
              <a:buFont typeface="Wingdings" panose="05000000000000000000" pitchFamily="2" charset="2"/>
              <a:buNone/>
            </a:pPr>
            <a:endParaRPr lang="en-US" altLang="en-US" dirty="0">
              <a:ea typeface="ＭＳ Ｐゴシック" panose="020B0600070205080204" pitchFamily="34" charset="-128"/>
            </a:endParaRPr>
          </a:p>
        </p:txBody>
      </p:sp>
      <p:pic>
        <p:nvPicPr>
          <p:cNvPr id="28676" name="Picture 2" descr="S:\Conservation\Pictures\Management techniques\Brandon with sprayer.jpg">
            <a:extLst>
              <a:ext uri="{FF2B5EF4-FFF2-40B4-BE49-F238E27FC236}">
                <a16:creationId xmlns:a16="http://schemas.microsoft.com/office/drawing/2014/main" id="{AF0A0F35-12DA-4D93-89EA-DF605D1BD3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1390650"/>
            <a:ext cx="2265363" cy="154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4" descr="S:\Conservation\Management\Viola-Calf Pasture\2010\2010 Calf Pasture Fall treat Photos\SDC10854b.jpg">
            <a:extLst>
              <a:ext uri="{FF2B5EF4-FFF2-40B4-BE49-F238E27FC236}">
                <a16:creationId xmlns:a16="http://schemas.microsoft.com/office/drawing/2014/main" id="{32E7F462-99D3-4173-A524-C539046955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1152" y="4343400"/>
            <a:ext cx="1501775"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2" descr="S:\Conservation\Management\Viola-Calf Pasture\2010\2010 Calf Pasture Fall treat Photos\SDC10856.JPG">
            <a:extLst>
              <a:ext uri="{FF2B5EF4-FFF2-40B4-BE49-F238E27FC236}">
                <a16:creationId xmlns:a16="http://schemas.microsoft.com/office/drawing/2014/main" id="{C909B298-C5A5-41A6-9FA2-5357BA8E4A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4713380"/>
            <a:ext cx="1517650"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3" descr="S:\Conservation\Pictures\Management techniques\Large scale spraying.jpg">
            <a:extLst>
              <a:ext uri="{FF2B5EF4-FFF2-40B4-BE49-F238E27FC236}">
                <a16:creationId xmlns:a16="http://schemas.microsoft.com/office/drawing/2014/main" id="{258F1F3D-D712-46CF-A049-C8228A68CF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2697" y="2999287"/>
            <a:ext cx="2466975"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6957</TotalTime>
  <Words>2640</Words>
  <Application>Microsoft Office PowerPoint</Application>
  <PresentationFormat>On-screen Show (4:3)</PresentationFormat>
  <Paragraphs>239</Paragraphs>
  <Slides>25</Slides>
  <Notes>22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Arial</vt:lpstr>
      <vt:lpstr>Arial Unicode MS</vt:lpstr>
      <vt:lpstr>Calibri</vt:lpstr>
      <vt:lpstr>Rockwell</vt:lpstr>
      <vt:lpstr>Times New Roman</vt:lpstr>
      <vt:lpstr>Wingdings</vt:lpstr>
      <vt:lpstr>Wingdings 2</vt:lpstr>
      <vt:lpstr>Foundry</vt:lpstr>
      <vt:lpstr>Office Theme</vt:lpstr>
      <vt:lpstr>Treatment of Invasive Plants in Field Habitat Management</vt:lpstr>
      <vt:lpstr>PowerPoint Presentation</vt:lpstr>
      <vt:lpstr>PowerPoint Presentation</vt:lpstr>
      <vt:lpstr>Control Strategies</vt:lpstr>
      <vt:lpstr>Control Strategy</vt:lpstr>
      <vt:lpstr>PowerPoint Presentation</vt:lpstr>
      <vt:lpstr>Manual/Mechanical Control Summary</vt:lpstr>
      <vt:lpstr>Chemical Treatments</vt:lpstr>
      <vt:lpstr>PowerPoint Presentation</vt:lpstr>
      <vt:lpstr>PowerPoint Presentation</vt:lpstr>
      <vt:lpstr>PowerPoint Presentation</vt:lpstr>
      <vt:lpstr>Chemical Control Summary</vt:lpstr>
      <vt:lpstr>PowerPoint Presentation</vt:lpstr>
      <vt:lpstr>PowerPoint Presentation</vt:lpstr>
      <vt:lpstr>Wetlands Permitting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New England Wild Flower Society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telliman</dc:creator>
  <cp:lastModifiedBy>Erik Sechler</cp:lastModifiedBy>
  <cp:revision>241</cp:revision>
  <dcterms:created xsi:type="dcterms:W3CDTF">2011-06-03T16:16:09Z</dcterms:created>
  <dcterms:modified xsi:type="dcterms:W3CDTF">2020-05-01T14:06:08Z</dcterms:modified>
</cp:coreProperties>
</file>