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1445" y="-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3B038D-4229-46BE-8A35-79F3606C11D1}" type="datetimeFigureOut">
              <a:rPr lang="en-US" smtClean="0"/>
              <a:t>5/1/2020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89F8D2-E13C-404E-8432-3A9A729C57FA}" type="slidenum">
              <a:rPr lang="en-US" smtClean="0"/>
              <a:t>‹#›</a:t>
            </a:fld>
            <a:endParaRPr lang="en-US"/>
          </a:p>
        </p:txBody>
      </p:sp>
    </p:spTree>
    <p:extLst>
      <p:ext uri="{BB962C8B-B14F-4D97-AF65-F5344CB8AC3E}">
        <p14:creationId xmlns:p14="http://schemas.microsoft.com/office/powerpoint/2010/main" val="279596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xmlns="" id="{D7CA594A-8AEF-446F-9813-AF061F517FB2}"/>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xmlns="" id="{65012B9D-A56A-4CCD-91C0-571D60234A13}"/>
              </a:ext>
            </a:extLst>
          </p:cNvPr>
          <p:cNvSpPr>
            <a:spLocks noGrp="1" noChangeArrowheads="1"/>
          </p:cNvSpPr>
          <p:nvPr>
            <p:ph type="body" idx="1"/>
          </p:nvPr>
        </p:nvSpPr>
        <p:spPr>
          <a:noFill/>
        </p:spPr>
        <p:txBody>
          <a:bodyPr/>
          <a:lstStyle/>
          <a:p>
            <a:r>
              <a:rPr lang="en-US" altLang="ru-RU">
                <a:latin typeface="Arial" panose="020B0604020202020204" pitchFamily="34" charset="0"/>
              </a:rPr>
              <a:t>There are many aspects to consider when planning field management. One is landscape context. Where does your field situate in the surrounding landscape. An adjacent grassland may inform you to manage your field as a grassland, to get more acreage. A field surrounded by forests adds diversity to the landscape. With fields, size matters.  For fields over 10 acres, you can consider habitat for different grassland nesting birds. Think about what environmental conditions you are starting with. Are there wetlands nearby? How present are invasive species? What is the land use? Is it an old overgrown field, or is it an active hayfield? Finally, what wildlife are presently using the field? Or are they any species you are hoping to manage for?</a:t>
            </a:r>
          </a:p>
        </p:txBody>
      </p:sp>
      <p:sp>
        <p:nvSpPr>
          <p:cNvPr id="19460" name="Slide Number Placeholder 3">
            <a:extLst>
              <a:ext uri="{FF2B5EF4-FFF2-40B4-BE49-F238E27FC236}">
                <a16:creationId xmlns:a16="http://schemas.microsoft.com/office/drawing/2014/main" xmlns="" id="{1AA6358D-3F46-46BC-9FA6-CD66F896224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F60203-4425-420F-9097-610079378C15}" type="slidenum">
              <a:rPr lang="en-US" altLang="ru-RU">
                <a:solidFill>
                  <a:prstClr val="black"/>
                </a:solidFill>
              </a:rPr>
              <a:pPr/>
              <a:t>1</a:t>
            </a:fld>
            <a:endParaRPr lang="en-US" altLang="ru-RU">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xmlns="" id="{3E6DAD6D-8539-4010-930A-A110E8639A36}"/>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xmlns="" id="{EE29E2EF-9336-4EA0-9856-63DAA04507B2}"/>
              </a:ext>
            </a:extLst>
          </p:cNvPr>
          <p:cNvSpPr>
            <a:spLocks noGrp="1" noChangeArrowheads="1"/>
          </p:cNvSpPr>
          <p:nvPr>
            <p:ph type="body" idx="1"/>
          </p:nvPr>
        </p:nvSpPr>
        <p:spPr>
          <a:noFill/>
        </p:spPr>
        <p:txBody>
          <a:bodyPr/>
          <a:lstStyle/>
          <a:p>
            <a:r>
              <a:rPr lang="en-US" altLang="ru-RU">
                <a:latin typeface="Arial" panose="020B0604020202020204" pitchFamily="34" charset="0"/>
              </a:rPr>
              <a:t>You may not have the resources for a full field restoration project. Here are some practices you can follow if all you have is a mower. Avoid mowing the whole field at once. That creates a large disturbance for critters using the field. Instead, leave some area to be mowed later. This could either be field edges or a whole section. </a:t>
            </a:r>
          </a:p>
        </p:txBody>
      </p:sp>
      <p:sp>
        <p:nvSpPr>
          <p:cNvPr id="38916" name="Slide Number Placeholder 3">
            <a:extLst>
              <a:ext uri="{FF2B5EF4-FFF2-40B4-BE49-F238E27FC236}">
                <a16:creationId xmlns:a16="http://schemas.microsoft.com/office/drawing/2014/main" xmlns="" id="{45F7548F-6259-4452-8162-88BA449AF741}"/>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6A0335-CA82-4D28-8715-CC0CD08D124A}" type="slidenum">
              <a:rPr lang="en-US" altLang="ru-RU">
                <a:solidFill>
                  <a:prstClr val="black"/>
                </a:solidFill>
              </a:rPr>
              <a:pPr/>
              <a:t>11</a:t>
            </a:fld>
            <a:endParaRPr lang="en-US" altLang="ru-RU">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ED15C16E-B2C0-4F1D-89CD-10934D3019A5}"/>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xmlns="" id="{1F41C6F9-74EB-47E1-AB40-3612F77E60E7}"/>
              </a:ext>
            </a:extLst>
          </p:cNvPr>
          <p:cNvSpPr>
            <a:spLocks noGrp="1" noChangeArrowheads="1"/>
          </p:cNvSpPr>
          <p:nvPr>
            <p:ph type="body" idx="1"/>
          </p:nvPr>
        </p:nvSpPr>
        <p:spPr>
          <a:noFill/>
        </p:spPr>
        <p:txBody>
          <a:bodyPr/>
          <a:lstStyle/>
          <a:p>
            <a:r>
              <a:rPr lang="en-US" altLang="ru-RU">
                <a:latin typeface="Arial" panose="020B0604020202020204" pitchFamily="34" charset="0"/>
              </a:rPr>
              <a:t>One way to prioritize is to see if any rare species occur in or near your field. You can search online on OLIVER and select the Natural Heritage layers. This is a field that SVT manages, with some priority habitat between it and a river. To find out exactly what species an area is denoting, send an email to Natural Heritage with the PH number and prove that you the landowner looking to improve habitat.</a:t>
            </a:r>
          </a:p>
          <a:p>
            <a:endParaRPr lang="en-US" altLang="ru-RU">
              <a:latin typeface="Arial" panose="020B0604020202020204" pitchFamily="34" charset="0"/>
            </a:endParaRPr>
          </a:p>
          <a:p>
            <a:r>
              <a:rPr lang="en-US" altLang="ru-RU">
                <a:latin typeface="Arial" panose="020B0604020202020204" pitchFamily="34" charset="0"/>
              </a:rPr>
              <a:t>Just because priority is not mapped, does not mean it’s not there. Ask a local botanist or naturalist to for a survey.</a:t>
            </a:r>
          </a:p>
        </p:txBody>
      </p:sp>
      <p:sp>
        <p:nvSpPr>
          <p:cNvPr id="40964" name="Slide Number Placeholder 3">
            <a:extLst>
              <a:ext uri="{FF2B5EF4-FFF2-40B4-BE49-F238E27FC236}">
                <a16:creationId xmlns:a16="http://schemas.microsoft.com/office/drawing/2014/main" xmlns="" id="{14706FF6-7BC2-45F1-8384-E633A7A5FBD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0BA12C-B4C3-4917-B926-1BAED8F5DE5C}" type="slidenum">
              <a:rPr lang="en-US" altLang="ru-RU">
                <a:solidFill>
                  <a:prstClr val="black"/>
                </a:solidFill>
              </a:rPr>
              <a:pPr/>
              <a:t>12</a:t>
            </a:fld>
            <a:endParaRPr lang="en-US" altLang="ru-RU">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xmlns="" id="{96D6BB29-FC12-41EF-8045-51EC37980681}"/>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xmlns="" id="{BD0C4147-1E3F-483C-B1D0-D2363A9D21CE}"/>
              </a:ext>
            </a:extLst>
          </p:cNvPr>
          <p:cNvSpPr>
            <a:spLocks noGrp="1" noChangeArrowheads="1"/>
          </p:cNvSpPr>
          <p:nvPr>
            <p:ph type="body" idx="1"/>
          </p:nvPr>
        </p:nvSpPr>
        <p:spPr>
          <a:noFill/>
        </p:spPr>
        <p:txBody>
          <a:bodyPr/>
          <a:lstStyle/>
          <a:p>
            <a:r>
              <a:rPr lang="en-US" altLang="ru-RU">
                <a:latin typeface="Arial" panose="020B0604020202020204" pitchFamily="34" charset="0"/>
              </a:rPr>
              <a:t>If you have a field of at least 10 acres, you have the opportunity to manage habitat for grassland nesting birds. Many of which are rare in Massachusetts because large grasslands are rare. These birds are area sensitive, meaning they will not typically nest in areas less than a certain acreage. For example, bobolinks typically need at least 10 ac. while upland sandpipers need at least 100. Each species has its own requirements for vegetation too. Bobolinks and eastern meadowlarks prefer tall vegetation. A couple more notes is to avoid disturbing the nesting habitat between April 15</a:t>
            </a:r>
            <a:r>
              <a:rPr lang="en-US" altLang="ru-RU" baseline="30000">
                <a:latin typeface="Arial" panose="020B0604020202020204" pitchFamily="34" charset="0"/>
              </a:rPr>
              <a:t>th</a:t>
            </a:r>
            <a:r>
              <a:rPr lang="en-US" altLang="ru-RU">
                <a:latin typeface="Arial" panose="020B0604020202020204" pitchFamily="34" charset="0"/>
              </a:rPr>
              <a:t> and August 1</a:t>
            </a:r>
            <a:r>
              <a:rPr lang="en-US" altLang="ru-RU" baseline="30000">
                <a:latin typeface="Arial" panose="020B0604020202020204" pitchFamily="34" charset="0"/>
              </a:rPr>
              <a:t>st</a:t>
            </a:r>
            <a:r>
              <a:rPr lang="en-US" altLang="ru-RU">
                <a:latin typeface="Arial" panose="020B0604020202020204" pitchFamily="34" charset="0"/>
              </a:rPr>
              <a:t>. </a:t>
            </a:r>
          </a:p>
        </p:txBody>
      </p:sp>
      <p:sp>
        <p:nvSpPr>
          <p:cNvPr id="22532" name="Slide Number Placeholder 3">
            <a:extLst>
              <a:ext uri="{FF2B5EF4-FFF2-40B4-BE49-F238E27FC236}">
                <a16:creationId xmlns:a16="http://schemas.microsoft.com/office/drawing/2014/main" xmlns="" id="{469AA8AC-9931-4BFA-9E55-A31A93C56E5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1D0CE5-D900-4335-B8F4-641B42F45C43}" type="slidenum">
              <a:rPr lang="en-US" altLang="ru-RU">
                <a:solidFill>
                  <a:prstClr val="black"/>
                </a:solidFill>
              </a:rPr>
              <a:pPr/>
              <a:t>3</a:t>
            </a:fld>
            <a:endParaRPr lang="en-US" altLang="ru-RU">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xmlns="" id="{5448ACB0-A9C6-442E-A5A3-9B5B60B5E7C1}"/>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xmlns="" id="{F658DEBE-F496-43C1-8D14-1EFD68822EC6}"/>
              </a:ext>
            </a:extLst>
          </p:cNvPr>
          <p:cNvSpPr>
            <a:spLocks noGrp="1" noChangeArrowheads="1"/>
          </p:cNvSpPr>
          <p:nvPr>
            <p:ph type="body" idx="1"/>
          </p:nvPr>
        </p:nvSpPr>
        <p:spPr>
          <a:noFill/>
        </p:spPr>
        <p:txBody>
          <a:bodyPr/>
          <a:lstStyle/>
          <a:p>
            <a:r>
              <a:rPr lang="en-US" altLang="ru-RU">
                <a:latin typeface="Arial" panose="020B0604020202020204" pitchFamily="34" charset="0"/>
              </a:rPr>
              <a:t>These are a couple resources to read more about managing for grassland nesting birds. One is from Mass Audubon and the other is a collaborative work from multiple groups in the state. We’ll share both of these following the presentation.</a:t>
            </a:r>
          </a:p>
        </p:txBody>
      </p:sp>
      <p:sp>
        <p:nvSpPr>
          <p:cNvPr id="24580" name="Slide Number Placeholder 3">
            <a:extLst>
              <a:ext uri="{FF2B5EF4-FFF2-40B4-BE49-F238E27FC236}">
                <a16:creationId xmlns:a16="http://schemas.microsoft.com/office/drawing/2014/main" xmlns="" id="{E10E64B4-2949-4CC7-B68B-280C1085CB3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2F80B9-130B-4C91-99F6-28BC6AB7C7C6}" type="slidenum">
              <a:rPr lang="en-US" altLang="ru-RU">
                <a:solidFill>
                  <a:prstClr val="black"/>
                </a:solidFill>
              </a:rPr>
              <a:pPr/>
              <a:t>4</a:t>
            </a:fld>
            <a:endParaRPr lang="en-US" altLang="ru-RU">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xmlns="" id="{84E3788C-B0A9-4299-8D29-42E0992B03E6}"/>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xmlns="" id="{59711959-6F39-44BD-9C5A-BE2BF570DC9F}"/>
              </a:ext>
            </a:extLst>
          </p:cNvPr>
          <p:cNvSpPr>
            <a:spLocks noGrp="1" noChangeArrowheads="1"/>
          </p:cNvSpPr>
          <p:nvPr>
            <p:ph type="body" idx="1"/>
          </p:nvPr>
        </p:nvSpPr>
        <p:spPr>
          <a:noFill/>
        </p:spPr>
        <p:txBody>
          <a:bodyPr/>
          <a:lstStyle/>
          <a:p>
            <a:r>
              <a:rPr lang="en-US" altLang="ru-RU">
                <a:latin typeface="Arial" panose="020B0604020202020204" pitchFamily="34" charset="0"/>
              </a:rPr>
              <a:t>Not every field is large enough for grassland nesting birds, but small fields still provide many other ecological benefits. Other wildlife such as meadow voles or meadow jumping mice use these areas. Their predators, snakes, raptors, foxes, and others also benefit from the field too. Some turtle species nest upland from a nearby wetland. A small field can act as a stopover site for grassland nesting birds, as migrating birds often stop in places similar to their nesting habitat. The field could also be a site for rare plants.</a:t>
            </a:r>
          </a:p>
          <a:p>
            <a:r>
              <a:rPr lang="en-US" altLang="ru-RU">
                <a:latin typeface="Arial" panose="020B0604020202020204" pitchFamily="34" charset="0"/>
              </a:rPr>
              <a:t>A field has the opportunity to be habitat for pollinators and other insects. </a:t>
            </a:r>
          </a:p>
        </p:txBody>
      </p:sp>
      <p:sp>
        <p:nvSpPr>
          <p:cNvPr id="26628" name="Slide Number Placeholder 3">
            <a:extLst>
              <a:ext uri="{FF2B5EF4-FFF2-40B4-BE49-F238E27FC236}">
                <a16:creationId xmlns:a16="http://schemas.microsoft.com/office/drawing/2014/main" xmlns="" id="{51D92563-2611-45E6-98D6-EFADAF51932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B614B86-8664-4474-A018-A05F9852C0B5}" type="slidenum">
              <a:rPr lang="en-US" altLang="ru-RU">
                <a:solidFill>
                  <a:prstClr val="black"/>
                </a:solidFill>
              </a:rPr>
              <a:pPr/>
              <a:t>5</a:t>
            </a:fld>
            <a:endParaRPr lang="en-US" altLang="ru-RU">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xmlns="" id="{58297307-0944-4DEA-94C0-D6F0A0CA5098}"/>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xmlns="" id="{F626CDDB-2FBB-4E37-9268-028F6D6E920E}"/>
              </a:ext>
            </a:extLst>
          </p:cNvPr>
          <p:cNvSpPr>
            <a:spLocks noGrp="1" noChangeArrowheads="1"/>
          </p:cNvSpPr>
          <p:nvPr>
            <p:ph type="body" idx="1"/>
          </p:nvPr>
        </p:nvSpPr>
        <p:spPr>
          <a:noFill/>
        </p:spPr>
        <p:txBody>
          <a:bodyPr/>
          <a:lstStyle/>
          <a:p>
            <a:r>
              <a:rPr lang="en-US" altLang="ru-RU">
                <a:latin typeface="Arial" panose="020B0604020202020204" pitchFamily="34" charset="0"/>
              </a:rPr>
              <a:t>Value of wet meadows habitat to add diversity</a:t>
            </a:r>
          </a:p>
        </p:txBody>
      </p:sp>
      <p:sp>
        <p:nvSpPr>
          <p:cNvPr id="28676" name="Slide Number Placeholder 3">
            <a:extLst>
              <a:ext uri="{FF2B5EF4-FFF2-40B4-BE49-F238E27FC236}">
                <a16:creationId xmlns:a16="http://schemas.microsoft.com/office/drawing/2014/main" xmlns="" id="{103CC4D5-B4A4-443B-A497-0615F9F3849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CD7C30-A28D-45FB-8668-0FE58AE873B0}" type="slidenum">
              <a:rPr lang="en-US" altLang="en-US">
                <a:solidFill>
                  <a:prstClr val="black"/>
                </a:solidFill>
              </a:rPr>
              <a:pPr/>
              <a:t>6</a:t>
            </a:fld>
            <a:endParaRPr lang="en-US"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xmlns="" id="{FB5193FA-0E1B-4CF4-8FF3-6E2C9677823B}"/>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xmlns="" id="{575584FA-62A5-424C-8401-12B7980D0FF3}"/>
              </a:ext>
            </a:extLst>
          </p:cNvPr>
          <p:cNvSpPr>
            <a:spLocks noGrp="1" noChangeArrowheads="1"/>
          </p:cNvSpPr>
          <p:nvPr>
            <p:ph type="body" idx="1"/>
          </p:nvPr>
        </p:nvSpPr>
        <p:spPr>
          <a:noFill/>
        </p:spPr>
        <p:txBody>
          <a:bodyPr/>
          <a:lstStyle/>
          <a:p>
            <a:r>
              <a:rPr lang="en-US" altLang="ru-RU">
                <a:latin typeface="Arial" panose="020B0604020202020204" pitchFamily="34" charset="0"/>
              </a:rPr>
              <a:t>Pollinators are an excellent group of critters to manage for, as their services are vital for ecological health. Pollination sustains most of an ecosystems plants, which provide food and shelter for wildlife. There’s a lot of buzz around the word pollinator, so I just want to take a moment to discuss which critters I’m talking about. The role of pollinating wild plants of the environment falls on native pollinators, which includes species of bumblebees, sweat bees, butterflies, beetles, and more. This does not include honeybees, which are vital in large scale agriculture, but not for New England’s environment. Many pollinators are in decline, so managing a field as pollinator habitat is a worthy cause. However, not all pollinators are declining at the same rate, creating habitat for more at-risk species will help preserve biodiversity than native pollinators that are not as threatened.</a:t>
            </a:r>
          </a:p>
        </p:txBody>
      </p:sp>
      <p:sp>
        <p:nvSpPr>
          <p:cNvPr id="30724" name="Slide Number Placeholder 3">
            <a:extLst>
              <a:ext uri="{FF2B5EF4-FFF2-40B4-BE49-F238E27FC236}">
                <a16:creationId xmlns:a16="http://schemas.microsoft.com/office/drawing/2014/main" xmlns="" id="{6D715043-3828-471A-8DF6-1A9B90B05C3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461284-3697-466D-8AC2-79F546215968}" type="slidenum">
              <a:rPr lang="en-US" altLang="ru-RU">
                <a:solidFill>
                  <a:prstClr val="black"/>
                </a:solidFill>
              </a:rPr>
              <a:pPr/>
              <a:t>7</a:t>
            </a:fld>
            <a:endParaRPr lang="en-US" altLang="ru-RU">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xmlns="" id="{21DE5204-2A9D-4B0E-9C9A-7527803833E7}"/>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xmlns="" id="{A53867DF-CC6B-4DDD-AFB5-26931D487A9C}"/>
              </a:ext>
            </a:extLst>
          </p:cNvPr>
          <p:cNvSpPr>
            <a:spLocks noGrp="1" noChangeArrowheads="1"/>
          </p:cNvSpPr>
          <p:nvPr>
            <p:ph type="body" idx="1"/>
          </p:nvPr>
        </p:nvSpPr>
        <p:spPr>
          <a:noFill/>
        </p:spPr>
        <p:txBody>
          <a:bodyPr/>
          <a:lstStyle/>
          <a:p>
            <a:r>
              <a:rPr lang="en-US" altLang="ru-RU">
                <a:latin typeface="Arial" panose="020B0604020202020204" pitchFamily="34" charset="0"/>
              </a:rPr>
              <a:t>If you are thinking about pollinator habitat. Think of species that are more at-risk. For example, MA has twelve species of bumblebees. In eastern MA, there are two species that have declined more than others, B. fervidus and B. vagans. You can help these species by planting the plants they need. This includes flowers that provide nectar and pollen, and collectively bloom from March to October. Having those early and late season plants is helpful for queens coming out and going back into winter hibernation. We’ll also share a plant list following the presentation based on research happening in MA.</a:t>
            </a:r>
          </a:p>
          <a:p>
            <a:endParaRPr lang="en-US" altLang="ru-RU">
              <a:latin typeface="Arial" panose="020B0604020202020204" pitchFamily="34" charset="0"/>
            </a:endParaRPr>
          </a:p>
          <a:p>
            <a:r>
              <a:rPr lang="en-US" altLang="ru-RU">
                <a:latin typeface="Arial" panose="020B0604020202020204" pitchFamily="34" charset="0"/>
              </a:rPr>
              <a:t>Also, creating habitat for these at-risk pollinators also helps others pollinators too.</a:t>
            </a:r>
          </a:p>
        </p:txBody>
      </p:sp>
      <p:sp>
        <p:nvSpPr>
          <p:cNvPr id="32772" name="Slide Number Placeholder 3">
            <a:extLst>
              <a:ext uri="{FF2B5EF4-FFF2-40B4-BE49-F238E27FC236}">
                <a16:creationId xmlns:a16="http://schemas.microsoft.com/office/drawing/2014/main" xmlns="" id="{6B4D1358-6C91-48E1-AFC2-163BDC0FC91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7B64B5-AAAE-4517-A41B-6C3F4C514013}" type="slidenum">
              <a:rPr lang="en-US" altLang="ru-RU">
                <a:solidFill>
                  <a:prstClr val="black"/>
                </a:solidFill>
              </a:rPr>
              <a:pPr/>
              <a:t>8</a:t>
            </a:fld>
            <a:endParaRPr lang="en-US" altLang="ru-RU">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xmlns="" id="{61919786-9FDB-4FF7-97D6-6CCAFCF44B57}"/>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xmlns="" id="{6A392A97-9FE7-41E2-A127-036D0B277154}"/>
              </a:ext>
            </a:extLst>
          </p:cNvPr>
          <p:cNvSpPr>
            <a:spLocks noGrp="1" noChangeArrowheads="1"/>
          </p:cNvSpPr>
          <p:nvPr>
            <p:ph type="body" idx="1"/>
          </p:nvPr>
        </p:nvSpPr>
        <p:spPr>
          <a:noFill/>
        </p:spPr>
        <p:txBody>
          <a:bodyPr/>
          <a:lstStyle/>
          <a:p>
            <a:r>
              <a:rPr lang="en-US" altLang="ru-RU">
                <a:latin typeface="Arial" panose="020B0604020202020204" pitchFamily="34" charset="0"/>
              </a:rPr>
              <a:t>A great way to prepare a site for planting is solarization. This process involves laying clear plastic in full sun during summer, and leaving it for at least six weeks. The plastic traps in heat from the sun to kill the existing vegetation, creating a blank canvas for any planting.</a:t>
            </a:r>
          </a:p>
        </p:txBody>
      </p:sp>
      <p:sp>
        <p:nvSpPr>
          <p:cNvPr id="34820" name="Slide Number Placeholder 3">
            <a:extLst>
              <a:ext uri="{FF2B5EF4-FFF2-40B4-BE49-F238E27FC236}">
                <a16:creationId xmlns:a16="http://schemas.microsoft.com/office/drawing/2014/main" xmlns="" id="{4F3B808D-E6F0-4B4D-A8E6-32EE514397F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66139A-B9BA-4957-809E-90232165E16E}" type="slidenum">
              <a:rPr lang="en-US" altLang="ru-RU">
                <a:solidFill>
                  <a:prstClr val="black"/>
                </a:solidFill>
              </a:rPr>
              <a:pPr/>
              <a:t>9</a:t>
            </a:fld>
            <a:endParaRPr lang="en-US" altLang="ru-RU">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xmlns="" id="{9F4B5620-9D44-4728-9747-0A80595D340D}"/>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xmlns="" id="{0F52BDA5-3F79-46B7-8CB2-12AC00C9C423}"/>
              </a:ext>
            </a:extLst>
          </p:cNvPr>
          <p:cNvSpPr>
            <a:spLocks noGrp="1" noChangeArrowheads="1"/>
          </p:cNvSpPr>
          <p:nvPr>
            <p:ph type="body" idx="1"/>
          </p:nvPr>
        </p:nvSpPr>
        <p:spPr>
          <a:noFill/>
        </p:spPr>
        <p:txBody>
          <a:bodyPr/>
          <a:lstStyle/>
          <a:p>
            <a:r>
              <a:rPr lang="en-US" altLang="ru-RU">
                <a:latin typeface="Arial" panose="020B0604020202020204" pitchFamily="34" charset="0"/>
              </a:rPr>
              <a:t>It’s important to plant soon after removing the solarizing sheets, before any invasive or unwanted plants establish. A native seed mix is a cost effective way to grow a pollinator area, but it may not include the plants needed for at-risk pollinators. Purchasing plugs (or small plants) of what you are missing is a way to fill the gaps.</a:t>
            </a:r>
          </a:p>
        </p:txBody>
      </p:sp>
      <p:sp>
        <p:nvSpPr>
          <p:cNvPr id="36868" name="Slide Number Placeholder 3">
            <a:extLst>
              <a:ext uri="{FF2B5EF4-FFF2-40B4-BE49-F238E27FC236}">
                <a16:creationId xmlns:a16="http://schemas.microsoft.com/office/drawing/2014/main" xmlns="" id="{29FCCE29-F857-4B84-925A-2C7CD185C585}"/>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3A4BD54-A7F6-49DD-9F3D-666D0580E81F}" type="slidenum">
              <a:rPr lang="en-US" altLang="ru-RU">
                <a:solidFill>
                  <a:prstClr val="black"/>
                </a:solidFill>
              </a:rPr>
              <a:pPr/>
              <a:t>10</a:t>
            </a:fld>
            <a:endParaRPr lang="en-US" altLang="ru-RU">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xmlns="" id="{96F805FE-EA1A-4E36-9142-5D1E19B8CD67}"/>
              </a:ext>
            </a:extLst>
          </p:cNvPr>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ru-RU">
              <a:solidFill>
                <a:srgbClr val="000000"/>
              </a:solidFill>
              <a:latin typeface="Arial" panose="020B0604020202020204" pitchFamily="34" charset="0"/>
            </a:endParaRPr>
          </a:p>
        </p:txBody>
      </p:sp>
      <p:sp>
        <p:nvSpPr>
          <p:cNvPr id="5" name="Line 8">
            <a:extLst>
              <a:ext uri="{FF2B5EF4-FFF2-40B4-BE49-F238E27FC236}">
                <a16:creationId xmlns:a16="http://schemas.microsoft.com/office/drawing/2014/main" xmlns="" id="{A18AF319-61A4-4A87-90B7-AE50ADED2338}"/>
              </a:ext>
            </a:extLst>
          </p:cNvPr>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ru-RU">
              <a:solidFill>
                <a:srgbClr val="000000"/>
              </a:solidFill>
              <a:latin typeface="Arial" panose="020B0604020202020204" pitchFamily="34" charset="0"/>
            </a:endParaRPr>
          </a:p>
        </p:txBody>
      </p:sp>
      <p:sp>
        <p:nvSpPr>
          <p:cNvPr id="175106" name="Rectangle 2"/>
          <p:cNvSpPr>
            <a:spLocks noGrp="1" noChangeArrowheads="1"/>
          </p:cNvSpPr>
          <p:nvPr>
            <p:ph type="ctrTitle"/>
          </p:nvPr>
        </p:nvSpPr>
        <p:spPr>
          <a:xfrm>
            <a:off x="914400" y="1524000"/>
            <a:ext cx="7623175" cy="1752600"/>
          </a:xfrm>
        </p:spPr>
        <p:txBody>
          <a:bodyPr/>
          <a:lstStyle>
            <a:lvl1pPr>
              <a:defRPr sz="5000"/>
            </a:lvl1pPr>
          </a:lstStyle>
          <a:p>
            <a:pPr lvl="0"/>
            <a:r>
              <a:rPr lang="en-US" altLang="en-US" noProof="0"/>
              <a:t>Click to edit Master title style</a:t>
            </a:r>
          </a:p>
        </p:txBody>
      </p:sp>
      <p:sp>
        <p:nvSpPr>
          <p:cNvPr id="175107"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pPr lvl="0"/>
            <a:r>
              <a:rPr lang="en-US" altLang="en-US" noProof="0"/>
              <a:t>Click to edit Master subtitle style</a:t>
            </a:r>
          </a:p>
        </p:txBody>
      </p:sp>
      <p:sp>
        <p:nvSpPr>
          <p:cNvPr id="6" name="Rectangle 4">
            <a:extLst>
              <a:ext uri="{FF2B5EF4-FFF2-40B4-BE49-F238E27FC236}">
                <a16:creationId xmlns:a16="http://schemas.microsoft.com/office/drawing/2014/main" xmlns="" id="{09FC001B-B603-4CFA-823A-135528BD8F8C}"/>
              </a:ext>
            </a:extLst>
          </p:cNvPr>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7" name="Rectangle 5">
            <a:extLst>
              <a:ext uri="{FF2B5EF4-FFF2-40B4-BE49-F238E27FC236}">
                <a16:creationId xmlns:a16="http://schemas.microsoft.com/office/drawing/2014/main" xmlns="" id="{A26FFD94-CC0E-4915-B753-12422D5AE4FC}"/>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solidFill>
                <a:srgbClr val="000000"/>
              </a:solidFill>
            </a:endParaRPr>
          </a:p>
        </p:txBody>
      </p:sp>
      <p:sp>
        <p:nvSpPr>
          <p:cNvPr id="8" name="Rectangle 6">
            <a:extLst>
              <a:ext uri="{FF2B5EF4-FFF2-40B4-BE49-F238E27FC236}">
                <a16:creationId xmlns:a16="http://schemas.microsoft.com/office/drawing/2014/main" xmlns="" id="{64BA52D1-CA76-4E3C-B70F-88D3A269DB28}"/>
              </a:ext>
            </a:extLst>
          </p:cNvPr>
          <p:cNvSpPr>
            <a:spLocks noGrp="1" noChangeArrowheads="1"/>
          </p:cNvSpPr>
          <p:nvPr>
            <p:ph type="sldNum" sz="quarter" idx="12"/>
          </p:nvPr>
        </p:nvSpPr>
        <p:spPr/>
        <p:txBody>
          <a:bodyPr/>
          <a:lstStyle>
            <a:lvl1pPr>
              <a:defRPr/>
            </a:lvl1pPr>
          </a:lstStyle>
          <a:p>
            <a:fld id="{466DBC23-17DB-476F-A531-7F970886148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4657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222095BB-B301-40A8-B952-BC57A4C991A5}"/>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a:extLst>
              <a:ext uri="{FF2B5EF4-FFF2-40B4-BE49-F238E27FC236}">
                <a16:creationId xmlns:a16="http://schemas.microsoft.com/office/drawing/2014/main" xmlns="" id="{75C2F8E1-2170-4D25-A779-99E93963E73D}"/>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a:extLst>
              <a:ext uri="{FF2B5EF4-FFF2-40B4-BE49-F238E27FC236}">
                <a16:creationId xmlns:a16="http://schemas.microsoft.com/office/drawing/2014/main" xmlns="" id="{3B6825BB-75F7-4BA9-9FE5-D3225A7728A6}"/>
              </a:ext>
            </a:extLst>
          </p:cNvPr>
          <p:cNvSpPr>
            <a:spLocks noGrp="1" noChangeArrowheads="1"/>
          </p:cNvSpPr>
          <p:nvPr>
            <p:ph type="sldNum" sz="quarter" idx="12"/>
          </p:nvPr>
        </p:nvSpPr>
        <p:spPr>
          <a:ln/>
        </p:spPr>
        <p:txBody>
          <a:bodyPr/>
          <a:lstStyle>
            <a:lvl1pPr>
              <a:defRPr/>
            </a:lvl1pPr>
          </a:lstStyle>
          <a:p>
            <a:fld id="{BD1C5467-EC1A-43BE-9573-FDFF93627EB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4765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0948C0BC-DA0B-4639-93E3-0F8D12E37D7C}"/>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a:extLst>
              <a:ext uri="{FF2B5EF4-FFF2-40B4-BE49-F238E27FC236}">
                <a16:creationId xmlns:a16="http://schemas.microsoft.com/office/drawing/2014/main" xmlns="" id="{A13E6824-2A72-44E7-8BA3-45796A222419}"/>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a:extLst>
              <a:ext uri="{FF2B5EF4-FFF2-40B4-BE49-F238E27FC236}">
                <a16:creationId xmlns:a16="http://schemas.microsoft.com/office/drawing/2014/main" xmlns="" id="{89582A58-BE03-4E4F-90D7-30C1B63DA0DF}"/>
              </a:ext>
            </a:extLst>
          </p:cNvPr>
          <p:cNvSpPr>
            <a:spLocks noGrp="1" noChangeArrowheads="1"/>
          </p:cNvSpPr>
          <p:nvPr>
            <p:ph type="sldNum" sz="quarter" idx="12"/>
          </p:nvPr>
        </p:nvSpPr>
        <p:spPr>
          <a:ln/>
        </p:spPr>
        <p:txBody>
          <a:bodyPr/>
          <a:lstStyle>
            <a:lvl1pPr>
              <a:defRPr/>
            </a:lvl1pPr>
          </a:lstStyle>
          <a:p>
            <a:fld id="{DE61A5F8-5935-4542-8FDA-7CED392582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1119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7DA900EC-66BC-4A4C-95B9-424A45A75821}"/>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a:extLst>
              <a:ext uri="{FF2B5EF4-FFF2-40B4-BE49-F238E27FC236}">
                <a16:creationId xmlns:a16="http://schemas.microsoft.com/office/drawing/2014/main" xmlns="" id="{EA97CDE8-8955-46FC-A4E2-3DBF04924A59}"/>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a:extLst>
              <a:ext uri="{FF2B5EF4-FFF2-40B4-BE49-F238E27FC236}">
                <a16:creationId xmlns:a16="http://schemas.microsoft.com/office/drawing/2014/main" xmlns="" id="{4C77D1D7-96AC-4DD0-AFED-726A5F6F0F49}"/>
              </a:ext>
            </a:extLst>
          </p:cNvPr>
          <p:cNvSpPr>
            <a:spLocks noGrp="1" noChangeArrowheads="1"/>
          </p:cNvSpPr>
          <p:nvPr>
            <p:ph type="sldNum" sz="quarter" idx="12"/>
          </p:nvPr>
        </p:nvSpPr>
        <p:spPr>
          <a:ln/>
        </p:spPr>
        <p:txBody>
          <a:bodyPr/>
          <a:lstStyle>
            <a:lvl1pPr>
              <a:defRPr/>
            </a:lvl1pPr>
          </a:lstStyle>
          <a:p>
            <a:fld id="{4761C27D-787A-4342-9D47-1041EC8534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3887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20397A25-2EA9-4959-BBCE-95846A2E1FEF}"/>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a:extLst>
              <a:ext uri="{FF2B5EF4-FFF2-40B4-BE49-F238E27FC236}">
                <a16:creationId xmlns:a16="http://schemas.microsoft.com/office/drawing/2014/main" xmlns="" id="{CF057619-0166-49DC-86B9-CC36F3D09D44}"/>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a:extLst>
              <a:ext uri="{FF2B5EF4-FFF2-40B4-BE49-F238E27FC236}">
                <a16:creationId xmlns:a16="http://schemas.microsoft.com/office/drawing/2014/main" xmlns="" id="{365B409D-DF74-4614-8F6B-D259099CB4A3}"/>
              </a:ext>
            </a:extLst>
          </p:cNvPr>
          <p:cNvSpPr>
            <a:spLocks noGrp="1" noChangeArrowheads="1"/>
          </p:cNvSpPr>
          <p:nvPr>
            <p:ph type="sldNum" sz="quarter" idx="12"/>
          </p:nvPr>
        </p:nvSpPr>
        <p:spPr>
          <a:ln/>
        </p:spPr>
        <p:txBody>
          <a:bodyPr/>
          <a:lstStyle>
            <a:lvl1pPr>
              <a:defRPr/>
            </a:lvl1pPr>
          </a:lstStyle>
          <a:p>
            <a:fld id="{1357D2CD-6D28-46F1-8585-C82C8EB163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7677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0E558A08-8775-4715-9F9A-8E61F650C3F3}"/>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a:extLst>
              <a:ext uri="{FF2B5EF4-FFF2-40B4-BE49-F238E27FC236}">
                <a16:creationId xmlns:a16="http://schemas.microsoft.com/office/drawing/2014/main" xmlns="" id="{A9B25A83-7F0C-4DE1-8170-EC0243600E2E}"/>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a:extLst>
              <a:ext uri="{FF2B5EF4-FFF2-40B4-BE49-F238E27FC236}">
                <a16:creationId xmlns:a16="http://schemas.microsoft.com/office/drawing/2014/main" xmlns="" id="{E18BC7C3-2A59-454D-8F1F-4F724313C45C}"/>
              </a:ext>
            </a:extLst>
          </p:cNvPr>
          <p:cNvSpPr>
            <a:spLocks noGrp="1" noChangeArrowheads="1"/>
          </p:cNvSpPr>
          <p:nvPr>
            <p:ph type="sldNum" sz="quarter" idx="12"/>
          </p:nvPr>
        </p:nvSpPr>
        <p:spPr>
          <a:ln/>
        </p:spPr>
        <p:txBody>
          <a:bodyPr/>
          <a:lstStyle>
            <a:lvl1pPr>
              <a:defRPr/>
            </a:lvl1pPr>
          </a:lstStyle>
          <a:p>
            <a:fld id="{B6C91242-F5C3-4030-ADB8-0C93432EB3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2489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xmlns="" id="{B3B24AA9-2275-4382-9C76-6B36C689F57C}"/>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a:extLst>
              <a:ext uri="{FF2B5EF4-FFF2-40B4-BE49-F238E27FC236}">
                <a16:creationId xmlns:a16="http://schemas.microsoft.com/office/drawing/2014/main" xmlns="" id="{6C007444-5F26-4B6D-919D-CBD5EF1C97F1}"/>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a:extLst>
              <a:ext uri="{FF2B5EF4-FFF2-40B4-BE49-F238E27FC236}">
                <a16:creationId xmlns:a16="http://schemas.microsoft.com/office/drawing/2014/main" xmlns="" id="{01761535-6576-4668-89B2-424421A8FEE2}"/>
              </a:ext>
            </a:extLst>
          </p:cNvPr>
          <p:cNvSpPr>
            <a:spLocks noGrp="1" noChangeArrowheads="1"/>
          </p:cNvSpPr>
          <p:nvPr>
            <p:ph type="sldNum" sz="quarter" idx="12"/>
          </p:nvPr>
        </p:nvSpPr>
        <p:spPr>
          <a:ln/>
        </p:spPr>
        <p:txBody>
          <a:bodyPr/>
          <a:lstStyle>
            <a:lvl1pPr>
              <a:defRPr/>
            </a:lvl1pPr>
          </a:lstStyle>
          <a:p>
            <a:fld id="{7D9BDE2D-F414-48F4-BA21-D12CAC14D4B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9890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2F865C8A-7879-4A9F-B06D-FB55DE319704}"/>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a:extLst>
              <a:ext uri="{FF2B5EF4-FFF2-40B4-BE49-F238E27FC236}">
                <a16:creationId xmlns:a16="http://schemas.microsoft.com/office/drawing/2014/main" xmlns="" id="{B036B627-B04B-4007-AE97-C15B5EE3BA53}"/>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a:extLst>
              <a:ext uri="{FF2B5EF4-FFF2-40B4-BE49-F238E27FC236}">
                <a16:creationId xmlns:a16="http://schemas.microsoft.com/office/drawing/2014/main" xmlns="" id="{DDE1962A-AA01-4235-8D81-A673C33CE1FA}"/>
              </a:ext>
            </a:extLst>
          </p:cNvPr>
          <p:cNvSpPr>
            <a:spLocks noGrp="1" noChangeArrowheads="1"/>
          </p:cNvSpPr>
          <p:nvPr>
            <p:ph type="sldNum" sz="quarter" idx="12"/>
          </p:nvPr>
        </p:nvSpPr>
        <p:spPr>
          <a:ln/>
        </p:spPr>
        <p:txBody>
          <a:bodyPr/>
          <a:lstStyle>
            <a:lvl1pPr>
              <a:defRPr/>
            </a:lvl1pPr>
          </a:lstStyle>
          <a:p>
            <a:fld id="{7446FEC7-C945-4956-B681-0703AB4370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5593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D94F1047-BEB8-4A33-BA14-5C662B194E95}"/>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a:extLst>
              <a:ext uri="{FF2B5EF4-FFF2-40B4-BE49-F238E27FC236}">
                <a16:creationId xmlns:a16="http://schemas.microsoft.com/office/drawing/2014/main" xmlns="" id="{49A8BA97-A220-456A-9EA0-BE4F2ECFF281}"/>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a:extLst>
              <a:ext uri="{FF2B5EF4-FFF2-40B4-BE49-F238E27FC236}">
                <a16:creationId xmlns:a16="http://schemas.microsoft.com/office/drawing/2014/main" xmlns="" id="{B10B8E26-30B0-4353-B6FE-F948D7C02F3D}"/>
              </a:ext>
            </a:extLst>
          </p:cNvPr>
          <p:cNvSpPr>
            <a:spLocks noGrp="1" noChangeArrowheads="1"/>
          </p:cNvSpPr>
          <p:nvPr>
            <p:ph type="sldNum" sz="quarter" idx="12"/>
          </p:nvPr>
        </p:nvSpPr>
        <p:spPr>
          <a:ln/>
        </p:spPr>
        <p:txBody>
          <a:bodyPr/>
          <a:lstStyle>
            <a:lvl1pPr>
              <a:defRPr/>
            </a:lvl1pPr>
          </a:lstStyle>
          <a:p>
            <a:fld id="{06759898-8661-480C-A62E-28F80346176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4165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8B19E279-2938-4D3E-8988-DB06CCF9FE1F}"/>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a:extLst>
              <a:ext uri="{FF2B5EF4-FFF2-40B4-BE49-F238E27FC236}">
                <a16:creationId xmlns:a16="http://schemas.microsoft.com/office/drawing/2014/main" xmlns="" id="{D9359E50-859E-40B5-9AF5-1D88C6856E20}"/>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a:extLst>
              <a:ext uri="{FF2B5EF4-FFF2-40B4-BE49-F238E27FC236}">
                <a16:creationId xmlns:a16="http://schemas.microsoft.com/office/drawing/2014/main" xmlns="" id="{E76D7EFC-D044-4297-B355-D9BED1DEA970}"/>
              </a:ext>
            </a:extLst>
          </p:cNvPr>
          <p:cNvSpPr>
            <a:spLocks noGrp="1" noChangeArrowheads="1"/>
          </p:cNvSpPr>
          <p:nvPr>
            <p:ph type="sldNum" sz="quarter" idx="12"/>
          </p:nvPr>
        </p:nvSpPr>
        <p:spPr>
          <a:ln/>
        </p:spPr>
        <p:txBody>
          <a:bodyPr/>
          <a:lstStyle>
            <a:lvl1pPr>
              <a:defRPr/>
            </a:lvl1pPr>
          </a:lstStyle>
          <a:p>
            <a:fld id="{CB1CA7B3-2FBA-4FE2-9491-EC4FAA9B76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3393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D1BB50C4-B4E4-4BA9-BF4D-77DB9946946F}"/>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a:extLst>
              <a:ext uri="{FF2B5EF4-FFF2-40B4-BE49-F238E27FC236}">
                <a16:creationId xmlns:a16="http://schemas.microsoft.com/office/drawing/2014/main" xmlns="" id="{FF37EA8D-B841-4233-8736-FAB087518A22}"/>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a:extLst>
              <a:ext uri="{FF2B5EF4-FFF2-40B4-BE49-F238E27FC236}">
                <a16:creationId xmlns:a16="http://schemas.microsoft.com/office/drawing/2014/main" xmlns="" id="{D4A35DF7-FECF-4D4D-8FAC-A4FEA8B1F5A7}"/>
              </a:ext>
            </a:extLst>
          </p:cNvPr>
          <p:cNvSpPr>
            <a:spLocks noGrp="1" noChangeArrowheads="1"/>
          </p:cNvSpPr>
          <p:nvPr>
            <p:ph type="sldNum" sz="quarter" idx="12"/>
          </p:nvPr>
        </p:nvSpPr>
        <p:spPr>
          <a:ln/>
        </p:spPr>
        <p:txBody>
          <a:bodyPr/>
          <a:lstStyle>
            <a:lvl1pPr>
              <a:defRPr/>
            </a:lvl1pPr>
          </a:lstStyle>
          <a:p>
            <a:fld id="{FA0F5F42-C438-4D7E-ACB3-3FC7DE21BA8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57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F2EFC0D0-4864-4126-9EE3-0650F64AD2E4}"/>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a:extLst>
              <a:ext uri="{FF2B5EF4-FFF2-40B4-BE49-F238E27FC236}">
                <a16:creationId xmlns:a16="http://schemas.microsoft.com/office/drawing/2014/main" xmlns="" id="{E7E96D48-F4D0-452D-9A31-A16C56D16BFF}"/>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a:extLst>
              <a:ext uri="{FF2B5EF4-FFF2-40B4-BE49-F238E27FC236}">
                <a16:creationId xmlns:a16="http://schemas.microsoft.com/office/drawing/2014/main" xmlns="" id="{D60028BA-C87C-4344-882E-286AA042272C}"/>
              </a:ext>
            </a:extLst>
          </p:cNvPr>
          <p:cNvSpPr>
            <a:spLocks noGrp="1" noChangeArrowheads="1"/>
          </p:cNvSpPr>
          <p:nvPr>
            <p:ph type="sldNum" sz="quarter" idx="12"/>
          </p:nvPr>
        </p:nvSpPr>
        <p:spPr>
          <a:ln/>
        </p:spPr>
        <p:txBody>
          <a:bodyPr/>
          <a:lstStyle>
            <a:lvl1pPr>
              <a:defRPr/>
            </a:lvl1pPr>
          </a:lstStyle>
          <a:p>
            <a:fld id="{DE8D34F0-3A3F-42AC-9C39-10AC1AE8816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781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249E4538-91C6-45F4-AF7D-54B10A14B685}"/>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a:extLst>
              <a:ext uri="{FF2B5EF4-FFF2-40B4-BE49-F238E27FC236}">
                <a16:creationId xmlns:a16="http://schemas.microsoft.com/office/drawing/2014/main" xmlns="" id="{AAA830A8-379B-4F0D-BC25-425D80922F57}"/>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a:extLst>
              <a:ext uri="{FF2B5EF4-FFF2-40B4-BE49-F238E27FC236}">
                <a16:creationId xmlns:a16="http://schemas.microsoft.com/office/drawing/2014/main" xmlns="" id="{D56DDD99-6141-4496-931D-C4CD54CC8D89}"/>
              </a:ext>
            </a:extLst>
          </p:cNvPr>
          <p:cNvSpPr>
            <a:spLocks noGrp="1" noChangeArrowheads="1"/>
          </p:cNvSpPr>
          <p:nvPr>
            <p:ph type="sldNum" sz="quarter" idx="12"/>
          </p:nvPr>
        </p:nvSpPr>
        <p:spPr>
          <a:ln/>
        </p:spPr>
        <p:txBody>
          <a:bodyPr/>
          <a:lstStyle>
            <a:lvl1pPr>
              <a:defRPr/>
            </a:lvl1pPr>
          </a:lstStyle>
          <a:p>
            <a:fld id="{A423BBAF-E272-4C98-A91B-919077AAED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9590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390BC8BA-AAA1-4F33-8E4D-34EBDE465EAB}"/>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CE302079-7B42-4EC2-A8BC-1D49C2F691B6}"/>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084" name="Rectangle 4">
            <a:extLst>
              <a:ext uri="{FF2B5EF4-FFF2-40B4-BE49-F238E27FC236}">
                <a16:creationId xmlns:a16="http://schemas.microsoft.com/office/drawing/2014/main" xmlns="" id="{CD6435DD-0345-4A80-80A7-5F6FC9AD5E33}"/>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mj-lt"/>
              </a:defRPr>
            </a:lvl1pPr>
          </a:lstStyle>
          <a:p>
            <a:pPr fontAlgn="base">
              <a:spcBef>
                <a:spcPct val="0"/>
              </a:spcBef>
              <a:spcAft>
                <a:spcPct val="0"/>
              </a:spcAft>
              <a:defRPr/>
            </a:pPr>
            <a:endParaRPr lang="en-US" altLang="en-US">
              <a:solidFill>
                <a:srgbClr val="000000"/>
              </a:solidFill>
            </a:endParaRPr>
          </a:p>
        </p:txBody>
      </p:sp>
      <p:sp>
        <p:nvSpPr>
          <p:cNvPr id="174085" name="Rectangle 5">
            <a:extLst>
              <a:ext uri="{FF2B5EF4-FFF2-40B4-BE49-F238E27FC236}">
                <a16:creationId xmlns:a16="http://schemas.microsoft.com/office/drawing/2014/main" xmlns="" id="{14435D2A-06F2-452E-8950-0538F4E1B63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mj-lt"/>
              </a:defRPr>
            </a:lvl1pPr>
          </a:lstStyle>
          <a:p>
            <a:pPr fontAlgn="base">
              <a:spcBef>
                <a:spcPct val="0"/>
              </a:spcBef>
              <a:spcAft>
                <a:spcPct val="0"/>
              </a:spcAft>
              <a:defRPr/>
            </a:pPr>
            <a:endParaRPr lang="en-US" altLang="en-US">
              <a:solidFill>
                <a:srgbClr val="000000"/>
              </a:solidFill>
            </a:endParaRPr>
          </a:p>
        </p:txBody>
      </p:sp>
      <p:sp>
        <p:nvSpPr>
          <p:cNvPr id="174086" name="Rectangle 6">
            <a:extLst>
              <a:ext uri="{FF2B5EF4-FFF2-40B4-BE49-F238E27FC236}">
                <a16:creationId xmlns:a16="http://schemas.microsoft.com/office/drawing/2014/main" xmlns="" id="{5F94C51D-500E-4777-B75F-C254C6ADA254}"/>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Cambria" panose="02040503050406030204" pitchFamily="18" charset="0"/>
              </a:defRPr>
            </a:lvl1pPr>
          </a:lstStyle>
          <a:p>
            <a:pPr fontAlgn="base">
              <a:spcBef>
                <a:spcPct val="0"/>
              </a:spcBef>
              <a:spcAft>
                <a:spcPct val="0"/>
              </a:spcAft>
            </a:pPr>
            <a:fld id="{64EFA0CC-9E3E-414D-BCC5-48956D5C640C}"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
        <p:nvSpPr>
          <p:cNvPr id="1031" name="Freeform 7">
            <a:extLst>
              <a:ext uri="{FF2B5EF4-FFF2-40B4-BE49-F238E27FC236}">
                <a16:creationId xmlns:a16="http://schemas.microsoft.com/office/drawing/2014/main" xmlns="" id="{8CEA183A-AF3F-4840-9BA5-6E4A9B6F1A83}"/>
              </a:ext>
            </a:extLst>
          </p:cNvPr>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ru-RU">
              <a:solidFill>
                <a:srgbClr val="000000"/>
              </a:solidFill>
              <a:latin typeface="Arial" panose="020B0604020202020204" pitchFamily="34" charset="0"/>
            </a:endParaRPr>
          </a:p>
        </p:txBody>
      </p:sp>
      <p:sp>
        <p:nvSpPr>
          <p:cNvPr id="1032" name="Line 8">
            <a:extLst>
              <a:ext uri="{FF2B5EF4-FFF2-40B4-BE49-F238E27FC236}">
                <a16:creationId xmlns:a16="http://schemas.microsoft.com/office/drawing/2014/main" xmlns="" id="{1AEB3206-9DD2-48E4-AF67-7743817F7C64}"/>
              </a:ext>
            </a:extLst>
          </p:cNvPr>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ru-RU">
              <a:solidFill>
                <a:srgbClr val="000000"/>
              </a:solidFill>
              <a:latin typeface="Arial" panose="020B0604020202020204" pitchFamily="34" charset="0"/>
            </a:endParaRPr>
          </a:p>
        </p:txBody>
      </p:sp>
    </p:spTree>
    <p:extLst>
      <p:ext uri="{BB962C8B-B14F-4D97-AF65-F5344CB8AC3E}">
        <p14:creationId xmlns:p14="http://schemas.microsoft.com/office/powerpoint/2010/main" val="2219661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0" fontAlgn="base" hangingPunct="0">
        <a:spcBef>
          <a:spcPct val="0"/>
        </a:spcBef>
        <a:spcAft>
          <a:spcPct val="0"/>
        </a:spcAft>
        <a:defRPr sz="4200">
          <a:solidFill>
            <a:schemeClr val="bg1"/>
          </a:solidFill>
          <a:latin typeface="+mj-lt"/>
          <a:ea typeface="+mj-ea"/>
          <a:cs typeface="+mj-cs"/>
        </a:defRPr>
      </a:lvl1pPr>
      <a:lvl2pPr algn="l" rtl="0" eaLnBrk="0" fontAlgn="base" hangingPunct="0">
        <a:spcBef>
          <a:spcPct val="0"/>
        </a:spcBef>
        <a:spcAft>
          <a:spcPct val="0"/>
        </a:spcAft>
        <a:defRPr sz="4200">
          <a:solidFill>
            <a:schemeClr val="bg1"/>
          </a:solidFill>
          <a:latin typeface="Cambria" panose="02040503050406030204" pitchFamily="18" charset="0"/>
        </a:defRPr>
      </a:lvl2pPr>
      <a:lvl3pPr algn="l" rtl="0" eaLnBrk="0" fontAlgn="base" hangingPunct="0">
        <a:spcBef>
          <a:spcPct val="0"/>
        </a:spcBef>
        <a:spcAft>
          <a:spcPct val="0"/>
        </a:spcAft>
        <a:defRPr sz="4200">
          <a:solidFill>
            <a:schemeClr val="bg1"/>
          </a:solidFill>
          <a:latin typeface="Cambria" panose="02040503050406030204" pitchFamily="18" charset="0"/>
        </a:defRPr>
      </a:lvl3pPr>
      <a:lvl4pPr algn="l" rtl="0" eaLnBrk="0" fontAlgn="base" hangingPunct="0">
        <a:spcBef>
          <a:spcPct val="0"/>
        </a:spcBef>
        <a:spcAft>
          <a:spcPct val="0"/>
        </a:spcAft>
        <a:defRPr sz="4200">
          <a:solidFill>
            <a:schemeClr val="bg1"/>
          </a:solidFill>
          <a:latin typeface="Cambria" panose="02040503050406030204" pitchFamily="18" charset="0"/>
        </a:defRPr>
      </a:lvl4pPr>
      <a:lvl5pPr algn="l" rtl="0" eaLnBrk="0" fontAlgn="base" hangingPunct="0">
        <a:spcBef>
          <a:spcPct val="0"/>
        </a:spcBef>
        <a:spcAft>
          <a:spcPct val="0"/>
        </a:spcAft>
        <a:defRPr sz="4200">
          <a:solidFill>
            <a:schemeClr val="bg1"/>
          </a:solidFill>
          <a:latin typeface="Cambria" panose="02040503050406030204"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bg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bg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bg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bg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2.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50">
            <a:alpha val="87842"/>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6C8BB1D-15FC-4D66-9530-AD795326E4DE}"/>
              </a:ext>
            </a:extLst>
          </p:cNvPr>
          <p:cNvSpPr/>
          <p:nvPr/>
        </p:nvSpPr>
        <p:spPr>
          <a:xfrm>
            <a:off x="-5638800" y="1173163"/>
            <a:ext cx="9144000" cy="6858000"/>
          </a:xfrm>
          <a:prstGeom prst="rect">
            <a:avLst/>
          </a:prstGeom>
          <a:blipFill dpi="0" rotWithShape="1">
            <a:blip r:embed="rId3">
              <a:alphaModFix amt="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
        <p:nvSpPr>
          <p:cNvPr id="18435" name="Title 1">
            <a:extLst>
              <a:ext uri="{FF2B5EF4-FFF2-40B4-BE49-F238E27FC236}">
                <a16:creationId xmlns:a16="http://schemas.microsoft.com/office/drawing/2014/main" xmlns="" id="{3F30D90D-00CA-4351-88CC-D3D4A08381C9}"/>
              </a:ext>
            </a:extLst>
          </p:cNvPr>
          <p:cNvSpPr>
            <a:spLocks noGrp="1" noChangeArrowheads="1"/>
          </p:cNvSpPr>
          <p:nvPr>
            <p:ph type="title"/>
          </p:nvPr>
        </p:nvSpPr>
        <p:spPr>
          <a:xfrm>
            <a:off x="1066800" y="2286000"/>
            <a:ext cx="7467600" cy="1143000"/>
          </a:xfrm>
        </p:spPr>
        <p:txBody>
          <a:bodyPr/>
          <a:lstStyle/>
          <a:p>
            <a:r>
              <a:rPr lang="en-US" altLang="en-US" sz="3600" dirty="0"/>
              <a:t>Identify Conservation Targets </a:t>
            </a:r>
            <a:br>
              <a:rPr lang="en-US" altLang="en-US" sz="3600" dirty="0"/>
            </a:br>
            <a:r>
              <a:rPr lang="en-US" altLang="en-US" sz="3600" dirty="0"/>
              <a:t>Identify Threats</a:t>
            </a:r>
            <a:br>
              <a:rPr lang="en-US" altLang="en-US" sz="3600" dirty="0"/>
            </a:br>
            <a:r>
              <a:rPr lang="en-US" altLang="en-US" sz="3600" dirty="0"/>
              <a:t>Consider Management Options and Plan Accordingly</a:t>
            </a:r>
          </a:p>
        </p:txBody>
      </p:sp>
      <p:sp>
        <p:nvSpPr>
          <p:cNvPr id="18436" name="TextBox 1">
            <a:extLst>
              <a:ext uri="{FF2B5EF4-FFF2-40B4-BE49-F238E27FC236}">
                <a16:creationId xmlns:a16="http://schemas.microsoft.com/office/drawing/2014/main" xmlns="" id="{699B0F88-779E-4B51-8004-8351467E53F4}"/>
              </a:ext>
            </a:extLst>
          </p:cNvPr>
          <p:cNvSpPr txBox="1">
            <a:spLocks noChangeArrowheads="1"/>
          </p:cNvSpPr>
          <p:nvPr/>
        </p:nvSpPr>
        <p:spPr bwMode="auto">
          <a:xfrm>
            <a:off x="304800" y="6858000"/>
            <a:ext cx="18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bg1"/>
                </a:solidFill>
                <a:latin typeface="Cambria" panose="02040503050406030204" pitchFamily="18" charset="0"/>
              </a:defRPr>
            </a:lvl1pPr>
            <a:lvl2pPr marL="742950" indent="-285750">
              <a:spcBef>
                <a:spcPct val="20000"/>
              </a:spcBef>
              <a:buClr>
                <a:schemeClr val="accent2"/>
              </a:buClr>
              <a:buSzPct val="60000"/>
              <a:buFont typeface="Wingdings" panose="05000000000000000000" pitchFamily="2" charset="2"/>
              <a:buChar char="q"/>
              <a:defRPr sz="2600">
                <a:solidFill>
                  <a:schemeClr val="bg1"/>
                </a:solidFill>
                <a:latin typeface="Cambria" panose="02040503050406030204" pitchFamily="18" charset="0"/>
              </a:defRPr>
            </a:lvl2pPr>
            <a:lvl3pPr marL="1143000" indent="-228600">
              <a:spcBef>
                <a:spcPct val="20000"/>
              </a:spcBef>
              <a:buClr>
                <a:schemeClr val="accent1"/>
              </a:buClr>
              <a:buSzPct val="65000"/>
              <a:buFont typeface="Wingdings" panose="05000000000000000000" pitchFamily="2" charset="2"/>
              <a:buChar char="n"/>
              <a:defRPr sz="2200">
                <a:solidFill>
                  <a:schemeClr val="bg1"/>
                </a:solidFill>
                <a:latin typeface="Cambria" panose="02040503050406030204" pitchFamily="18" charset="0"/>
              </a:defRPr>
            </a:lvl3pPr>
            <a:lvl4pPr marL="1600200" indent="-228600">
              <a:spcBef>
                <a:spcPct val="20000"/>
              </a:spcBef>
              <a:buClr>
                <a:schemeClr val="accent2"/>
              </a:buClr>
              <a:buSzPct val="70000"/>
              <a:buFont typeface="Wingdings" panose="05000000000000000000" pitchFamily="2" charset="2"/>
              <a:buChar char="q"/>
              <a:defRPr sz="2000">
                <a:solidFill>
                  <a:schemeClr val="bg1"/>
                </a:solidFill>
                <a:latin typeface="Cambria" panose="02040503050406030204" pitchFamily="18" charset="0"/>
              </a:defRPr>
            </a:lvl4pPr>
            <a:lvl5pPr marL="2057400" indent="-228600">
              <a:spcBef>
                <a:spcPct val="20000"/>
              </a:spcBef>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bg1"/>
                </a:solidFill>
                <a:latin typeface="Cambria" panose="02040503050406030204" pitchFamily="18" charset="0"/>
              </a:defRPr>
            </a:lvl9pPr>
          </a:lstStyle>
          <a:p>
            <a:pPr fontAlgn="base">
              <a:spcBef>
                <a:spcPct val="0"/>
              </a:spcBef>
              <a:spcAft>
                <a:spcPct val="0"/>
              </a:spcAft>
              <a:buClrTx/>
              <a:buSzTx/>
              <a:buFontTx/>
              <a:buNone/>
            </a:pPr>
            <a:endParaRPr lang="en-US" altLang="en-US" sz="3600">
              <a:solidFill>
                <a:srgbClr val="000000"/>
              </a:solidFill>
              <a:latin typeface="Gill Sans MT" panose="020B0502020104020203" pitchFamily="34" charset="0"/>
            </a:endParaRPr>
          </a:p>
        </p:txBody>
      </p:sp>
      <p:sp>
        <p:nvSpPr>
          <p:cNvPr id="2" name="Rectangle 1">
            <a:extLst>
              <a:ext uri="{FF2B5EF4-FFF2-40B4-BE49-F238E27FC236}">
                <a16:creationId xmlns:a16="http://schemas.microsoft.com/office/drawing/2014/main" xmlns="" id="{F8AD797A-EF8E-45BA-ABA1-9D49723BBE13}"/>
              </a:ext>
            </a:extLst>
          </p:cNvPr>
          <p:cNvSpPr/>
          <p:nvPr/>
        </p:nvSpPr>
        <p:spPr>
          <a:xfrm>
            <a:off x="838200" y="4808538"/>
            <a:ext cx="7467600" cy="1754187"/>
          </a:xfrm>
          <a:prstGeom prst="rect">
            <a:avLst/>
          </a:prstGeom>
        </p:spPr>
        <p:txBody>
          <a:bodyPr>
            <a:spAutoFit/>
          </a:bodyPr>
          <a:lstStyle/>
          <a:p>
            <a:pPr eaLnBrk="0" fontAlgn="base" hangingPunct="0">
              <a:spcBef>
                <a:spcPct val="0"/>
              </a:spcBef>
              <a:spcAft>
                <a:spcPct val="0"/>
              </a:spcAft>
              <a:defRPr/>
            </a:pPr>
            <a:r>
              <a:rPr lang="en-US" altLang="en-US" sz="3600" b="1" kern="0" dirty="0">
                <a:solidFill>
                  <a:srgbClr val="000000"/>
                </a:solidFill>
                <a:latin typeface="Garamond"/>
              </a:rPr>
              <a:t>Landscape Context</a:t>
            </a:r>
            <a:r>
              <a:rPr lang="en-US" altLang="en-US" sz="1600" b="1" kern="0" dirty="0">
                <a:solidFill>
                  <a:srgbClr val="000000"/>
                </a:solidFill>
                <a:latin typeface="Garamond"/>
              </a:rPr>
              <a:t>, </a:t>
            </a:r>
            <a:r>
              <a:rPr lang="en-US" altLang="en-US" sz="3600" b="1" kern="0" dirty="0">
                <a:solidFill>
                  <a:srgbClr val="000000"/>
                </a:solidFill>
                <a:latin typeface="Garamond"/>
              </a:rPr>
              <a:t>Size, Environmental Conditions, Land Use</a:t>
            </a:r>
            <a:br>
              <a:rPr lang="en-US" altLang="en-US" sz="3600" b="1" kern="0" dirty="0">
                <a:solidFill>
                  <a:srgbClr val="000000"/>
                </a:solidFill>
                <a:latin typeface="Garamond"/>
              </a:rPr>
            </a:br>
            <a:r>
              <a:rPr lang="en-US" altLang="en-US" sz="3600" b="1" kern="0" dirty="0">
                <a:solidFill>
                  <a:srgbClr val="000000"/>
                </a:solidFill>
                <a:latin typeface="Garamond"/>
              </a:rPr>
              <a:t>Wildlife </a:t>
            </a:r>
          </a:p>
        </p:txBody>
      </p:sp>
      <p:sp>
        <p:nvSpPr>
          <p:cNvPr id="10244" name="TextBox 2">
            <a:extLst>
              <a:ext uri="{FF2B5EF4-FFF2-40B4-BE49-F238E27FC236}">
                <a16:creationId xmlns:a16="http://schemas.microsoft.com/office/drawing/2014/main" xmlns="" id="{88234AF3-F4E4-45BD-9CDE-B81897B64BD3}"/>
              </a:ext>
            </a:extLst>
          </p:cNvPr>
          <p:cNvSpPr txBox="1">
            <a:spLocks noChangeArrowheads="1"/>
          </p:cNvSpPr>
          <p:nvPr/>
        </p:nvSpPr>
        <p:spPr bwMode="auto">
          <a:xfrm>
            <a:off x="2507975" y="178707"/>
            <a:ext cx="412805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9pPr>
          </a:lstStyle>
          <a:p>
            <a:pPr algn="ctr" eaLnBrk="1" fontAlgn="base" hangingPunct="1">
              <a:spcBef>
                <a:spcPct val="0"/>
              </a:spcBef>
              <a:spcAft>
                <a:spcPct val="0"/>
              </a:spcAft>
              <a:buClrTx/>
              <a:buSzTx/>
              <a:buFontTx/>
              <a:buNone/>
              <a:defRPr/>
            </a:pPr>
            <a:r>
              <a:rPr lang="en-US" altLang="en-US" sz="4400" dirty="0">
                <a:ln>
                  <a:solidFill>
                    <a:srgbClr val="000000"/>
                  </a:solidFill>
                </a:ln>
                <a:solidFill>
                  <a:srgbClr val="FFFFFF"/>
                </a:solidFill>
                <a:latin typeface="Albertus Extra Bold" panose="020E0802040304020204" pitchFamily="34" charset="0"/>
              </a:rPr>
              <a:t>Considerations</a:t>
            </a:r>
          </a:p>
        </p:txBody>
      </p:sp>
      <p:sp>
        <p:nvSpPr>
          <p:cNvPr id="4" name="Rectangle 3">
            <a:extLst>
              <a:ext uri="{FF2B5EF4-FFF2-40B4-BE49-F238E27FC236}">
                <a16:creationId xmlns:a16="http://schemas.microsoft.com/office/drawing/2014/main" xmlns="" id="{6190D8E3-A9EA-4F8D-87B1-BC39C97C6EEE}"/>
              </a:ext>
            </a:extLst>
          </p:cNvPr>
          <p:cNvSpPr/>
          <p:nvPr/>
        </p:nvSpPr>
        <p:spPr>
          <a:xfrm>
            <a:off x="1812925" y="987425"/>
            <a:ext cx="5975350" cy="1200150"/>
          </a:xfrm>
          <a:prstGeom prst="rect">
            <a:avLst/>
          </a:prstGeom>
        </p:spPr>
        <p:txBody>
          <a:bodyPr>
            <a:spAutoFit/>
          </a:bodyPr>
          <a:lstStyle/>
          <a:p>
            <a:pPr algn="ctr" eaLnBrk="0" fontAlgn="base" hangingPunct="0">
              <a:spcBef>
                <a:spcPct val="0"/>
              </a:spcBef>
              <a:spcAft>
                <a:spcPct val="0"/>
              </a:spcAft>
              <a:defRPr/>
            </a:pPr>
            <a:r>
              <a:rPr lang="en-US" altLang="en-US" sz="3600" b="1" dirty="0">
                <a:solidFill>
                  <a:srgbClr val="000000"/>
                </a:solidFill>
              </a:rPr>
              <a:t>No field can be all things to all grassland species</a:t>
            </a:r>
            <a:endParaRPr lang="en-US" sz="3600" dirty="0">
              <a:solidFill>
                <a:srgbClr val="000000"/>
              </a:solidFill>
            </a:endParaRPr>
          </a:p>
        </p:txBody>
      </p:sp>
    </p:spTree>
    <p:extLst>
      <p:ext uri="{BB962C8B-B14F-4D97-AF65-F5344CB8AC3E}">
        <p14:creationId xmlns:p14="http://schemas.microsoft.com/office/powerpoint/2010/main" val="34040872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xmlns="" id="{6EA8B835-3166-40EA-83BB-A8345D218268}"/>
              </a:ext>
            </a:extLst>
          </p:cNvPr>
          <p:cNvSpPr>
            <a:spLocks noGrp="1" noChangeArrowheads="1"/>
          </p:cNvSpPr>
          <p:nvPr>
            <p:ph type="title"/>
          </p:nvPr>
        </p:nvSpPr>
        <p:spPr/>
        <p:txBody>
          <a:bodyPr/>
          <a:lstStyle/>
          <a:p>
            <a:r>
              <a:rPr lang="en-US" altLang="ru-RU" b="1" dirty="0"/>
              <a:t>Planting</a:t>
            </a:r>
          </a:p>
        </p:txBody>
      </p:sp>
      <p:sp>
        <p:nvSpPr>
          <p:cNvPr id="35843" name="Content Placeholder 2">
            <a:extLst>
              <a:ext uri="{FF2B5EF4-FFF2-40B4-BE49-F238E27FC236}">
                <a16:creationId xmlns:a16="http://schemas.microsoft.com/office/drawing/2014/main" xmlns="" id="{82CF651F-952C-4826-9C6C-3EAC5DA5881C}"/>
              </a:ext>
            </a:extLst>
          </p:cNvPr>
          <p:cNvSpPr>
            <a:spLocks noGrp="1" noChangeArrowheads="1"/>
          </p:cNvSpPr>
          <p:nvPr>
            <p:ph idx="1"/>
          </p:nvPr>
        </p:nvSpPr>
        <p:spPr>
          <a:xfrm>
            <a:off x="152400" y="1258888"/>
            <a:ext cx="8229600" cy="4911725"/>
          </a:xfrm>
        </p:spPr>
        <p:txBody>
          <a:bodyPr/>
          <a:lstStyle/>
          <a:p>
            <a:pPr marL="0" indent="0">
              <a:buFont typeface="Wingdings" panose="05000000000000000000" pitchFamily="2" charset="2"/>
              <a:buNone/>
            </a:pPr>
            <a:r>
              <a:rPr lang="en-US" altLang="ru-RU" sz="3600" dirty="0"/>
              <a:t>Install plugs and lay seed</a:t>
            </a:r>
          </a:p>
        </p:txBody>
      </p:sp>
      <p:pic>
        <p:nvPicPr>
          <p:cNvPr id="35844" name="Picture 2" descr="S:\Stewardship\RESERVATIONS\Sudbury_Wolbach Farm\Pollinator Meadow Expansion\Workdays(Plastic, Fencing, Planting)\Photos\Wildflower Plug Planting(10.1.18)\IMG_7510.JPG">
            <a:extLst>
              <a:ext uri="{FF2B5EF4-FFF2-40B4-BE49-F238E27FC236}">
                <a16:creationId xmlns:a16="http://schemas.microsoft.com/office/drawing/2014/main" xmlns="" id="{AD7C2034-FB90-48D7-9856-75F60CED9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3" descr="S:\Stewardship\RESERVATIONS\Sudbury_Wolbach Farm\Pollinator Meadow Expansion\Workdays(Plastic, Fencing, Planting)\Photos\Wildflower Plug Planting(10.1.18)\IMG_7514.JPG">
            <a:extLst>
              <a:ext uri="{FF2B5EF4-FFF2-40B4-BE49-F238E27FC236}">
                <a16:creationId xmlns:a16="http://schemas.microsoft.com/office/drawing/2014/main" xmlns="" id="{2B267C8C-B530-44B2-BE0E-FA05CC5E06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485900"/>
            <a:ext cx="334327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3181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xmlns="" id="{BCEA3BCC-A9F6-4986-A24C-AF11D8838BED}"/>
              </a:ext>
            </a:extLst>
          </p:cNvPr>
          <p:cNvSpPr>
            <a:spLocks noGrp="1" noChangeArrowheads="1"/>
          </p:cNvSpPr>
          <p:nvPr>
            <p:ph type="title"/>
          </p:nvPr>
        </p:nvSpPr>
        <p:spPr>
          <a:xfrm>
            <a:off x="457200" y="277813"/>
            <a:ext cx="8229600" cy="1322387"/>
          </a:xfrm>
        </p:spPr>
        <p:txBody>
          <a:bodyPr/>
          <a:lstStyle/>
          <a:p>
            <a:r>
              <a:rPr lang="en-US" altLang="ru-RU" b="1" dirty="0"/>
              <a:t>Tips for Managing Small Fields </a:t>
            </a:r>
            <a:br>
              <a:rPr lang="en-US" altLang="ru-RU" b="1" dirty="0"/>
            </a:br>
            <a:r>
              <a:rPr lang="en-US" altLang="ru-RU" sz="3200" b="1" dirty="0"/>
              <a:t>with Limited Resources</a:t>
            </a:r>
          </a:p>
        </p:txBody>
      </p:sp>
      <p:sp>
        <p:nvSpPr>
          <p:cNvPr id="37891" name="Content Placeholder 2">
            <a:extLst>
              <a:ext uri="{FF2B5EF4-FFF2-40B4-BE49-F238E27FC236}">
                <a16:creationId xmlns:a16="http://schemas.microsoft.com/office/drawing/2014/main" xmlns="" id="{4CCB4392-CC44-45F7-B360-BA11B43AE07E}"/>
              </a:ext>
            </a:extLst>
          </p:cNvPr>
          <p:cNvSpPr>
            <a:spLocks noGrp="1" noChangeArrowheads="1"/>
          </p:cNvSpPr>
          <p:nvPr>
            <p:ph idx="1"/>
          </p:nvPr>
        </p:nvSpPr>
        <p:spPr>
          <a:xfrm>
            <a:off x="228600" y="1981200"/>
            <a:ext cx="6096000" cy="4073525"/>
          </a:xfrm>
        </p:spPr>
        <p:txBody>
          <a:bodyPr/>
          <a:lstStyle/>
          <a:p>
            <a:r>
              <a:rPr lang="en-US" altLang="ru-RU" sz="3200" dirty="0"/>
              <a:t>Use rotational mowing cycle</a:t>
            </a:r>
          </a:p>
          <a:p>
            <a:r>
              <a:rPr lang="en-US" altLang="ru-RU" sz="3200" dirty="0"/>
              <a:t>Reduce speed to at most 8mph</a:t>
            </a:r>
          </a:p>
          <a:p>
            <a:r>
              <a:rPr lang="en-US" altLang="ru-RU" sz="3200" dirty="0"/>
              <a:t>Don’t mow outward-in</a:t>
            </a:r>
          </a:p>
          <a:p>
            <a:r>
              <a:rPr lang="en-US" altLang="ru-RU" sz="3200" dirty="0"/>
              <a:t>Adding a flush bar to mower</a:t>
            </a:r>
          </a:p>
          <a:p>
            <a:r>
              <a:rPr lang="en-US" altLang="ru-RU" sz="3200" dirty="0"/>
              <a:t>Mower height to at least 8 in.</a:t>
            </a:r>
          </a:p>
          <a:p>
            <a:r>
              <a:rPr lang="en-US" altLang="ru-RU" sz="3200" dirty="0"/>
              <a:t>Mow in late fall to promote late season forbs like asters and goldenrods</a:t>
            </a:r>
          </a:p>
          <a:p>
            <a:endParaRPr lang="en-US" altLang="ru-RU" dirty="0"/>
          </a:p>
        </p:txBody>
      </p:sp>
      <p:pic>
        <p:nvPicPr>
          <p:cNvPr id="37892" name="Picture 4">
            <a:extLst>
              <a:ext uri="{FF2B5EF4-FFF2-40B4-BE49-F238E27FC236}">
                <a16:creationId xmlns:a16="http://schemas.microsoft.com/office/drawing/2014/main" xmlns="" id="{A54169C4-ACE9-4870-BDCB-900750B66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930" r="51282" b="41440"/>
          <a:stretch>
            <a:fillRect/>
          </a:stretch>
        </p:blipFill>
        <p:spPr bwMode="auto">
          <a:xfrm>
            <a:off x="6172200" y="2133600"/>
            <a:ext cx="28956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4625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xmlns="" id="{5C738A8F-BEBB-49B1-987F-6C3D76FA1548}"/>
              </a:ext>
            </a:extLst>
          </p:cNvPr>
          <p:cNvSpPr>
            <a:spLocks noGrp="1" noChangeArrowheads="1"/>
          </p:cNvSpPr>
          <p:nvPr>
            <p:ph type="title"/>
          </p:nvPr>
        </p:nvSpPr>
        <p:spPr>
          <a:xfrm>
            <a:off x="457200" y="277813"/>
            <a:ext cx="8229600" cy="712787"/>
          </a:xfrm>
        </p:spPr>
        <p:txBody>
          <a:bodyPr/>
          <a:lstStyle/>
          <a:p>
            <a:r>
              <a:rPr lang="en-US" altLang="ru-RU" b="1" dirty="0"/>
              <a:t>Find Habitats of Rare Wildlife</a:t>
            </a:r>
          </a:p>
        </p:txBody>
      </p:sp>
      <p:sp>
        <p:nvSpPr>
          <p:cNvPr id="39939" name="Content Placeholder 2">
            <a:extLst>
              <a:ext uri="{FF2B5EF4-FFF2-40B4-BE49-F238E27FC236}">
                <a16:creationId xmlns:a16="http://schemas.microsoft.com/office/drawing/2014/main" xmlns="" id="{1853EEBF-45AD-47A1-A584-1D18BC0A4833}"/>
              </a:ext>
            </a:extLst>
          </p:cNvPr>
          <p:cNvSpPr>
            <a:spLocks noGrp="1" noChangeArrowheads="1"/>
          </p:cNvSpPr>
          <p:nvPr>
            <p:ph idx="1"/>
          </p:nvPr>
        </p:nvSpPr>
        <p:spPr/>
        <p:txBody>
          <a:bodyPr/>
          <a:lstStyle/>
          <a:p>
            <a:endParaRPr lang="ru-RU" altLang="ru-RU"/>
          </a:p>
        </p:txBody>
      </p:sp>
      <p:pic>
        <p:nvPicPr>
          <p:cNvPr id="39940" name="Picture 3">
            <a:extLst>
              <a:ext uri="{FF2B5EF4-FFF2-40B4-BE49-F238E27FC236}">
                <a16:creationId xmlns:a16="http://schemas.microsoft.com/office/drawing/2014/main" xmlns="" id="{245E95C0-B78E-4E3A-97FF-9737C35A7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195" r="35625" b="18333"/>
          <a:stretch>
            <a:fillRect/>
          </a:stretch>
        </p:blipFill>
        <p:spPr bwMode="auto">
          <a:xfrm>
            <a:off x="9525" y="990600"/>
            <a:ext cx="9139238"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xmlns="" id="{FDDDD05A-9D26-454C-8659-E60B917AF594}"/>
              </a:ext>
            </a:extLst>
          </p:cNvPr>
          <p:cNvSpPr/>
          <p:nvPr/>
        </p:nvSpPr>
        <p:spPr>
          <a:xfrm>
            <a:off x="838200" y="914400"/>
            <a:ext cx="2971800"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cxnSp>
        <p:nvCxnSpPr>
          <p:cNvPr id="6" name="Straight Connector 5">
            <a:extLst>
              <a:ext uri="{FF2B5EF4-FFF2-40B4-BE49-F238E27FC236}">
                <a16:creationId xmlns:a16="http://schemas.microsoft.com/office/drawing/2014/main" xmlns="" id="{494A4DCD-3373-45D0-9006-C024BBD36E67}"/>
              </a:ext>
            </a:extLst>
          </p:cNvPr>
          <p:cNvCxnSpPr/>
          <p:nvPr/>
        </p:nvCxnSpPr>
        <p:spPr>
          <a:xfrm>
            <a:off x="6781800" y="3124200"/>
            <a:ext cx="1981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17819AD0-BD34-47D8-9152-95E795DFC89F}"/>
              </a:ext>
            </a:extLst>
          </p:cNvPr>
          <p:cNvCxnSpPr/>
          <p:nvPr/>
        </p:nvCxnSpPr>
        <p:spPr>
          <a:xfrm>
            <a:off x="6781800" y="2819400"/>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4808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xmlns="" id="{1AD0E999-3956-4906-9299-21E9FD1F370C}"/>
              </a:ext>
            </a:extLst>
          </p:cNvPr>
          <p:cNvSpPr>
            <a:spLocks noGrp="1" noChangeArrowheads="1"/>
          </p:cNvSpPr>
          <p:nvPr>
            <p:ph type="title"/>
          </p:nvPr>
        </p:nvSpPr>
        <p:spPr/>
        <p:txBody>
          <a:bodyPr/>
          <a:lstStyle/>
          <a:p>
            <a:r>
              <a:rPr lang="en-US" altLang="en-US" dirty="0"/>
              <a:t>Big Patches</a:t>
            </a:r>
          </a:p>
        </p:txBody>
      </p:sp>
      <p:pic>
        <p:nvPicPr>
          <p:cNvPr id="20483" name="Picture 2" descr="I:\IMATCH P and E Images\(d) Land Conservation Projects\Norfolk Airport\Norfolk Airport 10-18-12 054.jpg">
            <a:extLst>
              <a:ext uri="{FF2B5EF4-FFF2-40B4-BE49-F238E27FC236}">
                <a16:creationId xmlns:a16="http://schemas.microsoft.com/office/drawing/2014/main" xmlns="" id="{28486CD3-B767-43D0-A201-6CDBA5A60F21}"/>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225" y="1588"/>
            <a:ext cx="9164638" cy="6858000"/>
          </a:xfrm>
          <a:noFill/>
          <a:extLst>
            <a:ext uri="{909E8E84-426E-40DD-AFC4-6F175D3DCCD1}">
              <a14:hiddenFill xmlns:a14="http://schemas.microsoft.com/office/drawing/2010/main">
                <a:solidFill>
                  <a:srgbClr val="FFFFFF"/>
                </a:solidFill>
              </a14:hiddenFill>
            </a:ext>
          </a:extLst>
        </p:spPr>
      </p:pic>
      <p:pic>
        <p:nvPicPr>
          <p:cNvPr id="20484" name="Picture 4" descr="I:\IMATCH P and E Images\(e) Ecology\(a) Animals\bobolink_DS04662.JPG">
            <a:extLst>
              <a:ext uri="{FF2B5EF4-FFF2-40B4-BE49-F238E27FC236}">
                <a16:creationId xmlns:a16="http://schemas.microsoft.com/office/drawing/2014/main" xmlns="" id="{706B4CCA-C585-4FC1-8F37-D40DDA9E8E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4454525"/>
            <a:ext cx="2625725" cy="1962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descr="C:\Users\mmorris\Downloads\39518442591_a1d6e2c0c3_c.jpg">
            <a:extLst>
              <a:ext uri="{FF2B5EF4-FFF2-40B4-BE49-F238E27FC236}">
                <a16:creationId xmlns:a16="http://schemas.microsoft.com/office/drawing/2014/main" xmlns="" id="{C4F7C45C-0119-43D6-8799-02C1A17E69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357" t="19287" r="39642" b="14087"/>
          <a:stretch>
            <a:fillRect/>
          </a:stretch>
        </p:blipFill>
        <p:spPr bwMode="auto">
          <a:xfrm>
            <a:off x="457200" y="4419600"/>
            <a:ext cx="20955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1879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xmlns="" id="{0BC3B01C-9F49-4131-BCAF-68CE293B0CD3}"/>
              </a:ext>
            </a:extLst>
          </p:cNvPr>
          <p:cNvSpPr>
            <a:spLocks noGrp="1" noChangeArrowheads="1"/>
          </p:cNvSpPr>
          <p:nvPr>
            <p:ph type="title"/>
          </p:nvPr>
        </p:nvSpPr>
        <p:spPr/>
        <p:txBody>
          <a:bodyPr/>
          <a:lstStyle/>
          <a:p>
            <a:r>
              <a:rPr lang="en-US" altLang="ru-RU" b="1" dirty="0"/>
              <a:t>Grassland Nesting Birds</a:t>
            </a:r>
          </a:p>
        </p:txBody>
      </p:sp>
      <p:graphicFrame>
        <p:nvGraphicFramePr>
          <p:cNvPr id="4" name="Content Placeholder 3">
            <a:extLst>
              <a:ext uri="{FF2B5EF4-FFF2-40B4-BE49-F238E27FC236}">
                <a16:creationId xmlns:a16="http://schemas.microsoft.com/office/drawing/2014/main" xmlns="" id="{3C76719B-6CD1-4D77-9812-C611832E9C45}"/>
              </a:ext>
            </a:extLst>
          </p:cNvPr>
          <p:cNvGraphicFramePr>
            <a:graphicFrameLocks noGrp="1"/>
          </p:cNvGraphicFramePr>
          <p:nvPr>
            <p:ph idx="1"/>
          </p:nvPr>
        </p:nvGraphicFramePr>
        <p:xfrm>
          <a:off x="457200" y="1066800"/>
          <a:ext cx="8229600" cy="2595565"/>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xmlns="" val="20000"/>
                    </a:ext>
                  </a:extLst>
                </a:gridCol>
                <a:gridCol w="1981200">
                  <a:extLst>
                    <a:ext uri="{9D8B030D-6E8A-4147-A177-3AD203B41FA5}">
                      <a16:colId xmlns:a16="http://schemas.microsoft.com/office/drawing/2014/main" xmlns="" val="20001"/>
                    </a:ext>
                  </a:extLst>
                </a:gridCol>
                <a:gridCol w="3505200">
                  <a:extLst>
                    <a:ext uri="{9D8B030D-6E8A-4147-A177-3AD203B41FA5}">
                      <a16:colId xmlns:a16="http://schemas.microsoft.com/office/drawing/2014/main" xmlns="" val="20002"/>
                    </a:ext>
                  </a:extLst>
                </a:gridCol>
              </a:tblGrid>
              <a:tr h="370795">
                <a:tc>
                  <a:txBody>
                    <a:bodyPr/>
                    <a:lstStyle/>
                    <a:p>
                      <a:r>
                        <a:rPr lang="en-US" sz="1800" dirty="0"/>
                        <a:t>Species</a:t>
                      </a:r>
                    </a:p>
                  </a:txBody>
                  <a:tcPr marT="45714" marB="45714"/>
                </a:tc>
                <a:tc>
                  <a:txBody>
                    <a:bodyPr/>
                    <a:lstStyle/>
                    <a:p>
                      <a:r>
                        <a:rPr lang="en-US" sz="1800" dirty="0"/>
                        <a:t>Area Required</a:t>
                      </a:r>
                    </a:p>
                  </a:txBody>
                  <a:tcPr marT="45714" marB="45714"/>
                </a:tc>
                <a:tc>
                  <a:txBody>
                    <a:bodyPr/>
                    <a:lstStyle/>
                    <a:p>
                      <a:r>
                        <a:rPr lang="en-US" sz="1800" dirty="0"/>
                        <a:t>Vegetation Needed</a:t>
                      </a:r>
                    </a:p>
                  </a:txBody>
                  <a:tcPr marT="45714" marB="45714"/>
                </a:tc>
                <a:extLst>
                  <a:ext uri="{0D108BD9-81ED-4DB2-BD59-A6C34878D82A}">
                    <a16:rowId xmlns:a16="http://schemas.microsoft.com/office/drawing/2014/main" xmlns="" val="10000"/>
                  </a:ext>
                </a:extLst>
              </a:tr>
              <a:tr h="370795">
                <a:tc>
                  <a:txBody>
                    <a:bodyPr/>
                    <a:lstStyle/>
                    <a:p>
                      <a:r>
                        <a:rPr lang="en-US" sz="1800" dirty="0"/>
                        <a:t>Bobolink</a:t>
                      </a:r>
                    </a:p>
                  </a:txBody>
                  <a:tcPr marT="45714" marB="45714"/>
                </a:tc>
                <a:tc>
                  <a:txBody>
                    <a:bodyPr/>
                    <a:lstStyle/>
                    <a:p>
                      <a:r>
                        <a:rPr lang="en-US" sz="1800" dirty="0"/>
                        <a:t>10+ ac.</a:t>
                      </a:r>
                    </a:p>
                  </a:txBody>
                  <a:tcPr marT="45714" marB="45714"/>
                </a:tc>
                <a:tc>
                  <a:txBody>
                    <a:bodyPr/>
                    <a:lstStyle/>
                    <a:p>
                      <a:r>
                        <a:rPr lang="en-US" sz="1800" dirty="0"/>
                        <a:t>Grass taller than 3 ft.</a:t>
                      </a:r>
                    </a:p>
                  </a:txBody>
                  <a:tcPr marT="45714" marB="45714"/>
                </a:tc>
                <a:extLst>
                  <a:ext uri="{0D108BD9-81ED-4DB2-BD59-A6C34878D82A}">
                    <a16:rowId xmlns:a16="http://schemas.microsoft.com/office/drawing/2014/main" xmlns="" val="10001"/>
                  </a:ext>
                </a:extLst>
              </a:tr>
              <a:tr h="370795">
                <a:tc>
                  <a:txBody>
                    <a:bodyPr/>
                    <a:lstStyle/>
                    <a:p>
                      <a:r>
                        <a:rPr lang="en-US" sz="1800" dirty="0"/>
                        <a:t>Eastern</a:t>
                      </a:r>
                      <a:r>
                        <a:rPr lang="en-US" sz="1800" baseline="0" dirty="0"/>
                        <a:t> meadowlark</a:t>
                      </a:r>
                    </a:p>
                  </a:txBody>
                  <a:tcPr marT="45714" marB="45714"/>
                </a:tc>
                <a:tc>
                  <a:txBody>
                    <a:bodyPr/>
                    <a:lstStyle/>
                    <a:p>
                      <a:r>
                        <a:rPr lang="en-US" sz="1800" dirty="0"/>
                        <a:t>15+ ac.</a:t>
                      </a:r>
                    </a:p>
                  </a:txBody>
                  <a:tcPr marT="45714" marB="45714"/>
                </a:tc>
                <a:tc>
                  <a:txBody>
                    <a:bodyPr/>
                    <a:lstStyle/>
                    <a:p>
                      <a:r>
                        <a:rPr lang="en-US" sz="1800" dirty="0"/>
                        <a:t>Grass</a:t>
                      </a:r>
                      <a:r>
                        <a:rPr lang="en-US" sz="1800" baseline="0" dirty="0"/>
                        <a:t> and forbs taller than 3 ft.</a:t>
                      </a:r>
                      <a:endParaRPr lang="en-US" sz="1800" dirty="0"/>
                    </a:p>
                  </a:txBody>
                  <a:tcPr marT="45714" marB="45714"/>
                </a:tc>
                <a:extLst>
                  <a:ext uri="{0D108BD9-81ED-4DB2-BD59-A6C34878D82A}">
                    <a16:rowId xmlns:a16="http://schemas.microsoft.com/office/drawing/2014/main" xmlns="" val="10002"/>
                  </a:ext>
                </a:extLst>
              </a:tr>
              <a:tr h="370795">
                <a:tc>
                  <a:txBody>
                    <a:bodyPr/>
                    <a:lstStyle/>
                    <a:p>
                      <a:r>
                        <a:rPr lang="en-US" sz="1800" dirty="0"/>
                        <a:t>Savannah</a:t>
                      </a:r>
                      <a:r>
                        <a:rPr lang="en-US" sz="1800" baseline="0" dirty="0"/>
                        <a:t> sparrow</a:t>
                      </a:r>
                      <a:endParaRPr lang="en-US" sz="1800" dirty="0"/>
                    </a:p>
                  </a:txBody>
                  <a:tcPr marT="45714" marB="45714"/>
                </a:tc>
                <a:tc>
                  <a:txBody>
                    <a:bodyPr/>
                    <a:lstStyle/>
                    <a:p>
                      <a:r>
                        <a:rPr lang="en-US" sz="1800" dirty="0"/>
                        <a:t>20+ ac.</a:t>
                      </a:r>
                    </a:p>
                  </a:txBody>
                  <a:tcPr marT="45714" marB="45714"/>
                </a:tc>
                <a:tc>
                  <a:txBody>
                    <a:bodyPr/>
                    <a:lstStyle/>
                    <a:p>
                      <a:r>
                        <a:rPr lang="en-US" sz="1800" dirty="0"/>
                        <a:t>Areas</a:t>
                      </a:r>
                      <a:r>
                        <a:rPr lang="en-US" sz="1800" baseline="0" dirty="0"/>
                        <a:t> of short and tall vegetation</a:t>
                      </a:r>
                      <a:endParaRPr lang="en-US" sz="1800" dirty="0"/>
                    </a:p>
                  </a:txBody>
                  <a:tcPr marT="45714" marB="45714"/>
                </a:tc>
                <a:extLst>
                  <a:ext uri="{0D108BD9-81ED-4DB2-BD59-A6C34878D82A}">
                    <a16:rowId xmlns:a16="http://schemas.microsoft.com/office/drawing/2014/main" xmlns="" val="10003"/>
                  </a:ext>
                </a:extLst>
              </a:tr>
              <a:tr h="370795">
                <a:tc>
                  <a:txBody>
                    <a:bodyPr/>
                    <a:lstStyle/>
                    <a:p>
                      <a:r>
                        <a:rPr lang="en-US" sz="1800" dirty="0"/>
                        <a:t>Grasshopper sparrow</a:t>
                      </a:r>
                    </a:p>
                  </a:txBody>
                  <a:tcPr marT="45714" marB="45714"/>
                </a:tc>
                <a:tc>
                  <a:txBody>
                    <a:bodyPr/>
                    <a:lstStyle/>
                    <a:p>
                      <a:r>
                        <a:rPr lang="en-US" sz="1800" dirty="0"/>
                        <a:t>30+ ac.</a:t>
                      </a:r>
                    </a:p>
                  </a:txBody>
                  <a:tcPr marT="45714" marB="45714"/>
                </a:tc>
                <a:tc>
                  <a:txBody>
                    <a:bodyPr/>
                    <a:lstStyle/>
                    <a:p>
                      <a:r>
                        <a:rPr lang="en-US" sz="1800" dirty="0"/>
                        <a:t>Short</a:t>
                      </a:r>
                      <a:r>
                        <a:rPr lang="en-US" sz="1800" baseline="0" dirty="0"/>
                        <a:t> and sparse grass</a:t>
                      </a:r>
                      <a:endParaRPr lang="en-US" sz="1800" dirty="0"/>
                    </a:p>
                  </a:txBody>
                  <a:tcPr marT="45714" marB="45714"/>
                </a:tc>
                <a:extLst>
                  <a:ext uri="{0D108BD9-81ED-4DB2-BD59-A6C34878D82A}">
                    <a16:rowId xmlns:a16="http://schemas.microsoft.com/office/drawing/2014/main" xmlns="" val="10004"/>
                  </a:ext>
                </a:extLst>
              </a:tr>
              <a:tr h="370795">
                <a:tc>
                  <a:txBody>
                    <a:bodyPr/>
                    <a:lstStyle/>
                    <a:p>
                      <a:r>
                        <a:rPr lang="en-US" sz="1800" dirty="0"/>
                        <a:t>Northern harrier</a:t>
                      </a:r>
                    </a:p>
                  </a:txBody>
                  <a:tcPr marT="45714" marB="45714"/>
                </a:tc>
                <a:tc>
                  <a:txBody>
                    <a:bodyPr/>
                    <a:lstStyle/>
                    <a:p>
                      <a:r>
                        <a:rPr lang="en-US" sz="1800" dirty="0"/>
                        <a:t>30+ ac.</a:t>
                      </a:r>
                    </a:p>
                  </a:txBody>
                  <a:tcPr marT="45714" marB="45714"/>
                </a:tc>
                <a:tc>
                  <a:txBody>
                    <a:bodyPr/>
                    <a:lstStyle/>
                    <a:p>
                      <a:r>
                        <a:rPr lang="en-US" sz="1800" dirty="0"/>
                        <a:t>Wet meadows</a:t>
                      </a:r>
                    </a:p>
                  </a:txBody>
                  <a:tcPr marT="45714" marB="45714"/>
                </a:tc>
                <a:extLst>
                  <a:ext uri="{0D108BD9-81ED-4DB2-BD59-A6C34878D82A}">
                    <a16:rowId xmlns:a16="http://schemas.microsoft.com/office/drawing/2014/main" xmlns="" val="10005"/>
                  </a:ext>
                </a:extLst>
              </a:tr>
              <a:tr h="370795">
                <a:tc>
                  <a:txBody>
                    <a:bodyPr/>
                    <a:lstStyle/>
                    <a:p>
                      <a:r>
                        <a:rPr lang="en-US" sz="1800" dirty="0"/>
                        <a:t>Upland sandpiper</a:t>
                      </a:r>
                    </a:p>
                  </a:txBody>
                  <a:tcPr marT="45714" marB="45714"/>
                </a:tc>
                <a:tc>
                  <a:txBody>
                    <a:bodyPr/>
                    <a:lstStyle/>
                    <a:p>
                      <a:r>
                        <a:rPr lang="en-US" sz="1800" dirty="0"/>
                        <a:t>100+ ac.</a:t>
                      </a:r>
                    </a:p>
                  </a:txBody>
                  <a:tcPr marT="45714" marB="45714"/>
                </a:tc>
                <a:tc>
                  <a:txBody>
                    <a:bodyPr/>
                    <a:lstStyle/>
                    <a:p>
                      <a:r>
                        <a:rPr lang="en-US" sz="1800" dirty="0"/>
                        <a:t>Short</a:t>
                      </a:r>
                      <a:r>
                        <a:rPr lang="en-US" sz="1800" baseline="0" dirty="0"/>
                        <a:t> and sparse grass</a:t>
                      </a:r>
                      <a:endParaRPr lang="en-US" sz="1800" dirty="0"/>
                    </a:p>
                  </a:txBody>
                  <a:tcPr marT="45714" marB="45714"/>
                </a:tc>
                <a:extLst>
                  <a:ext uri="{0D108BD9-81ED-4DB2-BD59-A6C34878D82A}">
                    <a16:rowId xmlns:a16="http://schemas.microsoft.com/office/drawing/2014/main" xmlns="" val="10006"/>
                  </a:ext>
                </a:extLst>
              </a:tr>
            </a:tbl>
          </a:graphicData>
        </a:graphic>
      </p:graphicFrame>
      <p:sp>
        <p:nvSpPr>
          <p:cNvPr id="21541" name="TextBox 4">
            <a:extLst>
              <a:ext uri="{FF2B5EF4-FFF2-40B4-BE49-F238E27FC236}">
                <a16:creationId xmlns:a16="http://schemas.microsoft.com/office/drawing/2014/main" xmlns="" id="{8ABEA637-223F-47B5-8EBE-4504A046017F}"/>
              </a:ext>
            </a:extLst>
          </p:cNvPr>
          <p:cNvSpPr txBox="1">
            <a:spLocks noChangeArrowheads="1"/>
          </p:cNvSpPr>
          <p:nvPr/>
        </p:nvSpPr>
        <p:spPr bwMode="auto">
          <a:xfrm>
            <a:off x="457200" y="6248400"/>
            <a:ext cx="822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buFont typeface="Arial" panose="020B0604020202020204" pitchFamily="34" charset="0"/>
              <a:buChar char="•"/>
            </a:pPr>
            <a:r>
              <a:rPr lang="en-US" altLang="ru-RU" sz="2800">
                <a:solidFill>
                  <a:srgbClr val="000000"/>
                </a:solidFill>
              </a:rPr>
              <a:t>Do not mow between April 15</a:t>
            </a:r>
            <a:r>
              <a:rPr lang="en-US" altLang="ru-RU" sz="2800" baseline="30000">
                <a:solidFill>
                  <a:srgbClr val="000000"/>
                </a:solidFill>
              </a:rPr>
              <a:t>th</a:t>
            </a:r>
            <a:r>
              <a:rPr lang="en-US" altLang="ru-RU" sz="2800">
                <a:solidFill>
                  <a:srgbClr val="000000"/>
                </a:solidFill>
              </a:rPr>
              <a:t> and August 1</a:t>
            </a:r>
            <a:r>
              <a:rPr lang="en-US" altLang="ru-RU" sz="2800" baseline="30000">
                <a:solidFill>
                  <a:srgbClr val="000000"/>
                </a:solidFill>
              </a:rPr>
              <a:t>st</a:t>
            </a:r>
            <a:endParaRPr lang="en-US" altLang="ru-RU" sz="2800">
              <a:solidFill>
                <a:srgbClr val="000000"/>
              </a:solidFill>
            </a:endParaRPr>
          </a:p>
        </p:txBody>
      </p:sp>
      <p:pic>
        <p:nvPicPr>
          <p:cNvPr id="21542" name="Picture 2" descr="C:\Users\mmorris\Downloads\8754610109_b2222dced9_c.jpg">
            <a:extLst>
              <a:ext uri="{FF2B5EF4-FFF2-40B4-BE49-F238E27FC236}">
                <a16:creationId xmlns:a16="http://schemas.microsoft.com/office/drawing/2014/main" xmlns="" id="{DF13CC9A-E061-4D80-8C99-6DFA1E8AC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307" t="24925" r="37912" b="5016"/>
          <a:stretch>
            <a:fillRect/>
          </a:stretch>
        </p:blipFill>
        <p:spPr bwMode="auto">
          <a:xfrm>
            <a:off x="457200" y="4038600"/>
            <a:ext cx="1684338"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43" name="TextBox 5">
            <a:extLst>
              <a:ext uri="{FF2B5EF4-FFF2-40B4-BE49-F238E27FC236}">
                <a16:creationId xmlns:a16="http://schemas.microsoft.com/office/drawing/2014/main" xmlns="" id="{A414C21E-6E81-4674-8F8D-B0D8CBE8E3C7}"/>
              </a:ext>
            </a:extLst>
          </p:cNvPr>
          <p:cNvSpPr txBox="1">
            <a:spLocks noChangeArrowheads="1"/>
          </p:cNvSpPr>
          <p:nvPr/>
        </p:nvSpPr>
        <p:spPr bwMode="auto">
          <a:xfrm>
            <a:off x="457200" y="5675313"/>
            <a:ext cx="1279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ru-RU" sz="1000">
                <a:solidFill>
                  <a:srgbClr val="000000"/>
                </a:solidFill>
              </a:rPr>
              <a:t>Steven Kersting,</a:t>
            </a:r>
          </a:p>
          <a:p>
            <a:pPr eaLnBrk="0" fontAlgn="base" hangingPunct="0">
              <a:spcBef>
                <a:spcPct val="0"/>
              </a:spcBef>
              <a:spcAft>
                <a:spcPct val="0"/>
              </a:spcAft>
            </a:pPr>
            <a:r>
              <a:rPr lang="en-US" altLang="ru-RU" sz="1000">
                <a:solidFill>
                  <a:srgbClr val="000000"/>
                </a:solidFill>
              </a:rPr>
              <a:t>Creative Commons</a:t>
            </a:r>
          </a:p>
        </p:txBody>
      </p:sp>
      <p:pic>
        <p:nvPicPr>
          <p:cNvPr id="21544" name="Picture 3" descr="C:\Users\mmorris\Downloads\2626495299_d4ea6bb2ac_c.jpg">
            <a:extLst>
              <a:ext uri="{FF2B5EF4-FFF2-40B4-BE49-F238E27FC236}">
                <a16:creationId xmlns:a16="http://schemas.microsoft.com/office/drawing/2014/main" xmlns="" id="{CC05CC16-35DA-40B1-B860-9A42103CA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679" t="23843" r="41737" b="-504"/>
          <a:stretch>
            <a:fillRect/>
          </a:stretch>
        </p:blipFill>
        <p:spPr bwMode="auto">
          <a:xfrm>
            <a:off x="6959600" y="4038600"/>
            <a:ext cx="1704975"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45" name="TextBox 9">
            <a:extLst>
              <a:ext uri="{FF2B5EF4-FFF2-40B4-BE49-F238E27FC236}">
                <a16:creationId xmlns:a16="http://schemas.microsoft.com/office/drawing/2014/main" xmlns="" id="{8BC23691-DA60-4961-8A7E-8A6F469DE1D2}"/>
              </a:ext>
            </a:extLst>
          </p:cNvPr>
          <p:cNvSpPr txBox="1">
            <a:spLocks noChangeArrowheads="1"/>
          </p:cNvSpPr>
          <p:nvPr/>
        </p:nvSpPr>
        <p:spPr bwMode="auto">
          <a:xfrm>
            <a:off x="6940550" y="5675313"/>
            <a:ext cx="1279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ru-RU" sz="1000">
                <a:solidFill>
                  <a:srgbClr val="000000"/>
                </a:solidFill>
              </a:rPr>
              <a:t>Gregory Smith,</a:t>
            </a:r>
          </a:p>
          <a:p>
            <a:pPr eaLnBrk="0" fontAlgn="base" hangingPunct="0">
              <a:spcBef>
                <a:spcPct val="0"/>
              </a:spcBef>
              <a:spcAft>
                <a:spcPct val="0"/>
              </a:spcAft>
            </a:pPr>
            <a:r>
              <a:rPr lang="en-US" altLang="ru-RU" sz="1000">
                <a:solidFill>
                  <a:srgbClr val="000000"/>
                </a:solidFill>
              </a:rPr>
              <a:t>Creative Commons</a:t>
            </a:r>
          </a:p>
        </p:txBody>
      </p:sp>
      <p:pic>
        <p:nvPicPr>
          <p:cNvPr id="21546" name="Picture 4" descr="C:\Users\mmorris\Downloads\32517363441_40d9949e1d_c.jpg">
            <a:extLst>
              <a:ext uri="{FF2B5EF4-FFF2-40B4-BE49-F238E27FC236}">
                <a16:creationId xmlns:a16="http://schemas.microsoft.com/office/drawing/2014/main" xmlns="" id="{21BA0BE4-EF6B-486D-B0F5-2A1B8DE21F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7653" t="29242" r="4524"/>
          <a:stretch>
            <a:fillRect/>
          </a:stretch>
        </p:blipFill>
        <p:spPr bwMode="auto">
          <a:xfrm>
            <a:off x="2286000" y="4038600"/>
            <a:ext cx="2493963"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47" name="TextBox 11">
            <a:extLst>
              <a:ext uri="{FF2B5EF4-FFF2-40B4-BE49-F238E27FC236}">
                <a16:creationId xmlns:a16="http://schemas.microsoft.com/office/drawing/2014/main" xmlns="" id="{9DD7E6B5-BA7A-4169-93C2-2A34A9EA0AA9}"/>
              </a:ext>
            </a:extLst>
          </p:cNvPr>
          <p:cNvSpPr txBox="1">
            <a:spLocks noChangeArrowheads="1"/>
          </p:cNvSpPr>
          <p:nvPr/>
        </p:nvSpPr>
        <p:spPr bwMode="auto">
          <a:xfrm>
            <a:off x="3500438" y="5668963"/>
            <a:ext cx="1279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0" fontAlgn="base" hangingPunct="0">
              <a:spcBef>
                <a:spcPct val="0"/>
              </a:spcBef>
              <a:spcAft>
                <a:spcPct val="0"/>
              </a:spcAft>
            </a:pPr>
            <a:r>
              <a:rPr lang="en-US" altLang="ru-RU" sz="1000">
                <a:solidFill>
                  <a:srgbClr val="000000"/>
                </a:solidFill>
              </a:rPr>
              <a:t>John Carrel,</a:t>
            </a:r>
          </a:p>
          <a:p>
            <a:pPr algn="r" eaLnBrk="0" fontAlgn="base" hangingPunct="0">
              <a:spcBef>
                <a:spcPct val="0"/>
              </a:spcBef>
              <a:spcAft>
                <a:spcPct val="0"/>
              </a:spcAft>
            </a:pPr>
            <a:r>
              <a:rPr lang="en-US" altLang="ru-RU" sz="1000">
                <a:solidFill>
                  <a:srgbClr val="000000"/>
                </a:solidFill>
              </a:rPr>
              <a:t>Creative Commons</a:t>
            </a:r>
          </a:p>
        </p:txBody>
      </p:sp>
      <p:pic>
        <p:nvPicPr>
          <p:cNvPr id="21548" name="Picture 5" descr="C:\Users\mmorris\Downloads\39518442591_a1d6e2c0c3_c.jpg">
            <a:extLst>
              <a:ext uri="{FF2B5EF4-FFF2-40B4-BE49-F238E27FC236}">
                <a16:creationId xmlns:a16="http://schemas.microsoft.com/office/drawing/2014/main" xmlns="" id="{72FBCED4-10FA-448F-9BE5-110469A652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357" t="19287" r="39642" b="14087"/>
          <a:stretch>
            <a:fillRect/>
          </a:stretch>
        </p:blipFill>
        <p:spPr bwMode="auto">
          <a:xfrm>
            <a:off x="4811713" y="4038600"/>
            <a:ext cx="20955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49" name="TextBox 13">
            <a:extLst>
              <a:ext uri="{FF2B5EF4-FFF2-40B4-BE49-F238E27FC236}">
                <a16:creationId xmlns:a16="http://schemas.microsoft.com/office/drawing/2014/main" xmlns="" id="{EFC7E5C8-ADD7-475D-AB04-1629BDA463F6}"/>
              </a:ext>
            </a:extLst>
          </p:cNvPr>
          <p:cNvSpPr txBox="1">
            <a:spLocks noChangeArrowheads="1"/>
          </p:cNvSpPr>
          <p:nvPr/>
        </p:nvSpPr>
        <p:spPr bwMode="auto">
          <a:xfrm>
            <a:off x="4779963" y="5673725"/>
            <a:ext cx="173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ru-RU" sz="1000">
                <a:solidFill>
                  <a:srgbClr val="000000"/>
                </a:solidFill>
              </a:rPr>
              <a:t>Becky Matsubara, </a:t>
            </a:r>
          </a:p>
          <a:p>
            <a:pPr eaLnBrk="0" fontAlgn="base" hangingPunct="0">
              <a:spcBef>
                <a:spcPct val="0"/>
              </a:spcBef>
              <a:spcAft>
                <a:spcPct val="0"/>
              </a:spcAft>
            </a:pPr>
            <a:r>
              <a:rPr lang="en-US" altLang="ru-RU" sz="1000">
                <a:solidFill>
                  <a:srgbClr val="000000"/>
                </a:solidFill>
              </a:rPr>
              <a:t>Creative Commons</a:t>
            </a:r>
          </a:p>
        </p:txBody>
      </p:sp>
    </p:spTree>
    <p:extLst>
      <p:ext uri="{BB962C8B-B14F-4D97-AF65-F5344CB8AC3E}">
        <p14:creationId xmlns:p14="http://schemas.microsoft.com/office/powerpoint/2010/main" val="33900671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xmlns="" id="{44356870-B262-4783-B177-13FC7F651F4E}"/>
              </a:ext>
            </a:extLst>
          </p:cNvPr>
          <p:cNvSpPr>
            <a:spLocks noGrp="1" noChangeArrowheads="1"/>
          </p:cNvSpPr>
          <p:nvPr>
            <p:ph type="title"/>
          </p:nvPr>
        </p:nvSpPr>
        <p:spPr/>
        <p:txBody>
          <a:bodyPr/>
          <a:lstStyle/>
          <a:p>
            <a:endParaRPr lang="ru-RU" altLang="ru-RU"/>
          </a:p>
        </p:txBody>
      </p:sp>
      <p:pic>
        <p:nvPicPr>
          <p:cNvPr id="23555" name="Picture 4">
            <a:extLst>
              <a:ext uri="{FF2B5EF4-FFF2-40B4-BE49-F238E27FC236}">
                <a16:creationId xmlns:a16="http://schemas.microsoft.com/office/drawing/2014/main" xmlns="" id="{0DCBBDCE-66FF-4943-8F6A-104AB32E4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00"/>
            <a:ext cx="5715000" cy="423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3">
            <a:extLst>
              <a:ext uri="{FF2B5EF4-FFF2-40B4-BE49-F238E27FC236}">
                <a16:creationId xmlns:a16="http://schemas.microsoft.com/office/drawing/2014/main" xmlns="" id="{ABF2C035-7827-4F55-B981-34002A2555C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86200" y="2590800"/>
            <a:ext cx="5127625" cy="4102100"/>
          </a:xfrm>
        </p:spPr>
      </p:pic>
    </p:spTree>
    <p:extLst>
      <p:ext uri="{BB962C8B-B14F-4D97-AF65-F5344CB8AC3E}">
        <p14:creationId xmlns:p14="http://schemas.microsoft.com/office/powerpoint/2010/main" val="36073435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xmlns="" id="{6339414D-9FB9-4999-8E79-2FEAABC55E4D}"/>
              </a:ext>
            </a:extLst>
          </p:cNvPr>
          <p:cNvSpPr>
            <a:spLocks noGrp="1" noChangeArrowheads="1"/>
          </p:cNvSpPr>
          <p:nvPr>
            <p:ph type="title"/>
          </p:nvPr>
        </p:nvSpPr>
        <p:spPr/>
        <p:txBody>
          <a:bodyPr/>
          <a:lstStyle/>
          <a:p>
            <a:r>
              <a:rPr lang="en-US" altLang="ru-RU" b="1" dirty="0"/>
              <a:t>Benefits of Small Fields</a:t>
            </a:r>
          </a:p>
        </p:txBody>
      </p:sp>
      <p:sp>
        <p:nvSpPr>
          <p:cNvPr id="25603" name="Content Placeholder 2">
            <a:extLst>
              <a:ext uri="{FF2B5EF4-FFF2-40B4-BE49-F238E27FC236}">
                <a16:creationId xmlns:a16="http://schemas.microsoft.com/office/drawing/2014/main" xmlns="" id="{D138C891-11B5-4A3A-B916-B370BA0AB5B0}"/>
              </a:ext>
            </a:extLst>
          </p:cNvPr>
          <p:cNvSpPr>
            <a:spLocks noGrp="1" noChangeArrowheads="1"/>
          </p:cNvSpPr>
          <p:nvPr>
            <p:ph idx="1"/>
          </p:nvPr>
        </p:nvSpPr>
        <p:spPr>
          <a:xfrm>
            <a:off x="157163" y="1417638"/>
            <a:ext cx="5665787" cy="4911725"/>
          </a:xfrm>
        </p:spPr>
        <p:txBody>
          <a:bodyPr/>
          <a:lstStyle/>
          <a:p>
            <a:r>
              <a:rPr lang="en-US" altLang="ru-RU" sz="3200" dirty="0"/>
              <a:t>Too small for grassland nesting birds</a:t>
            </a:r>
          </a:p>
          <a:p>
            <a:r>
              <a:rPr lang="en-US" altLang="ru-RU" sz="3200" dirty="0"/>
              <a:t>Small mammals </a:t>
            </a:r>
          </a:p>
          <a:p>
            <a:pPr lvl="1"/>
            <a:r>
              <a:rPr lang="en-US" altLang="ru-RU" sz="3200" dirty="0"/>
              <a:t>and their predators</a:t>
            </a:r>
          </a:p>
          <a:p>
            <a:r>
              <a:rPr lang="en-US" altLang="ru-RU" sz="3200" dirty="0"/>
              <a:t>Nesting turtles</a:t>
            </a:r>
          </a:p>
          <a:p>
            <a:r>
              <a:rPr lang="en-US" altLang="ru-RU" sz="3200" dirty="0"/>
              <a:t>Stopover site for migrating birds</a:t>
            </a:r>
          </a:p>
          <a:p>
            <a:r>
              <a:rPr lang="en-US" altLang="ru-RU" sz="3200" dirty="0"/>
              <a:t>Rare plants</a:t>
            </a:r>
          </a:p>
          <a:p>
            <a:r>
              <a:rPr lang="en-US" altLang="ru-RU" sz="3200" dirty="0"/>
              <a:t>Pollinators and other insects</a:t>
            </a:r>
          </a:p>
        </p:txBody>
      </p:sp>
      <p:pic>
        <p:nvPicPr>
          <p:cNvPr id="25604" name="Picture 3" descr="S:\Images\Land\Westborough - Cedar Hill and Sawink Farm\20030000_Cedar Hill Milkweed Fall I_Laura Mattei.jpg">
            <a:extLst>
              <a:ext uri="{FF2B5EF4-FFF2-40B4-BE49-F238E27FC236}">
                <a16:creationId xmlns:a16="http://schemas.microsoft.com/office/drawing/2014/main" xmlns="" id="{90356D88-BEF8-4340-AD45-6F04E7621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500" t="23969" r="28571" b="10001"/>
          <a:stretch>
            <a:fillRect/>
          </a:stretch>
        </p:blipFill>
        <p:spPr bwMode="auto">
          <a:xfrm>
            <a:off x="5459413" y="1295400"/>
            <a:ext cx="3559175"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6932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xmlns="" id="{F1246117-B1B4-4A1A-9760-3522E50549AF}"/>
              </a:ext>
            </a:extLst>
          </p:cNvPr>
          <p:cNvSpPr>
            <a:spLocks noGrp="1" noChangeArrowheads="1"/>
          </p:cNvSpPr>
          <p:nvPr>
            <p:ph type="title"/>
          </p:nvPr>
        </p:nvSpPr>
        <p:spPr/>
        <p:txBody>
          <a:bodyPr/>
          <a:lstStyle/>
          <a:p>
            <a:r>
              <a:rPr lang="en-US" altLang="en-US" dirty="0"/>
              <a:t>Wet Meadows</a:t>
            </a:r>
          </a:p>
        </p:txBody>
      </p:sp>
      <p:pic>
        <p:nvPicPr>
          <p:cNvPr id="27651" name="Picture 2" descr="I:\IMATCH P and E Images\(a) Trustees Properties\Appleton Farm - DONE\Aug 26, 2011 026.jpg">
            <a:extLst>
              <a:ext uri="{FF2B5EF4-FFF2-40B4-BE49-F238E27FC236}">
                <a16:creationId xmlns:a16="http://schemas.microsoft.com/office/drawing/2014/main" xmlns="" id="{6AEB00BF-EDAA-40B6-AB25-1836112E591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52400" y="152400"/>
            <a:ext cx="8758238" cy="65532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133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xmlns="" id="{0AAD32CB-128B-4F0E-B0ED-96261D028E2C}"/>
              </a:ext>
            </a:extLst>
          </p:cNvPr>
          <p:cNvSpPr>
            <a:spLocks noGrp="1" noChangeArrowheads="1"/>
          </p:cNvSpPr>
          <p:nvPr>
            <p:ph type="title"/>
          </p:nvPr>
        </p:nvSpPr>
        <p:spPr/>
        <p:txBody>
          <a:bodyPr/>
          <a:lstStyle/>
          <a:p>
            <a:r>
              <a:rPr lang="en-US" altLang="ru-RU" b="1" dirty="0"/>
              <a:t>Pollinators</a:t>
            </a:r>
          </a:p>
        </p:txBody>
      </p:sp>
      <p:sp>
        <p:nvSpPr>
          <p:cNvPr id="29699" name="Content Placeholder 2">
            <a:extLst>
              <a:ext uri="{FF2B5EF4-FFF2-40B4-BE49-F238E27FC236}">
                <a16:creationId xmlns:a16="http://schemas.microsoft.com/office/drawing/2014/main" xmlns="" id="{FFDDA664-CD8D-4FEF-A9EB-FC3903B7C8D2}"/>
              </a:ext>
            </a:extLst>
          </p:cNvPr>
          <p:cNvSpPr>
            <a:spLocks noGrp="1" noChangeArrowheads="1"/>
          </p:cNvSpPr>
          <p:nvPr>
            <p:ph idx="1"/>
          </p:nvPr>
        </p:nvSpPr>
        <p:spPr>
          <a:xfrm>
            <a:off x="457200" y="1143000"/>
            <a:ext cx="8229600" cy="4987925"/>
          </a:xfrm>
        </p:spPr>
        <p:txBody>
          <a:bodyPr/>
          <a:lstStyle/>
          <a:p>
            <a:r>
              <a:rPr lang="en-US" altLang="ru-RU" sz="3200" dirty="0"/>
              <a:t>Over 75% of flowering plants need animals for pollination</a:t>
            </a:r>
          </a:p>
          <a:p>
            <a:r>
              <a:rPr lang="en-US" altLang="ru-RU" sz="3200" dirty="0"/>
              <a:t>The role of pollinating wild plants falls on native pollinators</a:t>
            </a:r>
          </a:p>
          <a:p>
            <a:r>
              <a:rPr lang="en-US" altLang="ru-RU" sz="3200" dirty="0"/>
              <a:t>Many pollinators are in decline, some at higher rates than others</a:t>
            </a:r>
          </a:p>
        </p:txBody>
      </p:sp>
      <p:pic>
        <p:nvPicPr>
          <p:cNvPr id="29700" name="Picture 4" descr="C:\Users\mmorris\Downloads\3635733969_6f8964abbf_z.jpg">
            <a:extLst>
              <a:ext uri="{FF2B5EF4-FFF2-40B4-BE49-F238E27FC236}">
                <a16:creationId xmlns:a16="http://schemas.microsoft.com/office/drawing/2014/main" xmlns="" id="{CC5E9166-DC38-4514-B03B-1BA547E61467}"/>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l="7825" r="17824"/>
          <a:stretch>
            <a:fillRect/>
          </a:stretch>
        </p:blipFill>
        <p:spPr bwMode="auto">
          <a:xfrm>
            <a:off x="796925" y="4640263"/>
            <a:ext cx="1981200"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4">
            <a:extLst>
              <a:ext uri="{FF2B5EF4-FFF2-40B4-BE49-F238E27FC236}">
                <a16:creationId xmlns:a16="http://schemas.microsoft.com/office/drawing/2014/main" xmlns="" id="{E6734D3E-52A6-44AE-BDCD-162F53BD3818}"/>
              </a:ext>
            </a:extLst>
          </p:cNvPr>
          <p:cNvSpPr txBox="1">
            <a:spLocks noChangeArrowheads="1"/>
          </p:cNvSpPr>
          <p:nvPr/>
        </p:nvSpPr>
        <p:spPr bwMode="auto">
          <a:xfrm>
            <a:off x="796925" y="6059488"/>
            <a:ext cx="1279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ru-RU" sz="1000" dirty="0">
                <a:solidFill>
                  <a:srgbClr val="FFFFFF"/>
                </a:solidFill>
              </a:rPr>
              <a:t>John Baker,</a:t>
            </a:r>
          </a:p>
          <a:p>
            <a:pPr eaLnBrk="0" fontAlgn="base" hangingPunct="0">
              <a:spcBef>
                <a:spcPct val="0"/>
              </a:spcBef>
              <a:spcAft>
                <a:spcPct val="0"/>
              </a:spcAft>
            </a:pPr>
            <a:r>
              <a:rPr lang="en-US" altLang="ru-RU" sz="1000" dirty="0">
                <a:solidFill>
                  <a:srgbClr val="FFFFFF"/>
                </a:solidFill>
              </a:rPr>
              <a:t>Creative Commons</a:t>
            </a:r>
          </a:p>
        </p:txBody>
      </p:sp>
      <p:pic>
        <p:nvPicPr>
          <p:cNvPr id="29702" name="Picture 2" descr="S:\Communications\Wren Newsletter\Calendar 2020\1-January 2020\Images for Center Spread\Images in Unlikely Heroes\20070623_Virescent Green Metallic Bee_RonMcAdow.jpg">
            <a:extLst>
              <a:ext uri="{FF2B5EF4-FFF2-40B4-BE49-F238E27FC236}">
                <a16:creationId xmlns:a16="http://schemas.microsoft.com/office/drawing/2014/main" xmlns="" id="{0704120D-F4BD-4FC0-8EF8-1D9C2CAE44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630738"/>
            <a:ext cx="2438400"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3" descr="S:\Communications\Wren Newsletter\Calendar 2020\1-January 2020\Images for Center Spread\Images in Unlikely Heroes\20190905_GoldenrodSoldierBeetle_MattMorris-cropped2.jpg">
            <a:extLst>
              <a:ext uri="{FF2B5EF4-FFF2-40B4-BE49-F238E27FC236}">
                <a16:creationId xmlns:a16="http://schemas.microsoft.com/office/drawing/2014/main" xmlns="" id="{7A44F745-CB5D-40A3-86A2-0E71F5A97C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5875" y="4630738"/>
            <a:ext cx="20970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0974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xmlns="" id="{5A0861E9-4D09-485B-A67C-069816CE499A}"/>
              </a:ext>
            </a:extLst>
          </p:cNvPr>
          <p:cNvSpPr>
            <a:spLocks noGrp="1" noChangeArrowheads="1"/>
          </p:cNvSpPr>
          <p:nvPr>
            <p:ph type="title"/>
          </p:nvPr>
        </p:nvSpPr>
        <p:spPr>
          <a:xfrm>
            <a:off x="457200" y="176213"/>
            <a:ext cx="8229600" cy="1139825"/>
          </a:xfrm>
        </p:spPr>
        <p:txBody>
          <a:bodyPr/>
          <a:lstStyle/>
          <a:p>
            <a:r>
              <a:rPr lang="en-US" altLang="ru-RU" b="1" dirty="0"/>
              <a:t>Habitat for At-risk Pollinators</a:t>
            </a:r>
          </a:p>
        </p:txBody>
      </p:sp>
      <p:sp>
        <p:nvSpPr>
          <p:cNvPr id="31747" name="Content Placeholder 2">
            <a:extLst>
              <a:ext uri="{FF2B5EF4-FFF2-40B4-BE49-F238E27FC236}">
                <a16:creationId xmlns:a16="http://schemas.microsoft.com/office/drawing/2014/main" xmlns="" id="{BC73CAFC-C2B3-4C96-8A33-38D6C6CF616F}"/>
              </a:ext>
            </a:extLst>
          </p:cNvPr>
          <p:cNvSpPr>
            <a:spLocks noGrp="1" noChangeArrowheads="1"/>
          </p:cNvSpPr>
          <p:nvPr>
            <p:ph idx="1"/>
          </p:nvPr>
        </p:nvSpPr>
        <p:spPr>
          <a:xfrm>
            <a:off x="457200" y="990600"/>
            <a:ext cx="8229600" cy="5140325"/>
          </a:xfrm>
        </p:spPr>
        <p:txBody>
          <a:bodyPr/>
          <a:lstStyle/>
          <a:p>
            <a:r>
              <a:rPr lang="en-US" altLang="ru-RU" sz="3200" dirty="0"/>
              <a:t>Plant specifically for them</a:t>
            </a:r>
          </a:p>
          <a:p>
            <a:pPr lvl="1"/>
            <a:r>
              <a:rPr lang="en-US" altLang="ru-RU" sz="3200" dirty="0"/>
              <a:t>Provide sources of nectar and pollen</a:t>
            </a:r>
          </a:p>
          <a:p>
            <a:pPr lvl="1"/>
            <a:r>
              <a:rPr lang="en-US" altLang="ru-RU" sz="3200" dirty="0"/>
              <a:t>Bloom throughout the season</a:t>
            </a:r>
          </a:p>
          <a:p>
            <a:pPr lvl="2"/>
            <a:r>
              <a:rPr lang="en-US" altLang="ru-RU" sz="3200" dirty="0"/>
              <a:t>Early and late season blooms are especially important</a:t>
            </a:r>
          </a:p>
        </p:txBody>
      </p:sp>
      <p:pic>
        <p:nvPicPr>
          <p:cNvPr id="31748" name="Picture 3" descr="S:\Images\Flora\Flowers\Joe Pye Weed_Freddie Gillespie.jpg">
            <a:extLst>
              <a:ext uri="{FF2B5EF4-FFF2-40B4-BE49-F238E27FC236}">
                <a16:creationId xmlns:a16="http://schemas.microsoft.com/office/drawing/2014/main" xmlns="" id="{83F28DC0-DA89-4CE3-A488-0E346E496CA1}"/>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8072" y="3861594"/>
            <a:ext cx="2286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2" descr="S:\Images\Flora\Flowers\20040406_Flowers_Ron McAdow (8).jpg">
            <a:extLst>
              <a:ext uri="{FF2B5EF4-FFF2-40B4-BE49-F238E27FC236}">
                <a16:creationId xmlns:a16="http://schemas.microsoft.com/office/drawing/2014/main" xmlns="" id="{9B38C45C-40A7-4206-B7DA-70D48FA9DBDD}"/>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l="17665" t="13913" r="15411"/>
          <a:stretch>
            <a:fillRect/>
          </a:stretch>
        </p:blipFill>
        <p:spPr bwMode="auto">
          <a:xfrm>
            <a:off x="3505200" y="3948113"/>
            <a:ext cx="2133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4" descr="C:\Users\mmorris\Downloads\3635733969_6f8964abbf_z.jpg">
            <a:extLst>
              <a:ext uri="{FF2B5EF4-FFF2-40B4-BE49-F238E27FC236}">
                <a16:creationId xmlns:a16="http://schemas.microsoft.com/office/drawing/2014/main" xmlns="" id="{D004B434-A8B5-4DC5-B332-DD6EF86390F7}"/>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l="7825" r="17824"/>
          <a:stretch>
            <a:fillRect/>
          </a:stretch>
        </p:blipFill>
        <p:spPr bwMode="auto">
          <a:xfrm>
            <a:off x="5257800" y="4973638"/>
            <a:ext cx="19812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2" descr="S:\Images\Flora\Flowers\Pussy Willow\20060417_PussyWillow1_Craig Smith.JPG">
            <a:extLst>
              <a:ext uri="{FF2B5EF4-FFF2-40B4-BE49-F238E27FC236}">
                <a16:creationId xmlns:a16="http://schemas.microsoft.com/office/drawing/2014/main" xmlns="" id="{468BC013-B5B3-4A9A-8B12-72A9EFB8E4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2500" t="16786" r="12857" b="12080"/>
          <a:stretch>
            <a:fillRect/>
          </a:stretch>
        </p:blipFill>
        <p:spPr bwMode="auto">
          <a:xfrm>
            <a:off x="457200" y="3960813"/>
            <a:ext cx="20288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2" descr="C:\Users\mmorris\Downloads\42584121081_5c100a41f8_w.jpg">
            <a:extLst>
              <a:ext uri="{FF2B5EF4-FFF2-40B4-BE49-F238E27FC236}">
                <a16:creationId xmlns:a16="http://schemas.microsoft.com/office/drawing/2014/main" xmlns="" id="{71FA1F8F-B96A-46D3-BEA9-76760B8EDB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0358" t="9981" r="23213" b="6503"/>
          <a:stretch>
            <a:fillRect/>
          </a:stretch>
        </p:blipFill>
        <p:spPr bwMode="auto">
          <a:xfrm>
            <a:off x="1828800" y="4951413"/>
            <a:ext cx="2160588"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TextBox 8">
            <a:extLst>
              <a:ext uri="{FF2B5EF4-FFF2-40B4-BE49-F238E27FC236}">
                <a16:creationId xmlns:a16="http://schemas.microsoft.com/office/drawing/2014/main" xmlns="" id="{806E59F2-FD7C-45BF-A098-58A8F8FDD940}"/>
              </a:ext>
            </a:extLst>
          </p:cNvPr>
          <p:cNvSpPr txBox="1">
            <a:spLocks noChangeArrowheads="1"/>
          </p:cNvSpPr>
          <p:nvPr/>
        </p:nvSpPr>
        <p:spPr bwMode="auto">
          <a:xfrm>
            <a:off x="1828800" y="6375400"/>
            <a:ext cx="1279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ru-RU" sz="1000">
                <a:solidFill>
                  <a:srgbClr val="FFFFFF"/>
                </a:solidFill>
              </a:rPr>
              <a:t>Christa R.,</a:t>
            </a:r>
          </a:p>
          <a:p>
            <a:pPr eaLnBrk="0" fontAlgn="base" hangingPunct="0">
              <a:spcBef>
                <a:spcPct val="0"/>
              </a:spcBef>
              <a:spcAft>
                <a:spcPct val="0"/>
              </a:spcAft>
            </a:pPr>
            <a:r>
              <a:rPr lang="en-US" altLang="ru-RU" sz="1000">
                <a:solidFill>
                  <a:srgbClr val="FFFFFF"/>
                </a:solidFill>
              </a:rPr>
              <a:t>Creative Commons</a:t>
            </a:r>
          </a:p>
        </p:txBody>
      </p:sp>
      <p:sp>
        <p:nvSpPr>
          <p:cNvPr id="31754" name="TextBox 9">
            <a:extLst>
              <a:ext uri="{FF2B5EF4-FFF2-40B4-BE49-F238E27FC236}">
                <a16:creationId xmlns:a16="http://schemas.microsoft.com/office/drawing/2014/main" xmlns="" id="{4774FA43-EB66-4BC5-893D-EA669F301A6B}"/>
              </a:ext>
            </a:extLst>
          </p:cNvPr>
          <p:cNvSpPr txBox="1">
            <a:spLocks noChangeArrowheads="1"/>
          </p:cNvSpPr>
          <p:nvPr/>
        </p:nvSpPr>
        <p:spPr bwMode="auto">
          <a:xfrm>
            <a:off x="5257800" y="6375400"/>
            <a:ext cx="1279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ru-RU" sz="1000">
                <a:solidFill>
                  <a:srgbClr val="FFFFFF"/>
                </a:solidFill>
              </a:rPr>
              <a:t>John Baker,</a:t>
            </a:r>
          </a:p>
          <a:p>
            <a:pPr eaLnBrk="0" fontAlgn="base" hangingPunct="0">
              <a:spcBef>
                <a:spcPct val="0"/>
              </a:spcBef>
              <a:spcAft>
                <a:spcPct val="0"/>
              </a:spcAft>
            </a:pPr>
            <a:r>
              <a:rPr lang="en-US" altLang="ru-RU" sz="1000">
                <a:solidFill>
                  <a:srgbClr val="FFFFFF"/>
                </a:solidFill>
              </a:rPr>
              <a:t>Creative Commons</a:t>
            </a:r>
          </a:p>
        </p:txBody>
      </p:sp>
      <p:sp>
        <p:nvSpPr>
          <p:cNvPr id="31755" name="TextBox 10">
            <a:extLst>
              <a:ext uri="{FF2B5EF4-FFF2-40B4-BE49-F238E27FC236}">
                <a16:creationId xmlns:a16="http://schemas.microsoft.com/office/drawing/2014/main" xmlns="" id="{17848A95-B761-48C2-8157-F7C8A512163C}"/>
              </a:ext>
            </a:extLst>
          </p:cNvPr>
          <p:cNvSpPr txBox="1">
            <a:spLocks noChangeArrowheads="1"/>
          </p:cNvSpPr>
          <p:nvPr/>
        </p:nvSpPr>
        <p:spPr bwMode="auto">
          <a:xfrm>
            <a:off x="457200" y="5719763"/>
            <a:ext cx="8524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ru-RU" sz="1000" dirty="0">
                <a:solidFill>
                  <a:srgbClr val="FFFFFF"/>
                </a:solidFill>
              </a:rPr>
              <a:t>Craig Smith</a:t>
            </a:r>
          </a:p>
        </p:txBody>
      </p:sp>
      <p:sp>
        <p:nvSpPr>
          <p:cNvPr id="31756" name="TextBox 11">
            <a:extLst>
              <a:ext uri="{FF2B5EF4-FFF2-40B4-BE49-F238E27FC236}">
                <a16:creationId xmlns:a16="http://schemas.microsoft.com/office/drawing/2014/main" xmlns="" id="{A930748F-055B-44DE-9119-74ADB7FF9226}"/>
              </a:ext>
            </a:extLst>
          </p:cNvPr>
          <p:cNvSpPr txBox="1">
            <a:spLocks noChangeArrowheads="1"/>
          </p:cNvSpPr>
          <p:nvPr/>
        </p:nvSpPr>
        <p:spPr bwMode="auto">
          <a:xfrm>
            <a:off x="7559843" y="5584031"/>
            <a:ext cx="1143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ru-RU" sz="1000" dirty="0">
                <a:solidFill>
                  <a:srgbClr val="FFFFFF"/>
                </a:solidFill>
              </a:rPr>
              <a:t>Freddie Gillespie</a:t>
            </a:r>
          </a:p>
        </p:txBody>
      </p:sp>
    </p:spTree>
    <p:extLst>
      <p:ext uri="{BB962C8B-B14F-4D97-AF65-F5344CB8AC3E}">
        <p14:creationId xmlns:p14="http://schemas.microsoft.com/office/powerpoint/2010/main" val="1536436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xmlns="" id="{05F03B6E-4BF6-4C8C-97EE-7B7099592DF9}"/>
              </a:ext>
            </a:extLst>
          </p:cNvPr>
          <p:cNvSpPr>
            <a:spLocks noGrp="1" noChangeArrowheads="1"/>
          </p:cNvSpPr>
          <p:nvPr>
            <p:ph type="title"/>
          </p:nvPr>
        </p:nvSpPr>
        <p:spPr>
          <a:xfrm>
            <a:off x="457200" y="134938"/>
            <a:ext cx="8229600" cy="1139825"/>
          </a:xfrm>
        </p:spPr>
        <p:txBody>
          <a:bodyPr/>
          <a:lstStyle/>
          <a:p>
            <a:r>
              <a:rPr lang="en-US" altLang="ru-RU" b="1" dirty="0" err="1"/>
              <a:t>Solarization</a:t>
            </a:r>
            <a:endParaRPr lang="en-US" altLang="ru-RU" b="1" dirty="0"/>
          </a:p>
        </p:txBody>
      </p:sp>
      <p:sp>
        <p:nvSpPr>
          <p:cNvPr id="33795" name="Content Placeholder 2">
            <a:extLst>
              <a:ext uri="{FF2B5EF4-FFF2-40B4-BE49-F238E27FC236}">
                <a16:creationId xmlns:a16="http://schemas.microsoft.com/office/drawing/2014/main" xmlns="" id="{1020C071-C5E3-4E01-8D71-F1EC4A6F6179}"/>
              </a:ext>
            </a:extLst>
          </p:cNvPr>
          <p:cNvSpPr>
            <a:spLocks noGrp="1" noChangeArrowheads="1"/>
          </p:cNvSpPr>
          <p:nvPr>
            <p:ph idx="1"/>
          </p:nvPr>
        </p:nvSpPr>
        <p:spPr>
          <a:xfrm>
            <a:off x="425450" y="858838"/>
            <a:ext cx="8458200" cy="4648200"/>
          </a:xfrm>
        </p:spPr>
        <p:txBody>
          <a:bodyPr/>
          <a:lstStyle/>
          <a:p>
            <a:r>
              <a:rPr lang="en-US" altLang="ru-RU" sz="3200" dirty="0"/>
              <a:t>Create a blank canvas for planting</a:t>
            </a:r>
          </a:p>
          <a:p>
            <a:r>
              <a:rPr lang="en-US" altLang="ru-RU" sz="3200" dirty="0"/>
              <a:t>Lay clear plastic for at least 6 weeks in full sun during summer</a:t>
            </a:r>
          </a:p>
        </p:txBody>
      </p:sp>
      <p:pic>
        <p:nvPicPr>
          <p:cNvPr id="33796" name="Picture 3" descr="S:\Images\People and Events\Work Days\20180530_LSHS Volunteers Wolbach Solarization_Kristin O'Brien.JPG">
            <a:extLst>
              <a:ext uri="{FF2B5EF4-FFF2-40B4-BE49-F238E27FC236}">
                <a16:creationId xmlns:a16="http://schemas.microsoft.com/office/drawing/2014/main" xmlns="" id="{2D2CCE34-E68B-4B17-B832-D285A138E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628900"/>
            <a:ext cx="5638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7607871"/>
      </p:ext>
    </p:extLst>
  </p:cSld>
  <p:clrMapOvr>
    <a:masterClrMapping/>
  </p:clrMapOvr>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Custom 1">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1326</Words>
  <Application>Microsoft Office PowerPoint</Application>
  <PresentationFormat>On-screen Show (4:3)</PresentationFormat>
  <Paragraphs>102</Paragraphs>
  <Slides>12</Slides>
  <Notes>11</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Edge</vt:lpstr>
      <vt:lpstr>Identify Conservation Targets  Identify Threats Consider Management Options and Plan Accordingly</vt:lpstr>
      <vt:lpstr>Big Patches</vt:lpstr>
      <vt:lpstr>Grassland Nesting Birds</vt:lpstr>
      <vt:lpstr>PowerPoint Presentation</vt:lpstr>
      <vt:lpstr>Benefits of Small Fields</vt:lpstr>
      <vt:lpstr>Wet Meadows</vt:lpstr>
      <vt:lpstr>Pollinators</vt:lpstr>
      <vt:lpstr>Habitat for At-risk Pollinators</vt:lpstr>
      <vt:lpstr>Solarization</vt:lpstr>
      <vt:lpstr>Planting</vt:lpstr>
      <vt:lpstr>Tips for Managing Small Fields  with Limited Resources</vt:lpstr>
      <vt:lpstr>Find Habitats of Rare Wildlife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Identify Conservation Targets  Identify Threats Consider Management Options and Plan Accordingly</dc:title>
  <dc:creator>Matthew Morris</dc:creator>
  <cp:lastModifiedBy>Matthew Morris</cp:lastModifiedBy>
  <cp:revision>1</cp:revision>
  <dcterms:created xsi:type="dcterms:W3CDTF">2020-05-01T15:32:05Z</dcterms:created>
  <dcterms:modified xsi:type="dcterms:W3CDTF">2020-05-01T15:35:52Z</dcterms:modified>
</cp:coreProperties>
</file>