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64"/>
  </p:notesMasterIdLst>
  <p:handoutMasterIdLst>
    <p:handoutMasterId r:id="rId65"/>
  </p:handoutMasterIdLst>
  <p:sldIdLst>
    <p:sldId id="310" r:id="rId2"/>
    <p:sldId id="264" r:id="rId3"/>
    <p:sldId id="257" r:id="rId4"/>
    <p:sldId id="258" r:id="rId5"/>
    <p:sldId id="265" r:id="rId6"/>
    <p:sldId id="271" r:id="rId7"/>
    <p:sldId id="269" r:id="rId8"/>
    <p:sldId id="430" r:id="rId9"/>
    <p:sldId id="353" r:id="rId10"/>
    <p:sldId id="270" r:id="rId11"/>
    <p:sldId id="431" r:id="rId12"/>
    <p:sldId id="262" r:id="rId13"/>
    <p:sldId id="355" r:id="rId14"/>
    <p:sldId id="272" r:id="rId15"/>
    <p:sldId id="432" r:id="rId16"/>
    <p:sldId id="273" r:id="rId17"/>
    <p:sldId id="274" r:id="rId18"/>
    <p:sldId id="263" r:id="rId19"/>
    <p:sldId id="433" r:id="rId20"/>
    <p:sldId id="379" r:id="rId21"/>
    <p:sldId id="418" r:id="rId22"/>
    <p:sldId id="420" r:id="rId23"/>
    <p:sldId id="421" r:id="rId24"/>
    <p:sldId id="422" r:id="rId25"/>
    <p:sldId id="395" r:id="rId26"/>
    <p:sldId id="424" r:id="rId27"/>
    <p:sldId id="425" r:id="rId28"/>
    <p:sldId id="396" r:id="rId29"/>
    <p:sldId id="394" r:id="rId30"/>
    <p:sldId id="404" r:id="rId31"/>
    <p:sldId id="426" r:id="rId32"/>
    <p:sldId id="399" r:id="rId33"/>
    <p:sldId id="400" r:id="rId34"/>
    <p:sldId id="407" r:id="rId35"/>
    <p:sldId id="427" r:id="rId36"/>
    <p:sldId id="256" r:id="rId37"/>
    <p:sldId id="428" r:id="rId38"/>
    <p:sldId id="266" r:id="rId39"/>
    <p:sldId id="429" r:id="rId40"/>
    <p:sldId id="259" r:id="rId41"/>
    <p:sldId id="260" r:id="rId42"/>
    <p:sldId id="267" r:id="rId43"/>
    <p:sldId id="268" r:id="rId44"/>
    <p:sldId id="406" r:id="rId45"/>
    <p:sldId id="275" r:id="rId46"/>
    <p:sldId id="307" r:id="rId47"/>
    <p:sldId id="277" r:id="rId48"/>
    <p:sldId id="278" r:id="rId49"/>
    <p:sldId id="286" r:id="rId50"/>
    <p:sldId id="325" r:id="rId51"/>
    <p:sldId id="285" r:id="rId52"/>
    <p:sldId id="305" r:id="rId53"/>
    <p:sldId id="377" r:id="rId54"/>
    <p:sldId id="408" r:id="rId55"/>
    <p:sldId id="409" r:id="rId56"/>
    <p:sldId id="410" r:id="rId57"/>
    <p:sldId id="411" r:id="rId58"/>
    <p:sldId id="412" r:id="rId59"/>
    <p:sldId id="434" r:id="rId60"/>
    <p:sldId id="435" r:id="rId61"/>
    <p:sldId id="324" r:id="rId62"/>
    <p:sldId id="378" r:id="rId63"/>
  </p:sldIdLst>
  <p:sldSz cx="9144000" cy="6858000" type="screen4x3"/>
  <p:notesSz cx="6858000" cy="11906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BC83"/>
    <a:srgbClr val="5FA1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1FA73A-5601-41EE-B823-125DA7B67395}" v="20" dt="2020-05-01T15:04:19.0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69" autoAdjust="0"/>
  </p:normalViewPr>
  <p:slideViewPr>
    <p:cSldViewPr>
      <p:cViewPr varScale="1">
        <p:scale>
          <a:sx n="61" d="100"/>
          <a:sy n="61" d="100"/>
        </p:scale>
        <p:origin x="93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981FA73A-5601-41EE-B823-125DA7B67395}"/>
    <pc:docChg chg="modSld sldOrd">
      <pc:chgData name="" userId="" providerId="" clId="Web-{981FA73A-5601-41EE-B823-125DA7B67395}" dt="2020-05-01T15:04:19.017" v="16"/>
      <pc:docMkLst>
        <pc:docMk/>
      </pc:docMkLst>
      <pc:sldChg chg="modSp">
        <pc:chgData name="" userId="" providerId="" clId="Web-{981FA73A-5601-41EE-B823-125DA7B67395}" dt="2020-05-01T14:56:41.840" v="8" actId="20577"/>
        <pc:sldMkLst>
          <pc:docMk/>
          <pc:sldMk cId="0" sldId="264"/>
        </pc:sldMkLst>
        <pc:spChg chg="mod">
          <ac:chgData name="" userId="" providerId="" clId="Web-{981FA73A-5601-41EE-B823-125DA7B67395}" dt="2020-05-01T14:56:41.840" v="8" actId="20577"/>
          <ac:spMkLst>
            <pc:docMk/>
            <pc:sldMk cId="0" sldId="264"/>
            <ac:spMk id="4099" creationId="{F4C7B9FA-4888-47B5-8FE5-45205C9899C8}"/>
          </ac:spMkLst>
        </pc:spChg>
      </pc:sldChg>
      <pc:sldChg chg="ord">
        <pc:chgData name="" userId="" providerId="" clId="Web-{981FA73A-5601-41EE-B823-125DA7B67395}" dt="2020-05-01T15:04:19.017" v="16"/>
        <pc:sldMkLst>
          <pc:docMk/>
          <pc:sldMk cId="0" sldId="396"/>
        </pc:sldMkLst>
      </pc:sldChg>
      <pc:sldChg chg="modSp">
        <pc:chgData name="" userId="" providerId="" clId="Web-{981FA73A-5601-41EE-B823-125DA7B67395}" dt="2020-05-01T14:58:56.159" v="13" actId="20577"/>
        <pc:sldMkLst>
          <pc:docMk/>
          <pc:sldMk cId="0" sldId="430"/>
        </pc:sldMkLst>
        <pc:spChg chg="mod">
          <ac:chgData name="" userId="" providerId="" clId="Web-{981FA73A-5601-41EE-B823-125DA7B67395}" dt="2020-05-01T14:58:56.159" v="13" actId="20577"/>
          <ac:spMkLst>
            <pc:docMk/>
            <pc:sldMk cId="0" sldId="430"/>
            <ac:spMk id="2" creationId="{F8AD797A-EF8E-45BA-ABA1-9D49723BBE1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EB87C93A-720C-422E-A7FA-425721ED4C8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86371" name="Rectangle 3">
            <a:extLst>
              <a:ext uri="{FF2B5EF4-FFF2-40B4-BE49-F238E27FC236}">
                <a16:creationId xmlns:a16="http://schemas.microsoft.com/office/drawing/2014/main" id="{04D15B47-05D0-45E1-BB8B-C525ACB4D91B}"/>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86372" name="Rectangle 4">
            <a:extLst>
              <a:ext uri="{FF2B5EF4-FFF2-40B4-BE49-F238E27FC236}">
                <a16:creationId xmlns:a16="http://schemas.microsoft.com/office/drawing/2014/main" id="{C15AE7EA-390A-4E97-81AB-3EFC20F2557A}"/>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86373" name="Rectangle 5">
            <a:extLst>
              <a:ext uri="{FF2B5EF4-FFF2-40B4-BE49-F238E27FC236}">
                <a16:creationId xmlns:a16="http://schemas.microsoft.com/office/drawing/2014/main" id="{57028F73-1A72-4CBD-8EA8-45A69700C68B}"/>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BF85CC95-D676-4DB5-9B3B-7519B41F3F02}"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7112ABA-DF3F-48EF-8535-B327B6B305C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2531" name="Rectangle 3">
            <a:extLst>
              <a:ext uri="{FF2B5EF4-FFF2-40B4-BE49-F238E27FC236}">
                <a16:creationId xmlns:a16="http://schemas.microsoft.com/office/drawing/2014/main" id="{0695FC77-DE0F-4B24-8D94-0210C42853F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7B7FDC35-AAAC-4359-AC26-7ACEC60994D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33" name="Rectangle 5">
            <a:extLst>
              <a:ext uri="{FF2B5EF4-FFF2-40B4-BE49-F238E27FC236}">
                <a16:creationId xmlns:a16="http://schemas.microsoft.com/office/drawing/2014/main" id="{10D177F4-2086-4BC4-BDC1-73553DE99433}"/>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a:extLst>
              <a:ext uri="{FF2B5EF4-FFF2-40B4-BE49-F238E27FC236}">
                <a16:creationId xmlns:a16="http://schemas.microsoft.com/office/drawing/2014/main" id="{2BFDFF63-7609-4005-807C-7A736BE2AC57}"/>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2535" name="Rectangle 7">
            <a:extLst>
              <a:ext uri="{FF2B5EF4-FFF2-40B4-BE49-F238E27FC236}">
                <a16:creationId xmlns:a16="http://schemas.microsoft.com/office/drawing/2014/main" id="{3208953D-58B4-4B3D-8E01-CA0BCB848540}"/>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EAAAB0B5-EA17-413F-8BBF-781A2125B24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1295476-1107-4C3D-BCEE-2DC0B688E4F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140EB4-9225-4122-859D-270358E0CB96}" type="slidenum">
              <a:rPr lang="en-US" altLang="en-US"/>
              <a:pPr>
                <a:spcBef>
                  <a:spcPct val="0"/>
                </a:spcBef>
              </a:pPr>
              <a:t>1</a:t>
            </a:fld>
            <a:endParaRPr lang="en-US" altLang="en-US"/>
          </a:p>
        </p:txBody>
      </p:sp>
      <p:sp>
        <p:nvSpPr>
          <p:cNvPr id="6147" name="Rectangle 2">
            <a:extLst>
              <a:ext uri="{FF2B5EF4-FFF2-40B4-BE49-F238E27FC236}">
                <a16:creationId xmlns:a16="http://schemas.microsoft.com/office/drawing/2014/main" id="{22A124DF-AB79-49C7-9DE5-CB38899B8CB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E1DB153-DD03-437E-97C1-0D06AEB70D0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84E3788C-B0A9-4299-8D29-42E0992B03E6}"/>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59711959-6F39-44BD-9C5A-BE2BF570DC9F}"/>
              </a:ext>
            </a:extLst>
          </p:cNvPr>
          <p:cNvSpPr>
            <a:spLocks noGrp="1" noChangeArrowheads="1"/>
          </p:cNvSpPr>
          <p:nvPr>
            <p:ph type="body" idx="1"/>
          </p:nvPr>
        </p:nvSpPr>
        <p:spPr>
          <a:noFill/>
        </p:spPr>
        <p:txBody>
          <a:bodyPr/>
          <a:lstStyle/>
          <a:p>
            <a:r>
              <a:rPr lang="en-US" altLang="ru-RU">
                <a:latin typeface="Arial" panose="020B0604020202020204" pitchFamily="34" charset="0"/>
              </a:rPr>
              <a:t>Not every field is large enough for grassland nesting birds, but small fields still provide many other ecological benefits. Other wildlife such as meadow voles or meadow jumping mice use these areas. Their predators, snakes, raptors, foxes, and others also benefit from the field too. Some turtle species nest upland from a nearby wetland. A small field can act as a stopover site for grassland nesting birds, as migrating birds often stop in places similar to their nesting habitat. The field could also be a site for rare plants.</a:t>
            </a:r>
          </a:p>
          <a:p>
            <a:r>
              <a:rPr lang="en-US" altLang="ru-RU">
                <a:latin typeface="Arial" panose="020B0604020202020204" pitchFamily="34" charset="0"/>
              </a:rPr>
              <a:t>A field has the opportunity to be habitat for pollinators and other insects. </a:t>
            </a:r>
          </a:p>
        </p:txBody>
      </p:sp>
      <p:sp>
        <p:nvSpPr>
          <p:cNvPr id="26628" name="Slide Number Placeholder 3">
            <a:extLst>
              <a:ext uri="{FF2B5EF4-FFF2-40B4-BE49-F238E27FC236}">
                <a16:creationId xmlns:a16="http://schemas.microsoft.com/office/drawing/2014/main" id="{51D92563-2611-45E6-98D6-EFADAF51932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614B86-8664-4474-A018-A05F9852C0B5}" type="slidenum">
              <a:rPr lang="en-US" altLang="ru-RU"/>
              <a:pPr/>
              <a:t>12</a:t>
            </a:fld>
            <a:endParaRPr lang="en-US"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8297307-0944-4DEA-94C0-D6F0A0CA5098}"/>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F626CDDB-2FBB-4E37-9268-028F6D6E920E}"/>
              </a:ext>
            </a:extLst>
          </p:cNvPr>
          <p:cNvSpPr>
            <a:spLocks noGrp="1" noChangeArrowheads="1"/>
          </p:cNvSpPr>
          <p:nvPr>
            <p:ph type="body" idx="1"/>
          </p:nvPr>
        </p:nvSpPr>
        <p:spPr>
          <a:noFill/>
        </p:spPr>
        <p:txBody>
          <a:bodyPr/>
          <a:lstStyle/>
          <a:p>
            <a:r>
              <a:rPr lang="en-US" altLang="ru-RU">
                <a:latin typeface="Arial" panose="020B0604020202020204" pitchFamily="34" charset="0"/>
              </a:rPr>
              <a:t>Value of wet meadows habitat to add diversity</a:t>
            </a:r>
          </a:p>
        </p:txBody>
      </p:sp>
      <p:sp>
        <p:nvSpPr>
          <p:cNvPr id="28676" name="Slide Number Placeholder 3">
            <a:extLst>
              <a:ext uri="{FF2B5EF4-FFF2-40B4-BE49-F238E27FC236}">
                <a16:creationId xmlns:a16="http://schemas.microsoft.com/office/drawing/2014/main" id="{103CC4D5-B4A4-443B-A497-0615F9F3849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CD7C30-A28D-45FB-8668-0FE58AE873B0}" type="slidenum">
              <a:rPr lang="en-US" altLang="en-US"/>
              <a:pPr/>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B5193FA-0E1B-4CF4-8FF3-6E2C9677823B}"/>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575584FA-62A5-424C-8401-12B7980D0FF3}"/>
              </a:ext>
            </a:extLst>
          </p:cNvPr>
          <p:cNvSpPr>
            <a:spLocks noGrp="1" noChangeArrowheads="1"/>
          </p:cNvSpPr>
          <p:nvPr>
            <p:ph type="body" idx="1"/>
          </p:nvPr>
        </p:nvSpPr>
        <p:spPr>
          <a:noFill/>
        </p:spPr>
        <p:txBody>
          <a:bodyPr/>
          <a:lstStyle/>
          <a:p>
            <a:r>
              <a:rPr lang="en-US" altLang="ru-RU">
                <a:latin typeface="Arial" panose="020B0604020202020204" pitchFamily="34" charset="0"/>
              </a:rPr>
              <a:t>Pollinators are an excellent group of critters to manage for, as their services are vital for ecological health. Pollination sustains most of an ecosystems plants, which provide food and shelter for wildlife. There’s a lot of buzz around the word pollinator, so I just want to take a moment to discuss which critters I’m talking about. The role of pollinating wild plants of the environment falls on native pollinators, which includes species of bumblebees, sweat bees, butterflies, beetles, and more. This does not include honeybees, which are vital in large scale agriculture, but not for New England’s environment. Many pollinators are in decline, so managing a field as pollinator habitat is a worthy cause. However, not all pollinators are declining at the same rate, creating habitat for more at-risk species will help preserve biodiversity than native pollinators that are not as threatened.</a:t>
            </a:r>
          </a:p>
        </p:txBody>
      </p:sp>
      <p:sp>
        <p:nvSpPr>
          <p:cNvPr id="30724" name="Slide Number Placeholder 3">
            <a:extLst>
              <a:ext uri="{FF2B5EF4-FFF2-40B4-BE49-F238E27FC236}">
                <a16:creationId xmlns:a16="http://schemas.microsoft.com/office/drawing/2014/main" id="{6D715043-3828-471A-8DF6-1A9B90B05C3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461284-3697-466D-8AC2-79F546215968}" type="slidenum">
              <a:rPr lang="en-US" altLang="ru-RU"/>
              <a:pPr/>
              <a:t>14</a:t>
            </a:fld>
            <a:endParaRPr lang="en-US"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1DE5204-2A9D-4B0E-9C9A-7527803833E7}"/>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A53867DF-CC6B-4DDD-AFB5-26931D487A9C}"/>
              </a:ext>
            </a:extLst>
          </p:cNvPr>
          <p:cNvSpPr>
            <a:spLocks noGrp="1" noChangeArrowheads="1"/>
          </p:cNvSpPr>
          <p:nvPr>
            <p:ph type="body" idx="1"/>
          </p:nvPr>
        </p:nvSpPr>
        <p:spPr>
          <a:noFill/>
        </p:spPr>
        <p:txBody>
          <a:bodyPr/>
          <a:lstStyle/>
          <a:p>
            <a:r>
              <a:rPr lang="en-US" altLang="ru-RU">
                <a:latin typeface="Arial" panose="020B0604020202020204" pitchFamily="34" charset="0"/>
              </a:rPr>
              <a:t>If you are thinking about pollinator habitat. Think of species that are more at-risk. For example, MA has twelve species of bumblebees. In eastern MA, there are two species that have declined more than others, B. fervidus and B. vagans. You can help these species by planting the plants they need. This includes flowers that provide nectar and pollen, and collectively bloom from March to October. Having those early and late season plants is helpful for queens coming out and going back into winter hibernation. We’ll also share a plant list following the presentation based on research happening in MA.</a:t>
            </a:r>
          </a:p>
          <a:p>
            <a:endParaRPr lang="en-US" altLang="ru-RU">
              <a:latin typeface="Arial" panose="020B0604020202020204" pitchFamily="34" charset="0"/>
            </a:endParaRPr>
          </a:p>
          <a:p>
            <a:r>
              <a:rPr lang="en-US" altLang="ru-RU">
                <a:latin typeface="Arial" panose="020B0604020202020204" pitchFamily="34" charset="0"/>
              </a:rPr>
              <a:t>Also, creating habitat for these at-risk pollinators also helps others pollinators too.</a:t>
            </a:r>
          </a:p>
        </p:txBody>
      </p:sp>
      <p:sp>
        <p:nvSpPr>
          <p:cNvPr id="32772" name="Slide Number Placeholder 3">
            <a:extLst>
              <a:ext uri="{FF2B5EF4-FFF2-40B4-BE49-F238E27FC236}">
                <a16:creationId xmlns:a16="http://schemas.microsoft.com/office/drawing/2014/main" id="{6B4D1358-6C91-48E1-AFC2-163BDC0FC91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7B64B5-AAAE-4517-A41B-6C3F4C514013}" type="slidenum">
              <a:rPr lang="en-US" altLang="ru-RU"/>
              <a:pPr/>
              <a:t>15</a:t>
            </a:fld>
            <a:endParaRPr lang="en-US"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61919786-9FDB-4FF7-97D6-6CCAFCF44B57}"/>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6A392A97-9FE7-41E2-A127-036D0B277154}"/>
              </a:ext>
            </a:extLst>
          </p:cNvPr>
          <p:cNvSpPr>
            <a:spLocks noGrp="1" noChangeArrowheads="1"/>
          </p:cNvSpPr>
          <p:nvPr>
            <p:ph type="body" idx="1"/>
          </p:nvPr>
        </p:nvSpPr>
        <p:spPr>
          <a:noFill/>
        </p:spPr>
        <p:txBody>
          <a:bodyPr/>
          <a:lstStyle/>
          <a:p>
            <a:r>
              <a:rPr lang="en-US" altLang="ru-RU">
                <a:latin typeface="Arial" panose="020B0604020202020204" pitchFamily="34" charset="0"/>
              </a:rPr>
              <a:t>A great way to prepare a site for planting is solarization. This process involves laying clear plastic in full sun during summer, and leaving it for at least six weeks. The plastic traps in heat from the sun to kill the existing vegetation, creating a blank canvas for any planting.</a:t>
            </a:r>
          </a:p>
        </p:txBody>
      </p:sp>
      <p:sp>
        <p:nvSpPr>
          <p:cNvPr id="34820" name="Slide Number Placeholder 3">
            <a:extLst>
              <a:ext uri="{FF2B5EF4-FFF2-40B4-BE49-F238E27FC236}">
                <a16:creationId xmlns:a16="http://schemas.microsoft.com/office/drawing/2014/main" id="{4F3B808D-E6F0-4B4D-A8E6-32EE514397F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66139A-B9BA-4957-809E-90232165E16E}" type="slidenum">
              <a:rPr lang="en-US" altLang="ru-RU"/>
              <a:pPr/>
              <a:t>16</a:t>
            </a:fld>
            <a:endParaRPr lang="en-US"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F4B5620-9D44-4728-9747-0A80595D340D}"/>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0F52BDA5-3F79-46B7-8CB2-12AC00C9C423}"/>
              </a:ext>
            </a:extLst>
          </p:cNvPr>
          <p:cNvSpPr>
            <a:spLocks noGrp="1" noChangeArrowheads="1"/>
          </p:cNvSpPr>
          <p:nvPr>
            <p:ph type="body" idx="1"/>
          </p:nvPr>
        </p:nvSpPr>
        <p:spPr>
          <a:noFill/>
        </p:spPr>
        <p:txBody>
          <a:bodyPr/>
          <a:lstStyle/>
          <a:p>
            <a:r>
              <a:rPr lang="en-US" altLang="ru-RU">
                <a:latin typeface="Arial" panose="020B0604020202020204" pitchFamily="34" charset="0"/>
              </a:rPr>
              <a:t>It’s important to plant soon after removing the solarizing sheets, before any invasive or unwanted plants establish. A native seed mix is a cost effective way to grow a pollinator area, but it may not include the plants needed for at-risk pollinators. Purchasing plugs (or small plants) of what you are missing is a way to fill the gaps.</a:t>
            </a:r>
          </a:p>
        </p:txBody>
      </p:sp>
      <p:sp>
        <p:nvSpPr>
          <p:cNvPr id="36868" name="Slide Number Placeholder 3">
            <a:extLst>
              <a:ext uri="{FF2B5EF4-FFF2-40B4-BE49-F238E27FC236}">
                <a16:creationId xmlns:a16="http://schemas.microsoft.com/office/drawing/2014/main" id="{29FCCE29-F857-4B84-925A-2C7CD185C58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A4BD54-A7F6-49DD-9F3D-666D0580E81F}" type="slidenum">
              <a:rPr lang="en-US" altLang="ru-RU"/>
              <a:pPr/>
              <a:t>17</a:t>
            </a:fld>
            <a:endParaRPr lang="en-US"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3E6DAD6D-8539-4010-930A-A110E8639A36}"/>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EE29E2EF-9336-4EA0-9856-63DAA04507B2}"/>
              </a:ext>
            </a:extLst>
          </p:cNvPr>
          <p:cNvSpPr>
            <a:spLocks noGrp="1" noChangeArrowheads="1"/>
          </p:cNvSpPr>
          <p:nvPr>
            <p:ph type="body" idx="1"/>
          </p:nvPr>
        </p:nvSpPr>
        <p:spPr>
          <a:noFill/>
        </p:spPr>
        <p:txBody>
          <a:bodyPr/>
          <a:lstStyle/>
          <a:p>
            <a:r>
              <a:rPr lang="en-US" altLang="ru-RU">
                <a:latin typeface="Arial" panose="020B0604020202020204" pitchFamily="34" charset="0"/>
              </a:rPr>
              <a:t>You may not have the resources for a full field restoration project. Here are some practices you can follow if all you have is a mower. Avoid mowing the whole field at once. That creates a large disturbance for critters using the field. Instead, leave some area to be mowed later. This could either be field edges or a whole section. </a:t>
            </a:r>
          </a:p>
        </p:txBody>
      </p:sp>
      <p:sp>
        <p:nvSpPr>
          <p:cNvPr id="38916" name="Slide Number Placeholder 3">
            <a:extLst>
              <a:ext uri="{FF2B5EF4-FFF2-40B4-BE49-F238E27FC236}">
                <a16:creationId xmlns:a16="http://schemas.microsoft.com/office/drawing/2014/main" id="{45F7548F-6259-4452-8162-88BA449AF741}"/>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6A0335-CA82-4D28-8715-CC0CD08D124A}" type="slidenum">
              <a:rPr lang="en-US" altLang="ru-RU"/>
              <a:pPr/>
              <a:t>18</a:t>
            </a:fld>
            <a:endParaRPr lang="en-US" alt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D15C16E-B2C0-4F1D-89CD-10934D3019A5}"/>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1F41C6F9-74EB-47E1-AB40-3612F77E60E7}"/>
              </a:ext>
            </a:extLst>
          </p:cNvPr>
          <p:cNvSpPr>
            <a:spLocks noGrp="1" noChangeArrowheads="1"/>
          </p:cNvSpPr>
          <p:nvPr>
            <p:ph type="body" idx="1"/>
          </p:nvPr>
        </p:nvSpPr>
        <p:spPr>
          <a:noFill/>
        </p:spPr>
        <p:txBody>
          <a:bodyPr/>
          <a:lstStyle/>
          <a:p>
            <a:r>
              <a:rPr lang="en-US" altLang="ru-RU">
                <a:latin typeface="Arial" panose="020B0604020202020204" pitchFamily="34" charset="0"/>
              </a:rPr>
              <a:t>One way to prioritize is to see if any rare species occur in or near your field. You can search online on OLIVER and select the Natural Heritage layers. This is a field that SVT manages, with some priority habitat between it and a river. To find out exactly what species an area is denoting, send an email to Natural Heritage with the PH number and prove that you the landowner looking to improve habitat.</a:t>
            </a:r>
          </a:p>
          <a:p>
            <a:endParaRPr lang="en-US" altLang="ru-RU">
              <a:latin typeface="Arial" panose="020B0604020202020204" pitchFamily="34" charset="0"/>
            </a:endParaRPr>
          </a:p>
          <a:p>
            <a:r>
              <a:rPr lang="en-US" altLang="ru-RU">
                <a:latin typeface="Arial" panose="020B0604020202020204" pitchFamily="34" charset="0"/>
              </a:rPr>
              <a:t>Just because priority is not mapped, does not mean it’s not there. Ask a local botanist or naturalist to for a survey.</a:t>
            </a:r>
          </a:p>
        </p:txBody>
      </p:sp>
      <p:sp>
        <p:nvSpPr>
          <p:cNvPr id="40964" name="Slide Number Placeholder 3">
            <a:extLst>
              <a:ext uri="{FF2B5EF4-FFF2-40B4-BE49-F238E27FC236}">
                <a16:creationId xmlns:a16="http://schemas.microsoft.com/office/drawing/2014/main" id="{14706FF6-7BC2-45F1-8384-E633A7A5FBD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0BA12C-B4C3-4917-B926-1BAED8F5DE5C}" type="slidenum">
              <a:rPr lang="en-US" altLang="ru-RU"/>
              <a:pPr/>
              <a:t>19</a:t>
            </a:fld>
            <a:endParaRPr lang="en-US" alt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89747A22-2C59-4777-A400-13C47B32B47B}"/>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24CC6990-E002-4D99-9358-D2FD5FDC6BE6}"/>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
        <p:nvSpPr>
          <p:cNvPr id="43012" name="Slide Number Placeholder 3">
            <a:extLst>
              <a:ext uri="{FF2B5EF4-FFF2-40B4-BE49-F238E27FC236}">
                <a16:creationId xmlns:a16="http://schemas.microsoft.com/office/drawing/2014/main" id="{8FE3820B-6AB4-4FAE-BF7D-D8C9E79C837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06C8BA-89E4-4F78-A28A-C337F6A64784}" type="slidenum">
              <a:rPr lang="en-US" altLang="en-US"/>
              <a:pPr/>
              <a:t>20</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434640FE-B5B3-48AD-A8CA-9922379B9CB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CFD7B2-20DF-4C4E-B03A-ACA5F2C84FA3}" type="slidenum">
              <a:rPr lang="en-US" altLang="en-US">
                <a:solidFill>
                  <a:srgbClr val="000000"/>
                </a:solidFill>
              </a:rPr>
              <a:pPr>
                <a:spcBef>
                  <a:spcPct val="0"/>
                </a:spcBef>
              </a:pPr>
              <a:t>21</a:t>
            </a:fld>
            <a:endParaRPr lang="en-US" altLang="en-US">
              <a:solidFill>
                <a:srgbClr val="000000"/>
              </a:solidFill>
            </a:endParaRPr>
          </a:p>
        </p:txBody>
      </p:sp>
      <p:sp>
        <p:nvSpPr>
          <p:cNvPr id="45059" name="Rectangle 2">
            <a:extLst>
              <a:ext uri="{FF2B5EF4-FFF2-40B4-BE49-F238E27FC236}">
                <a16:creationId xmlns:a16="http://schemas.microsoft.com/office/drawing/2014/main" id="{E2CCD1A6-1E97-4CFD-9D45-7B9FFD5853A9}"/>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123825F6-CB34-44E9-9A8B-93A3798F70F7}"/>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Staff roles; volunteer roles</a:t>
            </a:r>
            <a:endParaRPr lang="et-EE"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DBD6551B-1AB4-409B-9D90-6B8BAA62432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E88C16-2557-4BAE-BF8E-0BFD64829BFA}" type="slidenum">
              <a:rPr lang="en-US" altLang="en-US"/>
              <a:pPr>
                <a:spcBef>
                  <a:spcPct val="0"/>
                </a:spcBef>
              </a:pPr>
              <a:t>2</a:t>
            </a:fld>
            <a:endParaRPr lang="en-US" altLang="en-US"/>
          </a:p>
        </p:txBody>
      </p:sp>
      <p:sp>
        <p:nvSpPr>
          <p:cNvPr id="8195" name="Rectangle 2">
            <a:extLst>
              <a:ext uri="{FF2B5EF4-FFF2-40B4-BE49-F238E27FC236}">
                <a16:creationId xmlns:a16="http://schemas.microsoft.com/office/drawing/2014/main" id="{64CF8E4E-6226-4977-8D90-C311798597EB}"/>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0E0AAA63-8435-41E8-8C9B-37B61FDDFD1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81514F5F-FA4D-49C1-853A-867E6675DBD9}"/>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07C63584-AE98-4B35-B01B-B965B18BDF48}"/>
              </a:ext>
            </a:extLst>
          </p:cNvPr>
          <p:cNvSpPr>
            <a:spLocks noGrp="1" noChangeArrowheads="1"/>
          </p:cNvSpPr>
          <p:nvPr>
            <p:ph type="body" idx="1"/>
          </p:nvPr>
        </p:nvSpPr>
        <p:spPr>
          <a:noFill/>
        </p:spPr>
        <p:txBody>
          <a:bodyPr/>
          <a:lstStyle/>
          <a:p>
            <a:r>
              <a:rPr lang="en-US" altLang="en-US">
                <a:latin typeface="Arial" panose="020B0604020202020204" pitchFamily="34" charset="0"/>
                <a:ea typeface="ＭＳ Ｐゴシック" panose="020B0600070205080204" pitchFamily="34" charset="-128"/>
              </a:rPr>
              <a:t>field habitats usually have an abundance of invasive species which 9 out of 10 times can be attributed to land use history. The longer a parcel is disturbed manipulated and planted the greater chance there is for invasion and establishment of these species. </a:t>
            </a:r>
          </a:p>
        </p:txBody>
      </p:sp>
      <p:sp>
        <p:nvSpPr>
          <p:cNvPr id="47108" name="Slide Number Placeholder 3">
            <a:extLst>
              <a:ext uri="{FF2B5EF4-FFF2-40B4-BE49-F238E27FC236}">
                <a16:creationId xmlns:a16="http://schemas.microsoft.com/office/drawing/2014/main" id="{A938EA06-BEFF-4013-872D-D39EB7E72B29}"/>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739BDF-C4C7-43EE-888E-B93D52B5DA1E}" type="slidenum">
              <a:rPr lang="en-US" altLang="en-US">
                <a:ea typeface="ＭＳ Ｐゴシック" panose="020B0600070205080204" pitchFamily="34" charset="-128"/>
              </a:rPr>
              <a:pPr>
                <a:spcBef>
                  <a:spcPct val="0"/>
                </a:spcBef>
              </a:pPr>
              <a:t>22</a:t>
            </a:fld>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B406F9AF-761A-4D25-9AA5-1F03B90D1BE9}"/>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BB363171-DA29-4633-87DA-1F17D47779C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SET a REALISTIC GOAL</a:t>
            </a:r>
          </a:p>
          <a:p>
            <a:pPr>
              <a:defRPr/>
            </a:pPr>
            <a:r>
              <a:rPr lang="en-US" dirty="0"/>
              <a:t>Size of infestation influences feasibility of success and amount of $$ required for control</a:t>
            </a:r>
          </a:p>
          <a:p>
            <a:pPr>
              <a:defRPr/>
            </a:pPr>
            <a:r>
              <a:rPr lang="en-US" dirty="0"/>
              <a:t>Prevention is the cheapest and easiest (prevention may not be an option in a field, where </a:t>
            </a:r>
            <a:r>
              <a:rPr lang="en-US" dirty="0" err="1"/>
              <a:t>invasives</a:t>
            </a:r>
            <a:r>
              <a:rPr lang="en-US" dirty="0"/>
              <a:t> are common)</a:t>
            </a:r>
          </a:p>
          <a:p>
            <a:pPr>
              <a:defRPr/>
            </a:pPr>
            <a:r>
              <a:rPr lang="en-US" dirty="0"/>
              <a:t>Control of EDRR of is also in expensive and is relatively easy, requires </a:t>
            </a:r>
          </a:p>
          <a:p>
            <a:pPr>
              <a:defRPr/>
            </a:pPr>
            <a:r>
              <a:rPr lang="en-US" dirty="0"/>
              <a:t>Define EDRR and some of the challenges.</a:t>
            </a:r>
          </a:p>
        </p:txBody>
      </p:sp>
      <p:sp>
        <p:nvSpPr>
          <p:cNvPr id="91140" name="Slide Number Placeholder 3">
            <a:extLst>
              <a:ext uri="{FF2B5EF4-FFF2-40B4-BE49-F238E27FC236}">
                <a16:creationId xmlns:a16="http://schemas.microsoft.com/office/drawing/2014/main" id="{FB19EC81-1D07-437E-88F3-ED5EDC5B43F4}"/>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E3C613-6B06-424F-A798-65FF485F03F3}" type="slidenum">
              <a:rPr lang="en-US" altLang="en-US">
                <a:ea typeface="ＭＳ Ｐゴシック" panose="020B0600070205080204" pitchFamily="34" charset="-128"/>
              </a:rPr>
              <a:pPr>
                <a:spcBef>
                  <a:spcPct val="0"/>
                </a:spcBef>
              </a:pPr>
              <a:t>23</a:t>
            </a:fld>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5BE1300A-8D5C-471C-B364-8422DC66E6AB}"/>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298D22BD-1B57-4CC7-ABDA-6F5B5DD663B9}"/>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dirty="0">
                <a:latin typeface="Arial" pitchFamily="34" charset="0"/>
                <a:ea typeface="ＭＳ Ｐゴシック" pitchFamily="34" charset="-128"/>
              </a:rPr>
              <a:t>Different approaches are appropriate for different sized infestations. It’s generally unrealistic to hand pull several acres of knapweed just as it’s unrealistic to release </a:t>
            </a:r>
            <a:r>
              <a:rPr lang="en-US" altLang="en-US" dirty="0" err="1">
                <a:latin typeface="Arial" pitchFamily="34" charset="0"/>
                <a:ea typeface="ＭＳ Ｐゴシック" pitchFamily="34" charset="-128"/>
              </a:rPr>
              <a:t>Galerucella</a:t>
            </a:r>
            <a:r>
              <a:rPr lang="en-US" altLang="en-US" dirty="0">
                <a:latin typeface="Arial" pitchFamily="34" charset="0"/>
                <a:ea typeface="ＭＳ Ｐゴシック" pitchFamily="34" charset="-128"/>
              </a:rPr>
              <a:t> beetles for a very small isolated patch of purple loosestrife. Select the right strategy for the right size patch. </a:t>
            </a:r>
          </a:p>
          <a:p>
            <a:pPr>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Generally several strategies are needed for effective control (IMP). </a:t>
            </a:r>
          </a:p>
          <a:p>
            <a:pPr>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Implement by working from the area of  “least” infestation to the greatest while trying to reduce/stop seed production. </a:t>
            </a:r>
          </a:p>
        </p:txBody>
      </p:sp>
      <p:sp>
        <p:nvSpPr>
          <p:cNvPr id="92164" name="Slide Number Placeholder 3">
            <a:extLst>
              <a:ext uri="{FF2B5EF4-FFF2-40B4-BE49-F238E27FC236}">
                <a16:creationId xmlns:a16="http://schemas.microsoft.com/office/drawing/2014/main" id="{486B586F-7956-473A-A569-0E6E8C6B4322}"/>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1FBD27-E190-48FC-83C8-9702294F349D}" type="slidenum">
              <a:rPr lang="en-US" altLang="en-US">
                <a:ea typeface="ＭＳ Ｐゴシック" panose="020B0600070205080204" pitchFamily="34" charset="-128"/>
              </a:rPr>
              <a:pPr>
                <a:spcBef>
                  <a:spcPct val="0"/>
                </a:spcBef>
              </a:pPr>
              <a:t>24</a:t>
            </a:fld>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9052AC36-0B20-4274-BBD8-5DED00B4AAD1}"/>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3EB47EA4-D4DB-4814-9B5F-1EDA1C57BBD8}"/>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Friends of </a:t>
            </a:r>
            <a:r>
              <a:rPr lang="en-US" dirty="0" err="1"/>
              <a:t>Assabet</a:t>
            </a:r>
            <a:r>
              <a:rPr lang="en-US" dirty="0"/>
              <a:t>; SVT volunteers. </a:t>
            </a:r>
          </a:p>
          <a:p>
            <a:pPr>
              <a:defRPr/>
            </a:pPr>
            <a:r>
              <a:rPr lang="en-US" dirty="0"/>
              <a:t>NPT team of 20 =1/2 acre of fairly dense understory shrubs in 2-3 hrs. Ground is moist, weather is not hot, manual pulling can be done anytime of year. Species dependent—longer root species are not as easy for manual pulling—Asian bittersweet has long roots, </a:t>
            </a:r>
            <a:r>
              <a:rPr lang="en-US" dirty="0" err="1"/>
              <a:t>Mugwort</a:t>
            </a:r>
            <a:r>
              <a:rPr lang="en-US" dirty="0"/>
              <a:t> and Japanese knotweed have rhizomes that make it difficult to control by manual pull-On the other hand, Japanese </a:t>
            </a:r>
            <a:r>
              <a:rPr lang="en-US" dirty="0" err="1"/>
              <a:t>Stiltgrass</a:t>
            </a:r>
            <a:r>
              <a:rPr lang="en-US" dirty="0"/>
              <a:t> and Japanese barberry have shallow roots that make them easier to pull manually</a:t>
            </a:r>
          </a:p>
          <a:p>
            <a:pPr>
              <a:defRPr/>
            </a:pPr>
            <a:endParaRPr lang="en-US" dirty="0"/>
          </a:p>
          <a:p>
            <a:pPr>
              <a:defRPr/>
            </a:pPr>
            <a:r>
              <a:rPr lang="en-US" dirty="0"/>
              <a:t>Cost?</a:t>
            </a:r>
          </a:p>
          <a:p>
            <a:pPr>
              <a:defRPr/>
            </a:pPr>
            <a:endParaRPr lang="en-US" dirty="0"/>
          </a:p>
          <a:p>
            <a:pPr>
              <a:defRPr/>
            </a:pPr>
            <a:r>
              <a:rPr lang="en-US" dirty="0"/>
              <a:t>Touch on brush disposal</a:t>
            </a:r>
          </a:p>
          <a:p>
            <a:pPr>
              <a:defRPr/>
            </a:pPr>
            <a:endParaRPr lang="en-US" dirty="0"/>
          </a:p>
        </p:txBody>
      </p:sp>
      <p:sp>
        <p:nvSpPr>
          <p:cNvPr id="96260" name="Slide Number Placeholder 3">
            <a:extLst>
              <a:ext uri="{FF2B5EF4-FFF2-40B4-BE49-F238E27FC236}">
                <a16:creationId xmlns:a16="http://schemas.microsoft.com/office/drawing/2014/main" id="{F662DD7B-78F5-41F8-BEBD-B9E39AA41270}"/>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13FA90D-6576-4F3E-853C-DF8E69C035E5}" type="slidenum">
              <a:rPr lang="en-US" altLang="en-US">
                <a:ea typeface="ＭＳ Ｐゴシック" panose="020B0600070205080204" pitchFamily="34" charset="-128"/>
              </a:rPr>
              <a:pPr>
                <a:spcBef>
                  <a:spcPct val="0"/>
                </a:spcBef>
              </a:pPr>
              <a:t>25</a:t>
            </a:fld>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F48B774F-6873-409F-BB53-F9AE23359B1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C029AC-5BBE-4E73-BF6B-3669765278B4}" type="slidenum">
              <a:rPr lang="en-US" altLang="en-US">
                <a:solidFill>
                  <a:srgbClr val="000000"/>
                </a:solidFill>
              </a:rPr>
              <a:pPr>
                <a:spcBef>
                  <a:spcPct val="0"/>
                </a:spcBef>
              </a:pPr>
              <a:t>26</a:t>
            </a:fld>
            <a:endParaRPr lang="en-US" altLang="en-US">
              <a:solidFill>
                <a:srgbClr val="000000"/>
              </a:solidFill>
            </a:endParaRPr>
          </a:p>
        </p:txBody>
      </p:sp>
      <p:sp>
        <p:nvSpPr>
          <p:cNvPr id="55299" name="Rectangle 2">
            <a:extLst>
              <a:ext uri="{FF2B5EF4-FFF2-40B4-BE49-F238E27FC236}">
                <a16:creationId xmlns:a16="http://schemas.microsoft.com/office/drawing/2014/main" id="{21CFCE46-21C7-4FA7-B251-DCF3F5445630}"/>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22621221-7531-4BF6-A9D5-1BD07217824E}"/>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8518068F-D7BA-48D5-9E65-922BA45ED60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A648A4-2639-4201-A739-E7952B6D517A}" type="slidenum">
              <a:rPr lang="en-US" altLang="en-US">
                <a:solidFill>
                  <a:srgbClr val="000000"/>
                </a:solidFill>
              </a:rPr>
              <a:pPr>
                <a:spcBef>
                  <a:spcPct val="0"/>
                </a:spcBef>
              </a:pPr>
              <a:t>27</a:t>
            </a:fld>
            <a:endParaRPr lang="en-US" altLang="en-US">
              <a:solidFill>
                <a:srgbClr val="000000"/>
              </a:solidFill>
            </a:endParaRPr>
          </a:p>
        </p:txBody>
      </p:sp>
      <p:sp>
        <p:nvSpPr>
          <p:cNvPr id="57347" name="Rectangle 2">
            <a:extLst>
              <a:ext uri="{FF2B5EF4-FFF2-40B4-BE49-F238E27FC236}">
                <a16:creationId xmlns:a16="http://schemas.microsoft.com/office/drawing/2014/main" id="{C35F7D6C-7D0D-4A12-988D-BBD1A53B9F4D}"/>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F07C0B-3CF0-44AC-9BAD-AE8BCAF4B855}"/>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44AB480E-A782-4453-A954-C275DA374AAB}"/>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FA608359-CAEF-49A1-8B35-448E100111F7}"/>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Foliar= less chemical and over 90%-100% effective, cut stump only 60% effective.  </a:t>
            </a:r>
          </a:p>
          <a:p>
            <a:pPr>
              <a:defRPr/>
            </a:pPr>
            <a:endParaRPr lang="en-US" dirty="0"/>
          </a:p>
          <a:p>
            <a:pPr>
              <a:defRPr/>
            </a:pPr>
            <a:r>
              <a:rPr lang="en-US" dirty="0"/>
              <a:t>2-3 % solutions applied selectively by applicator, some collateral but spray can be targeted and veg. can be mowed earlier in the year to keep it low to the ground.</a:t>
            </a:r>
          </a:p>
          <a:p>
            <a:pPr>
              <a:defRPr/>
            </a:pPr>
            <a:endParaRPr lang="en-US" dirty="0"/>
          </a:p>
          <a:p>
            <a:pPr>
              <a:defRPr/>
            </a:pPr>
            <a:r>
              <a:rPr lang="en-US" dirty="0"/>
              <a:t>If favoring grass species in areas of dense </a:t>
            </a:r>
            <a:r>
              <a:rPr lang="en-US" dirty="0" err="1"/>
              <a:t>invasives</a:t>
            </a:r>
            <a:r>
              <a:rPr lang="en-US" dirty="0"/>
              <a:t>, selective herbicide (</a:t>
            </a:r>
            <a:r>
              <a:rPr lang="en-US" dirty="0" err="1"/>
              <a:t>triclopyr</a:t>
            </a:r>
            <a:r>
              <a:rPr lang="en-US" dirty="0"/>
              <a:t>) can be used and in some cases using an </a:t>
            </a:r>
            <a:r>
              <a:rPr lang="en-US" dirty="0" err="1"/>
              <a:t>atv</a:t>
            </a:r>
            <a:r>
              <a:rPr lang="en-US" dirty="0"/>
              <a:t> mounted boom sprayer is more effective and efficient. </a:t>
            </a:r>
          </a:p>
          <a:p>
            <a:pPr>
              <a:defRPr/>
            </a:pPr>
            <a:endParaRPr lang="en-US" dirty="0"/>
          </a:p>
          <a:p>
            <a:pPr>
              <a:defRPr/>
            </a:pPr>
            <a:r>
              <a:rPr lang="en-US" dirty="0"/>
              <a:t>Sensitive areas around rare plant species or habitats- swipe application- just as effective but very time consuming and </a:t>
            </a:r>
          </a:p>
        </p:txBody>
      </p:sp>
      <p:sp>
        <p:nvSpPr>
          <p:cNvPr id="97284" name="Slide Number Placeholder 3">
            <a:extLst>
              <a:ext uri="{FF2B5EF4-FFF2-40B4-BE49-F238E27FC236}">
                <a16:creationId xmlns:a16="http://schemas.microsoft.com/office/drawing/2014/main" id="{0802EA59-F0DE-4830-AED2-4EE4D1723921}"/>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F752FC-C5DE-4AE4-84AA-4EE66E7267A3}" type="slidenum">
              <a:rPr lang="en-US" altLang="en-US">
                <a:ea typeface="ＭＳ Ｐゴシック" panose="020B0600070205080204" pitchFamily="34" charset="-128"/>
              </a:rPr>
              <a:pPr>
                <a:spcBef>
                  <a:spcPct val="0"/>
                </a:spcBef>
              </a:pPr>
              <a:t>29</a:t>
            </a:fld>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F3EA670F-6CD3-4613-B3D3-9F11DE4C9234}"/>
              </a:ext>
            </a:extLst>
          </p:cNvPr>
          <p:cNvSpPr>
            <a:spLocks noGrp="1" noRot="1" noChangeAspect="1" noChangeArrowheads="1" noTextEdit="1"/>
          </p:cNvSpPr>
          <p:nvPr>
            <p:ph type="sldImg"/>
          </p:nvPr>
        </p:nvSpPr>
        <p:spPr>
          <a:ln/>
        </p:spPr>
      </p:sp>
      <p:sp>
        <p:nvSpPr>
          <p:cNvPr id="95235" name="Notes Placeholder 2">
            <a:extLst>
              <a:ext uri="{FF2B5EF4-FFF2-40B4-BE49-F238E27FC236}">
                <a16:creationId xmlns:a16="http://schemas.microsoft.com/office/drawing/2014/main" id="{C12C50D1-0A02-4D77-B21B-5376F03EB16A}"/>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dirty="0">
                <a:latin typeface="Arial" pitchFamily="34" charset="0"/>
                <a:ea typeface="ＭＳ Ｐゴシック" pitchFamily="34" charset="-128"/>
              </a:rPr>
              <a:t>Winter work= less non-target impact of herbs.  </a:t>
            </a:r>
          </a:p>
          <a:p>
            <a:pPr>
              <a:defRPr/>
            </a:pPr>
            <a:r>
              <a:rPr lang="en-US" altLang="en-US" dirty="0">
                <a:latin typeface="Arial" pitchFamily="34" charset="0"/>
                <a:ea typeface="ＭＳ Ｐゴシック" pitchFamily="34" charset="-128"/>
              </a:rPr>
              <a:t>Glyphosate used on a 25-50% solution for C.P. Can be purchased in aquatic safe formulas for sensitive sites, very low toxicity. Brush must be cut or hacked. Brush handling can be costly and difficult.</a:t>
            </a:r>
          </a:p>
          <a:p>
            <a:pPr>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Basal bark 20-30% solution in 100% oil for larger stems, dormant stem 2% solution plus 2-3 gallons oil in water for small stems. Only for upland site.</a:t>
            </a:r>
          </a:p>
          <a:p>
            <a:pPr>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Oils = petroleum on non-petroleum based, non petroleum = </a:t>
            </a:r>
            <a:r>
              <a:rPr lang="en-US" altLang="en-US" dirty="0" err="1">
                <a:latin typeface="Arial" pitchFamily="34" charset="0"/>
                <a:ea typeface="ＭＳ Ｐゴシック" pitchFamily="34" charset="-128"/>
              </a:rPr>
              <a:t>Arborchem’s</a:t>
            </a:r>
            <a:r>
              <a:rPr lang="en-US" altLang="en-US" dirty="0">
                <a:latin typeface="Arial" pitchFamily="34" charset="0"/>
                <a:ea typeface="ＭＳ Ｐゴシック" pitchFamily="34" charset="-128"/>
              </a:rPr>
              <a:t> NPD- not to be sprayed into water. </a:t>
            </a:r>
          </a:p>
          <a:p>
            <a:pPr>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Mechanical. Only suppresses vegetation, great for prepping for future foliar applications, improving access, and suppressing seed production.</a:t>
            </a:r>
          </a:p>
          <a:p>
            <a:pPr>
              <a:defRPr/>
            </a:pPr>
            <a:r>
              <a:rPr lang="en-US" altLang="en-US" dirty="0">
                <a:latin typeface="Arial" pitchFamily="34" charset="0"/>
                <a:ea typeface="ＭＳ Ｐゴシック" pitchFamily="34" charset="-128"/>
              </a:rPr>
              <a:t> </a:t>
            </a:r>
          </a:p>
          <a:p>
            <a:pPr>
              <a:defRPr/>
            </a:pPr>
            <a:r>
              <a:rPr lang="en-US" altLang="en-US" dirty="0">
                <a:latin typeface="Arial" pitchFamily="34" charset="0"/>
                <a:ea typeface="ＭＳ Ｐゴシック" pitchFamily="34" charset="-128"/>
              </a:rPr>
              <a:t>Balance between disturbance and 100% control. Bush hogging can create a dense littler layer that prevents seed germination and limits open ground for wildlife</a:t>
            </a:r>
          </a:p>
          <a:p>
            <a:pPr>
              <a:defRPr/>
            </a:pPr>
            <a:endParaRPr lang="en-US" altLang="en-US" dirty="0">
              <a:latin typeface="Arial" pitchFamily="34" charset="0"/>
              <a:ea typeface="ＭＳ Ｐゴシック" pitchFamily="34" charset="-128"/>
            </a:endParaRPr>
          </a:p>
          <a:p>
            <a:pPr>
              <a:defRPr/>
            </a:pPr>
            <a:endParaRPr lang="en-US" altLang="en-US" dirty="0">
              <a:latin typeface="Arial" pitchFamily="34" charset="0"/>
              <a:ea typeface="ＭＳ Ｐゴシック" pitchFamily="34" charset="-128"/>
            </a:endParaRPr>
          </a:p>
          <a:p>
            <a:pPr>
              <a:defRPr/>
            </a:pPr>
            <a:endParaRPr lang="en-US" altLang="en-US" dirty="0">
              <a:latin typeface="Arial" pitchFamily="34" charset="0"/>
              <a:ea typeface="ＭＳ Ｐゴシック" pitchFamily="34" charset="-128"/>
            </a:endParaRPr>
          </a:p>
          <a:p>
            <a:pPr>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 </a:t>
            </a:r>
          </a:p>
        </p:txBody>
      </p:sp>
      <p:sp>
        <p:nvSpPr>
          <p:cNvPr id="95236" name="Slide Number Placeholder 3">
            <a:extLst>
              <a:ext uri="{FF2B5EF4-FFF2-40B4-BE49-F238E27FC236}">
                <a16:creationId xmlns:a16="http://schemas.microsoft.com/office/drawing/2014/main" id="{7AD9ACF5-B774-47E2-88C6-118770427C96}"/>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F7080B-6A2B-4376-9A19-FE39A25D410E}" type="slidenum">
              <a:rPr lang="en-US" altLang="en-US">
                <a:ea typeface="ＭＳ Ｐゴシック" panose="020B0600070205080204" pitchFamily="34" charset="-128"/>
              </a:rPr>
              <a:pPr>
                <a:spcBef>
                  <a:spcPct val="0"/>
                </a:spcBef>
              </a:pPr>
              <a:t>28</a:t>
            </a:fld>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3F931E78-C9B5-475A-92F5-40CE50CA50CC}"/>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8F4D79-CAD0-4110-8C4C-594BBC9530A7}" type="slidenum">
              <a:rPr lang="en-US" altLang="en-US">
                <a:solidFill>
                  <a:srgbClr val="000000"/>
                </a:solidFill>
              </a:rPr>
              <a:pPr>
                <a:spcBef>
                  <a:spcPct val="0"/>
                </a:spcBef>
              </a:pPr>
              <a:t>31</a:t>
            </a:fld>
            <a:endParaRPr lang="en-US" altLang="en-US">
              <a:solidFill>
                <a:srgbClr val="000000"/>
              </a:solidFill>
            </a:endParaRPr>
          </a:p>
        </p:txBody>
      </p:sp>
      <p:sp>
        <p:nvSpPr>
          <p:cNvPr id="64515" name="Rectangle 2">
            <a:extLst>
              <a:ext uri="{FF2B5EF4-FFF2-40B4-BE49-F238E27FC236}">
                <a16:creationId xmlns:a16="http://schemas.microsoft.com/office/drawing/2014/main" id="{70496239-4C87-4D15-AF33-9EE42A1C7C14}"/>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FAE3081C-AF39-40FC-8F79-1EFF0FBB364A}"/>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856659A0-2A34-4539-832E-1CDBA8051BD8}"/>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DD9E4F61-6DB1-4416-9EA2-2E59E37320CE}"/>
              </a:ext>
            </a:extLst>
          </p:cNvPr>
          <p:cNvSpPr>
            <a:spLocks noGrp="1" noChangeArrowheads="1"/>
          </p:cNvSpPr>
          <p:nvPr>
            <p:ph type="body" idx="1"/>
          </p:nvPr>
        </p:nvSpPr>
        <p:spPr>
          <a:noFill/>
        </p:spPr>
        <p:txBody>
          <a:bodyPr/>
          <a:lstStyle/>
          <a:p>
            <a:r>
              <a:rPr lang="en-US" altLang="en-US">
                <a:latin typeface="Arial" panose="020B0604020202020204" pitchFamily="34" charset="0"/>
              </a:rPr>
              <a:t>Cow Pasture before</a:t>
            </a:r>
          </a:p>
        </p:txBody>
      </p:sp>
      <p:sp>
        <p:nvSpPr>
          <p:cNvPr id="66564" name="Slide Number Placeholder 3">
            <a:extLst>
              <a:ext uri="{FF2B5EF4-FFF2-40B4-BE49-F238E27FC236}">
                <a16:creationId xmlns:a16="http://schemas.microsoft.com/office/drawing/2014/main" id="{9C1CA026-A32C-446B-8BF0-43BE4107D59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CF69F9-B79E-42A9-B3A4-DD42B0AFFCBD}" type="slidenum">
              <a:rPr lang="en-US" altLang="en-US"/>
              <a:pPr>
                <a:spcBef>
                  <a:spcPct val="0"/>
                </a:spcBef>
              </a:pPr>
              <a:t>32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9913DE6-7FF1-4323-9D8F-39C4668BCA9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B24AC0-4A8C-4232-B099-09EC38F10531}" type="slidenum">
              <a:rPr lang="en-US" altLang="en-US"/>
              <a:pPr>
                <a:spcBef>
                  <a:spcPct val="0"/>
                </a:spcBef>
              </a:pPr>
              <a:t>3</a:t>
            </a:fld>
            <a:endParaRPr lang="en-US" altLang="en-US"/>
          </a:p>
        </p:txBody>
      </p:sp>
      <p:sp>
        <p:nvSpPr>
          <p:cNvPr id="10243" name="Rectangle 2">
            <a:extLst>
              <a:ext uri="{FF2B5EF4-FFF2-40B4-BE49-F238E27FC236}">
                <a16:creationId xmlns:a16="http://schemas.microsoft.com/office/drawing/2014/main" id="{0B361524-EDA9-47ED-B88E-1D82D0CB32B0}"/>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E8A6D48A-7C1B-4F66-9564-83786118D377}"/>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Open meadows were a component of our landscape for hundreds and hundreds of years.</a:t>
            </a:r>
          </a:p>
          <a:p>
            <a:pPr eaLnBrk="1" hangingPunct="1"/>
            <a:r>
              <a:rPr lang="en-US" altLang="en-US">
                <a:latin typeface="Arial" panose="020B0604020202020204" pitchFamily="34" charset="0"/>
              </a:rPr>
              <a:t>Plants, insects and other animals evolved with this landscape.</a:t>
            </a:r>
          </a:p>
          <a:p>
            <a:pPr eaLnBrk="1" hangingPunct="1"/>
            <a:r>
              <a:rPr lang="en-US" altLang="en-US">
                <a:latin typeface="Arial" panose="020B0604020202020204" pitchFamily="34" charset="0"/>
              </a:rPr>
              <a:t>This dynamic history yielded great biodiversity.  *was primarily driven by humans* Humans part of the ecological system.</a:t>
            </a:r>
          </a:p>
          <a:p>
            <a:pPr eaLnBrk="1" hangingPunct="1"/>
            <a:r>
              <a:rPr lang="en-US" altLang="en-US" i="1">
                <a:latin typeface="Arial" panose="020B0604020202020204" pitchFamily="34" charset="0"/>
              </a:rPr>
              <a:t>Photo from hill in Concord over Great Meadow during a flood.</a:t>
            </a:r>
          </a:p>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59B3356-AC57-40B3-8B5F-D0954BFE5980}"/>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FC18565F-F42A-4EBA-86A9-A055A98317C7}"/>
              </a:ext>
            </a:extLst>
          </p:cNvPr>
          <p:cNvSpPr>
            <a:spLocks noGrp="1" noChangeArrowheads="1"/>
          </p:cNvSpPr>
          <p:nvPr>
            <p:ph type="body" idx="1"/>
          </p:nvPr>
        </p:nvSpPr>
        <p:spPr>
          <a:noFill/>
        </p:spPr>
        <p:txBody>
          <a:bodyPr/>
          <a:lstStyle/>
          <a:p>
            <a:r>
              <a:rPr lang="en-US" altLang="en-US">
                <a:latin typeface="Arial" panose="020B0604020202020204" pitchFamily="34" charset="0"/>
              </a:rPr>
              <a:t>After treatment</a:t>
            </a:r>
          </a:p>
        </p:txBody>
      </p:sp>
      <p:sp>
        <p:nvSpPr>
          <p:cNvPr id="68612" name="Slide Number Placeholder 3">
            <a:extLst>
              <a:ext uri="{FF2B5EF4-FFF2-40B4-BE49-F238E27FC236}">
                <a16:creationId xmlns:a16="http://schemas.microsoft.com/office/drawing/2014/main" id="{E129F44B-825E-4604-889A-1D3F1693BBE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EA6BF4-9F80-4E25-9E91-2F7F6EC4C343}" type="slidenum">
              <a:rPr lang="en-US" altLang="en-US"/>
              <a:pPr>
                <a:spcBef>
                  <a:spcPct val="0"/>
                </a:spcBef>
              </a:pPr>
              <a:t>33</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6777241-7961-461A-B27F-745540595D7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2000" indent="-292100">
              <a:spcBef>
                <a:spcPct val="30000"/>
              </a:spcBef>
              <a:defRPr sz="1200">
                <a:solidFill>
                  <a:schemeClr val="tx1"/>
                </a:solidFill>
                <a:latin typeface="Arial" panose="020B0604020202020204" pitchFamily="34" charset="0"/>
              </a:defRPr>
            </a:lvl2pPr>
            <a:lvl3pPr marL="1173163" indent="-233363">
              <a:spcBef>
                <a:spcPct val="30000"/>
              </a:spcBef>
              <a:defRPr sz="1200">
                <a:solidFill>
                  <a:schemeClr val="tx1"/>
                </a:solidFill>
                <a:latin typeface="Arial" panose="020B0604020202020204" pitchFamily="34" charset="0"/>
              </a:defRPr>
            </a:lvl3pPr>
            <a:lvl4pPr marL="1643063" indent="-233363">
              <a:spcBef>
                <a:spcPct val="30000"/>
              </a:spcBef>
              <a:defRPr sz="1200">
                <a:solidFill>
                  <a:schemeClr val="tx1"/>
                </a:solidFill>
                <a:latin typeface="Arial" panose="020B0604020202020204" pitchFamily="34" charset="0"/>
              </a:defRPr>
            </a:lvl4pPr>
            <a:lvl5pPr marL="2112963" indent="-233363">
              <a:spcBef>
                <a:spcPct val="30000"/>
              </a:spcBef>
              <a:defRPr sz="1200">
                <a:solidFill>
                  <a:schemeClr val="tx1"/>
                </a:solidFill>
                <a:latin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6A3CD8-FFAF-4E3B-B9E2-C0DB009AD9D0}" type="slidenum">
              <a:rPr lang="en-US" altLang="en-US">
                <a:solidFill>
                  <a:srgbClr val="000000"/>
                </a:solidFill>
              </a:rPr>
              <a:pPr>
                <a:spcBef>
                  <a:spcPct val="0"/>
                </a:spcBef>
              </a:pPr>
              <a:t>35</a:t>
            </a:fld>
            <a:endParaRPr lang="en-US" altLang="en-US">
              <a:solidFill>
                <a:srgbClr val="000000"/>
              </a:solidFill>
            </a:endParaRPr>
          </a:p>
        </p:txBody>
      </p:sp>
      <p:sp>
        <p:nvSpPr>
          <p:cNvPr id="71683" name="Rectangle 2">
            <a:extLst>
              <a:ext uri="{FF2B5EF4-FFF2-40B4-BE49-F238E27FC236}">
                <a16:creationId xmlns:a16="http://schemas.microsoft.com/office/drawing/2014/main" id="{6605E84B-1971-48E5-A009-1B9691A5B391}"/>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7346C6E9-D2AB-44F1-A965-FC6E834B161D}"/>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Native Plant Trust has been involved for a while on a rare plant species habitat management project in Concord, MA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605DED00-3BCA-4D10-960C-296A1263B721}"/>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7813DF41-3D9E-4270-A196-BD8C9ADD1EA8}"/>
              </a:ext>
            </a:extLst>
          </p:cNvPr>
          <p:cNvSpPr>
            <a:spLocks noGrp="1"/>
          </p:cNvSpPr>
          <p:nvPr>
            <p:ph type="body" idx="1"/>
          </p:nvPr>
        </p:nvSpPr>
        <p:spPr/>
        <p:txBody>
          <a:bodyPr/>
          <a:lstStyle/>
          <a:p>
            <a:pPr>
              <a:defRPr/>
            </a:pPr>
            <a:r>
              <a:rPr lang="en-US" dirty="0"/>
              <a:t>Native Plant Trust was contracted by the town to conduct management for the benefit of a rare violet, </a:t>
            </a:r>
            <a:r>
              <a:rPr lang="en-US" i="1" dirty="0"/>
              <a:t>Viola brittoniana</a:t>
            </a:r>
            <a:r>
              <a:rPr lang="en-US" dirty="0"/>
              <a:t>. </a:t>
            </a:r>
            <a:r>
              <a:rPr lang="en-US" dirty="0">
                <a:latin typeface="+mn-lt"/>
              </a:rPr>
              <a:t>This population of </a:t>
            </a:r>
            <a:r>
              <a:rPr lang="en-US" i="1" dirty="0">
                <a:latin typeface="+mn-lt"/>
              </a:rPr>
              <a:t>Viola brittoniana</a:t>
            </a:r>
            <a:r>
              <a:rPr lang="en-US" dirty="0">
                <a:latin typeface="+mn-lt"/>
              </a:rPr>
              <a:t> is threatened by the continued presence and spread of glossy buckthorn. This is by far the largest population of this rare species currently known in New England, with considerably more individuals than any other site. Its loss or dramatic decline would cause a major reduction in the total number of </a:t>
            </a:r>
            <a:r>
              <a:rPr lang="en-US" i="1" dirty="0">
                <a:latin typeface="+mn-lt"/>
              </a:rPr>
              <a:t>Viola</a:t>
            </a:r>
            <a:r>
              <a:rPr lang="en-US" dirty="0">
                <a:latin typeface="+mn-lt"/>
              </a:rPr>
              <a:t> </a:t>
            </a:r>
            <a:r>
              <a:rPr lang="en-US" i="1" dirty="0">
                <a:latin typeface="+mn-lt"/>
              </a:rPr>
              <a:t>brittoniana</a:t>
            </a:r>
            <a:r>
              <a:rPr lang="en-US" dirty="0">
                <a:latin typeface="+mn-lt"/>
              </a:rPr>
              <a:t> plants in the region, and may have genetic consequences. We have a good understanding of the ecology and habitat requirements of this species in our area resulting from Dr. Zielinski’s two decades of study and our own observations of its growth in cultivation at the New England Garden of Rare and Endangered Plants at Garden in the Woods, in addition to experience managing other populations-</a:t>
            </a:r>
            <a:endParaRPr lang="en-US" dirty="0"/>
          </a:p>
        </p:txBody>
      </p:sp>
      <p:sp>
        <p:nvSpPr>
          <p:cNvPr id="73732" name="Slide Number Placeholder 3">
            <a:extLst>
              <a:ext uri="{FF2B5EF4-FFF2-40B4-BE49-F238E27FC236}">
                <a16:creationId xmlns:a16="http://schemas.microsoft.com/office/drawing/2014/main" id="{CD22B26E-82DF-4957-889B-E05B5A952F1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9BD08B-CB02-4330-B543-5292C3149AB0}" type="slidenum">
              <a:rPr lang="en-US" altLang="en-US">
                <a:solidFill>
                  <a:srgbClr val="000000"/>
                </a:solidFill>
                <a:latin typeface="Calibri" panose="020F0502020204030204" pitchFamily="34" charset="0"/>
              </a:rPr>
              <a:pPr/>
              <a:t>36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A1F33E7E-6A88-42E1-AF6E-0C5315A8E16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2000" indent="-292100">
              <a:spcBef>
                <a:spcPct val="30000"/>
              </a:spcBef>
              <a:defRPr sz="1200">
                <a:solidFill>
                  <a:schemeClr val="tx1"/>
                </a:solidFill>
                <a:latin typeface="Arial" panose="020B0604020202020204" pitchFamily="34" charset="0"/>
              </a:defRPr>
            </a:lvl2pPr>
            <a:lvl3pPr marL="1173163" indent="-233363">
              <a:spcBef>
                <a:spcPct val="30000"/>
              </a:spcBef>
              <a:defRPr sz="1200">
                <a:solidFill>
                  <a:schemeClr val="tx1"/>
                </a:solidFill>
                <a:latin typeface="Arial" panose="020B0604020202020204" pitchFamily="34" charset="0"/>
              </a:defRPr>
            </a:lvl3pPr>
            <a:lvl4pPr marL="1643063" indent="-233363">
              <a:spcBef>
                <a:spcPct val="30000"/>
              </a:spcBef>
              <a:defRPr sz="1200">
                <a:solidFill>
                  <a:schemeClr val="tx1"/>
                </a:solidFill>
                <a:latin typeface="Arial" panose="020B0604020202020204" pitchFamily="34" charset="0"/>
              </a:defRPr>
            </a:lvl4pPr>
            <a:lvl5pPr marL="2112963" indent="-233363">
              <a:spcBef>
                <a:spcPct val="30000"/>
              </a:spcBef>
              <a:defRPr sz="1200">
                <a:solidFill>
                  <a:schemeClr val="tx1"/>
                </a:solidFill>
                <a:latin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19F0ED-5798-40AF-9464-0CD22473656C}" type="slidenum">
              <a:rPr lang="en-US" altLang="en-US">
                <a:solidFill>
                  <a:srgbClr val="000000"/>
                </a:solidFill>
                <a:latin typeface="Times New Roman" panose="02020603050405020304" pitchFamily="18" charset="0"/>
                <a:cs typeface="Arial" panose="020B0604020202020204" pitchFamily="34" charset="0"/>
              </a:rPr>
              <a:pPr>
                <a:spcBef>
                  <a:spcPct val="0"/>
                </a:spcBef>
              </a:pPr>
              <a:t>37</a:t>
            </a:fld>
            <a:endParaRPr lang="en-US" altLang="en-US">
              <a:solidFill>
                <a:srgbClr val="000000"/>
              </a:solidFill>
              <a:latin typeface="Times New Roman" panose="02020603050405020304" pitchFamily="18" charset="0"/>
              <a:cs typeface="Arial" panose="020B0604020202020204" pitchFamily="34" charset="0"/>
            </a:endParaRPr>
          </a:p>
        </p:txBody>
      </p:sp>
      <p:sp>
        <p:nvSpPr>
          <p:cNvPr id="75779" name="Rectangle 2">
            <a:extLst>
              <a:ext uri="{FF2B5EF4-FFF2-40B4-BE49-F238E27FC236}">
                <a16:creationId xmlns:a16="http://schemas.microsoft.com/office/drawing/2014/main" id="{AF5A8D96-6F4F-44DD-88D6-38F77B08CD57}"/>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B81774AF-D221-4724-9D7F-E1477B04FCE1}"/>
              </a:ext>
            </a:extLst>
          </p:cNvPr>
          <p:cNvSpPr>
            <a:spLocks noGrp="1" noChangeArrowheads="1"/>
          </p:cNvSpPr>
          <p:nvPr>
            <p:ph type="body" idx="1"/>
          </p:nvPr>
        </p:nvSpPr>
        <p:spPr/>
        <p:txBody>
          <a:bodyPr/>
          <a:lstStyle/>
          <a:p>
            <a:pPr eaLnBrk="1" hangingPunct="1">
              <a:defRPr/>
            </a:pPr>
            <a:r>
              <a:rPr lang="en-US" altLang="en-US" dirty="0"/>
              <a:t>This rare violet has distinctive leaves with narrow lobes and deep sinuses- </a:t>
            </a:r>
            <a:r>
              <a:rPr lang="en-US" dirty="0">
                <a:latin typeface="+mn-lt"/>
              </a:rPr>
              <a:t>Fields, meadows, trail edges, and forest clearings adjacent to rivers and coastal marshes, also peaty river shores</a:t>
            </a: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39753E2D-05DA-4F2A-AB92-4F83955A36E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2000" indent="-292100">
              <a:spcBef>
                <a:spcPct val="30000"/>
              </a:spcBef>
              <a:defRPr sz="1200">
                <a:solidFill>
                  <a:schemeClr val="tx1"/>
                </a:solidFill>
                <a:latin typeface="Arial" panose="020B0604020202020204" pitchFamily="34" charset="0"/>
              </a:defRPr>
            </a:lvl2pPr>
            <a:lvl3pPr marL="1173163" indent="-233363">
              <a:spcBef>
                <a:spcPct val="30000"/>
              </a:spcBef>
              <a:defRPr sz="1200">
                <a:solidFill>
                  <a:schemeClr val="tx1"/>
                </a:solidFill>
                <a:latin typeface="Arial" panose="020B0604020202020204" pitchFamily="34" charset="0"/>
              </a:defRPr>
            </a:lvl3pPr>
            <a:lvl4pPr marL="1643063" indent="-233363">
              <a:spcBef>
                <a:spcPct val="30000"/>
              </a:spcBef>
              <a:defRPr sz="1200">
                <a:solidFill>
                  <a:schemeClr val="tx1"/>
                </a:solidFill>
                <a:latin typeface="Arial" panose="020B0604020202020204" pitchFamily="34" charset="0"/>
              </a:defRPr>
            </a:lvl4pPr>
            <a:lvl5pPr marL="2112963" indent="-233363">
              <a:spcBef>
                <a:spcPct val="30000"/>
              </a:spcBef>
              <a:defRPr sz="1200">
                <a:solidFill>
                  <a:schemeClr val="tx1"/>
                </a:solidFill>
                <a:latin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A7434C-D3F2-40A1-B1F8-17B585B5DBA2}" type="slidenum">
              <a:rPr lang="en-US" altLang="en-US">
                <a:solidFill>
                  <a:srgbClr val="000000"/>
                </a:solidFill>
                <a:latin typeface="Times New Roman" panose="02020603050405020304" pitchFamily="18" charset="0"/>
                <a:cs typeface="Arial" panose="020B0604020202020204" pitchFamily="34" charset="0"/>
              </a:rPr>
              <a:pPr>
                <a:spcBef>
                  <a:spcPct val="0"/>
                </a:spcBef>
              </a:pPr>
              <a:t>38</a:t>
            </a:fld>
            <a:endParaRPr lang="en-US" altLang="en-US">
              <a:solidFill>
                <a:srgbClr val="000000"/>
              </a:solidFill>
              <a:latin typeface="Times New Roman" panose="02020603050405020304" pitchFamily="18" charset="0"/>
              <a:cs typeface="Arial" panose="020B0604020202020204" pitchFamily="34" charset="0"/>
            </a:endParaRPr>
          </a:p>
        </p:txBody>
      </p:sp>
      <p:sp>
        <p:nvSpPr>
          <p:cNvPr id="77827" name="Rectangle 2">
            <a:extLst>
              <a:ext uri="{FF2B5EF4-FFF2-40B4-BE49-F238E27FC236}">
                <a16:creationId xmlns:a16="http://schemas.microsoft.com/office/drawing/2014/main" id="{C90DD2D4-A186-47B8-9870-F0A404DCD4A9}"/>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C485752C-F688-45B1-AA86-7718F8323BA1}"/>
              </a:ext>
            </a:extLst>
          </p:cNvPr>
          <p:cNvSpPr>
            <a:spLocks noGrp="1" noChangeArrowheads="1"/>
          </p:cNvSpPr>
          <p:nvPr>
            <p:ph type="body" idx="1"/>
          </p:nvPr>
        </p:nvSpPr>
        <p:spPr/>
        <p:txBody>
          <a:bodyPr/>
          <a:lstStyle/>
          <a:p>
            <a:pPr eaLnBrk="1" hangingPunct="1">
              <a:defRPr/>
            </a:pPr>
            <a:r>
              <a:rPr lang="en-US" altLang="en-US" dirty="0"/>
              <a:t>Management for this species has been going on since 2010-This photos shows pre-management-tons of buckthorn in much of the area around the open meadow-</a:t>
            </a:r>
            <a:r>
              <a:rPr lang="en-US" dirty="0">
                <a:latin typeface="+mn-lt"/>
              </a:rPr>
              <a:t>The shrub border surrounding the mowed portion of Calf Pasture contained many large fruit producing buckthorn </a:t>
            </a:r>
            <a:r>
              <a:rPr lang="en-US" i="1" dirty="0">
                <a:latin typeface="+mn-lt"/>
              </a:rPr>
              <a:t>Frangula</a:t>
            </a:r>
            <a:r>
              <a:rPr lang="en-US" dirty="0">
                <a:latin typeface="+mn-lt"/>
              </a:rPr>
              <a:t> individuals. The simple removal of </a:t>
            </a:r>
            <a:r>
              <a:rPr lang="en-US" i="1" dirty="0">
                <a:latin typeface="+mn-lt"/>
              </a:rPr>
              <a:t>Frangula</a:t>
            </a:r>
            <a:r>
              <a:rPr lang="en-US" dirty="0">
                <a:latin typeface="+mn-lt"/>
              </a:rPr>
              <a:t> from the pasture itself meant little in the long term without the removal of the source infestation. The removal of the </a:t>
            </a:r>
            <a:r>
              <a:rPr lang="en-US" i="1" dirty="0">
                <a:latin typeface="+mn-lt"/>
              </a:rPr>
              <a:t>Frangula </a:t>
            </a:r>
            <a:r>
              <a:rPr lang="en-US" dirty="0">
                <a:latin typeface="+mn-lt"/>
              </a:rPr>
              <a:t>would benefit the </a:t>
            </a:r>
            <a:r>
              <a:rPr lang="en-US" i="1" dirty="0">
                <a:latin typeface="+mn-lt"/>
              </a:rPr>
              <a:t>Viola</a:t>
            </a:r>
            <a:r>
              <a:rPr lang="en-US" dirty="0">
                <a:latin typeface="+mn-lt"/>
              </a:rPr>
              <a:t> by preventing further colonization of the open pasture habitat and reduce the competition for light, space, and nutrients.</a:t>
            </a:r>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CC8DE6DD-9286-4317-BD9B-13E71495203C}"/>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2000" indent="-292100">
              <a:spcBef>
                <a:spcPct val="30000"/>
              </a:spcBef>
              <a:defRPr sz="1200">
                <a:solidFill>
                  <a:schemeClr val="tx1"/>
                </a:solidFill>
                <a:latin typeface="Arial" panose="020B0604020202020204" pitchFamily="34" charset="0"/>
              </a:defRPr>
            </a:lvl2pPr>
            <a:lvl3pPr marL="1173163" indent="-233363">
              <a:spcBef>
                <a:spcPct val="30000"/>
              </a:spcBef>
              <a:defRPr sz="1200">
                <a:solidFill>
                  <a:schemeClr val="tx1"/>
                </a:solidFill>
                <a:latin typeface="Arial" panose="020B0604020202020204" pitchFamily="34" charset="0"/>
              </a:defRPr>
            </a:lvl3pPr>
            <a:lvl4pPr marL="1643063" indent="-233363">
              <a:spcBef>
                <a:spcPct val="30000"/>
              </a:spcBef>
              <a:defRPr sz="1200">
                <a:solidFill>
                  <a:schemeClr val="tx1"/>
                </a:solidFill>
                <a:latin typeface="Arial" panose="020B0604020202020204" pitchFamily="34" charset="0"/>
              </a:defRPr>
            </a:lvl4pPr>
            <a:lvl5pPr marL="2112963" indent="-233363">
              <a:spcBef>
                <a:spcPct val="30000"/>
              </a:spcBef>
              <a:defRPr sz="1200">
                <a:solidFill>
                  <a:schemeClr val="tx1"/>
                </a:solidFill>
                <a:latin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58F316-AB11-4235-9A65-90909C343C3B}" type="slidenum">
              <a:rPr lang="en-US" altLang="en-US">
                <a:solidFill>
                  <a:srgbClr val="000000"/>
                </a:solidFill>
                <a:latin typeface="Times New Roman" panose="02020603050405020304" pitchFamily="18" charset="0"/>
                <a:cs typeface="Arial" panose="020B0604020202020204" pitchFamily="34" charset="0"/>
              </a:rPr>
              <a:pPr>
                <a:spcBef>
                  <a:spcPct val="0"/>
                </a:spcBef>
              </a:pPr>
              <a:t>39</a:t>
            </a:fld>
            <a:endParaRPr lang="en-US" altLang="en-US">
              <a:solidFill>
                <a:srgbClr val="000000"/>
              </a:solidFill>
              <a:latin typeface="Times New Roman" panose="02020603050405020304" pitchFamily="18" charset="0"/>
              <a:cs typeface="Arial" panose="020B0604020202020204" pitchFamily="34" charset="0"/>
            </a:endParaRPr>
          </a:p>
        </p:txBody>
      </p:sp>
      <p:sp>
        <p:nvSpPr>
          <p:cNvPr id="79875" name="Rectangle 2">
            <a:extLst>
              <a:ext uri="{FF2B5EF4-FFF2-40B4-BE49-F238E27FC236}">
                <a16:creationId xmlns:a16="http://schemas.microsoft.com/office/drawing/2014/main" id="{9B07C6C5-5728-4C57-8A93-CEA841E74E8A}"/>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1335D030-1827-4810-9F06-93AC9DB4599E}"/>
              </a:ext>
            </a:extLst>
          </p:cNvPr>
          <p:cNvSpPr>
            <a:spLocks noGrp="1" noChangeArrowheads="1"/>
          </p:cNvSpPr>
          <p:nvPr>
            <p:ph type="body" idx="1"/>
          </p:nvPr>
        </p:nvSpPr>
        <p:spPr>
          <a:noFill/>
        </p:spPr>
        <p:txBody>
          <a:bodyPr/>
          <a:lstStyle/>
          <a:p>
            <a:r>
              <a:rPr lang="en-US" altLang="en-US">
                <a:latin typeface="Arial" panose="020B0604020202020204" pitchFamily="34" charset="0"/>
              </a:rPr>
              <a:t>So, in 2010, NEWFS was contracted by the town/MA Natural Heritage to conduct management to restore populations of </a:t>
            </a:r>
            <a:r>
              <a:rPr lang="en-US" altLang="en-US" i="1">
                <a:latin typeface="Arial" panose="020B0604020202020204" pitchFamily="34" charset="0"/>
              </a:rPr>
              <a:t>V. brittoniana</a:t>
            </a:r>
            <a:r>
              <a:rPr lang="en-US" altLang="en-US">
                <a:latin typeface="Arial" panose="020B0604020202020204" pitchFamily="34" charset="0"/>
              </a:rPr>
              <a:t>. Monitoring of violets in measured plots had been conducted by Dr. Sally Zielinski, who has been monitoring </a:t>
            </a:r>
            <a:r>
              <a:rPr lang="en-US" altLang="en-US" i="1">
                <a:latin typeface="Arial" panose="020B0604020202020204" pitchFamily="34" charset="0"/>
              </a:rPr>
              <a:t>V. brittoniana </a:t>
            </a:r>
            <a:r>
              <a:rPr lang="en-US" altLang="en-US">
                <a:latin typeface="Arial" panose="020B0604020202020204" pitchFamily="34" charset="0"/>
              </a:rPr>
              <a:t>populations since 1990-to get a count of violets before management was conducted. The treatments started in Area 3, but expanded to Area 1, Area 4, and eventually Area 5, where new subpopulations of V. brittoniana were found. In Area 1, treatment of glossy buckthorn, multiflora rose, burning bush, etc. was conducted at subpopulations of </a:t>
            </a:r>
            <a:r>
              <a:rPr lang="en-US" altLang="en-US" i="1">
                <a:latin typeface="Arial" panose="020B0604020202020204" pitchFamily="34" charset="0"/>
              </a:rPr>
              <a:t>V. brittoniana</a:t>
            </a:r>
            <a:r>
              <a:rPr lang="en-US" altLang="en-US">
                <a:latin typeface="Arial" panose="020B0604020202020204" pitchFamily="34" charset="0"/>
              </a:rPr>
              <a:t> population along the creek side trail (within 2 meters of the trail), using hand-swipe and cut and paint methods of applying glyphosate. Hand pulling of invasive plants in this area was also conducted when feasible. A small population of </a:t>
            </a:r>
            <a:r>
              <a:rPr lang="en-US" altLang="en-US" i="1">
                <a:latin typeface="Arial" panose="020B0604020202020204" pitchFamily="34" charset="0"/>
              </a:rPr>
              <a:t>V. brittoniana</a:t>
            </a:r>
            <a:r>
              <a:rPr lang="en-US" altLang="en-US">
                <a:latin typeface="Arial" panose="020B0604020202020204" pitchFamily="34" charset="0"/>
              </a:rPr>
              <a:t> has been found in this area. Despite progress here, there is still a good amount of buckthorn, and other invasive plants that remain in this area. </a:t>
            </a:r>
          </a:p>
          <a:p>
            <a:r>
              <a:rPr lang="en-US" altLang="en-US">
                <a:latin typeface="Arial" panose="020B0604020202020204" pitchFamily="34" charset="0"/>
              </a:rPr>
              <a:t> </a:t>
            </a:r>
          </a:p>
          <a:p>
            <a:r>
              <a:rPr lang="en-US" altLang="en-US">
                <a:latin typeface="Arial" panose="020B0604020202020204" pitchFamily="34" charset="0"/>
              </a:rPr>
              <a:t>Triclopyr was used to treat Asian bittersweet, and other invasive plants in Areas 2 and 4. The area was sprayed with Triclopyr in summer of 2017 in order to eliminate the encroachment of bittersweet and other invasive plants into the areas where </a:t>
            </a:r>
            <a:r>
              <a:rPr lang="en-US" altLang="en-US" i="1">
                <a:latin typeface="Arial" panose="020B0604020202020204" pitchFamily="34" charset="0"/>
              </a:rPr>
              <a:t>V. brittoniana</a:t>
            </a:r>
            <a:r>
              <a:rPr lang="en-US" altLang="en-US">
                <a:latin typeface="Arial" panose="020B0604020202020204" pitchFamily="34" charset="0"/>
              </a:rPr>
              <a:t> occur. Triclopyr (3, 5, 6-Trichloro-2-pyridinyloxyacetic acid) is an organic compound used as a systemic, foliar herbicide and fungicide. It was applied with a backpack sprayer in areas where no violets were present, and using the hand-wicking technique where contact with violets was possible via herbicide drift (Figure 3). Through this treatment, a significant amount of potential habitat will be opened up and a future and current serious issue will hopefully be addressed. </a:t>
            </a:r>
            <a:r>
              <a:rPr lang="en-US" altLang="en-US" i="1">
                <a:latin typeface="Arial" panose="020B0604020202020204" pitchFamily="34" charset="0"/>
              </a:rPr>
              <a:t>Onoclea sensibilis</a:t>
            </a:r>
            <a:r>
              <a:rPr lang="en-US" altLang="en-US">
                <a:latin typeface="Arial" panose="020B0604020202020204" pitchFamily="34" charset="0"/>
              </a:rPr>
              <a:t> (sensitive fern), a native plant with aggressive tendencies, was also treated within Area 2. </a:t>
            </a:r>
          </a:p>
          <a:p>
            <a:r>
              <a:rPr lang="en-US" altLang="en-US">
                <a:latin typeface="Arial" panose="020B0604020202020204" pitchFamily="34" charset="0"/>
              </a:rPr>
              <a:t> </a:t>
            </a:r>
          </a:p>
          <a:p>
            <a:r>
              <a:rPr lang="en-US" altLang="en-US">
                <a:latin typeface="Arial" panose="020B0604020202020204" pitchFamily="34" charset="0"/>
              </a:rPr>
              <a:t>Area 3 has been treated with glyphosate multiple times  in the past few years, and in 2017, hand-swipe method of treatment was applied to glossy false buckthorn and Asian bittersweet in order to 'maintain' and 'clean up' the area. </a:t>
            </a:r>
            <a:r>
              <a:rPr lang="en-US" altLang="en-US" i="1">
                <a:latin typeface="Arial" panose="020B0604020202020204" pitchFamily="34" charset="0"/>
              </a:rPr>
              <a:t>V. brittoniana</a:t>
            </a:r>
            <a:r>
              <a:rPr lang="en-US" altLang="en-US">
                <a:latin typeface="Arial" panose="020B0604020202020204" pitchFamily="34" charset="0"/>
              </a:rPr>
              <a:t> is abundant in this area. This area was treated for several hours. However, the amount of glossy false buckthorn saplings in this area is still abundant, and will require more treatment in 2018. It is possible that mowing in Area 3 annually in autumn can greatly increase the glossy false buckthorn saplings that will need to be treated. </a:t>
            </a:r>
          </a:p>
          <a:p>
            <a:r>
              <a:rPr lang="en-US" altLang="en-US">
                <a:latin typeface="Arial" panose="020B0604020202020204" pitchFamily="34" charset="0"/>
              </a:rPr>
              <a:t> </a:t>
            </a:r>
          </a:p>
          <a:p>
            <a:r>
              <a:rPr lang="en-US" altLang="en-US">
                <a:latin typeface="Arial" panose="020B0604020202020204" pitchFamily="34" charset="0"/>
              </a:rPr>
              <a:t>Area 5 had a heavy, mainly low-growing buckthorn infestation and required the most hours of treatment with glyphosate. The hand-swipe method was used for smaller invasive plants, and the cut and paint methods for larger shrubs. Only a fraction of the work needed was completed in this area in 2017, so a large amount of work will be needed in 2018.</a:t>
            </a:r>
          </a:p>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C828B3A9-D0A5-4C07-AFE1-9F5913F06A2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2000" indent="-292100">
              <a:spcBef>
                <a:spcPct val="30000"/>
              </a:spcBef>
              <a:defRPr sz="1200">
                <a:solidFill>
                  <a:schemeClr val="tx1"/>
                </a:solidFill>
                <a:latin typeface="Arial" panose="020B0604020202020204" pitchFamily="34" charset="0"/>
              </a:defRPr>
            </a:lvl2pPr>
            <a:lvl3pPr marL="1173163" indent="-233363">
              <a:spcBef>
                <a:spcPct val="30000"/>
              </a:spcBef>
              <a:defRPr sz="1200">
                <a:solidFill>
                  <a:schemeClr val="tx1"/>
                </a:solidFill>
                <a:latin typeface="Arial" panose="020B0604020202020204" pitchFamily="34" charset="0"/>
              </a:defRPr>
            </a:lvl3pPr>
            <a:lvl4pPr marL="1643063" indent="-233363">
              <a:spcBef>
                <a:spcPct val="30000"/>
              </a:spcBef>
              <a:defRPr sz="1200">
                <a:solidFill>
                  <a:schemeClr val="tx1"/>
                </a:solidFill>
                <a:latin typeface="Arial" panose="020B0604020202020204" pitchFamily="34" charset="0"/>
              </a:defRPr>
            </a:lvl4pPr>
            <a:lvl5pPr marL="2112963" indent="-233363">
              <a:spcBef>
                <a:spcPct val="30000"/>
              </a:spcBef>
              <a:defRPr sz="1200">
                <a:solidFill>
                  <a:schemeClr val="tx1"/>
                </a:solidFill>
                <a:latin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3FFD01-6F23-4874-B53C-EB2EB9F38BE0}" type="slidenum">
              <a:rPr lang="en-US" altLang="en-US">
                <a:solidFill>
                  <a:srgbClr val="000000"/>
                </a:solidFill>
                <a:latin typeface="Times New Roman" panose="02020603050405020304" pitchFamily="18" charset="0"/>
                <a:cs typeface="Arial" panose="020B0604020202020204" pitchFamily="34" charset="0"/>
              </a:rPr>
              <a:pPr>
                <a:spcBef>
                  <a:spcPct val="0"/>
                </a:spcBef>
              </a:pPr>
              <a:t>40</a:t>
            </a:fld>
            <a:endParaRPr lang="en-US" altLang="en-US">
              <a:solidFill>
                <a:srgbClr val="000000"/>
              </a:solidFill>
              <a:latin typeface="Times New Roman" panose="02020603050405020304" pitchFamily="18" charset="0"/>
              <a:cs typeface="Arial" panose="020B0604020202020204" pitchFamily="34" charset="0"/>
            </a:endParaRPr>
          </a:p>
        </p:txBody>
      </p:sp>
      <p:sp>
        <p:nvSpPr>
          <p:cNvPr id="81923" name="Rectangle 2">
            <a:extLst>
              <a:ext uri="{FF2B5EF4-FFF2-40B4-BE49-F238E27FC236}">
                <a16:creationId xmlns:a16="http://schemas.microsoft.com/office/drawing/2014/main" id="{2B77B6DE-8C41-4C94-9503-B9CEF44759F7}"/>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0EBB92AE-FB91-401D-898E-62700A016C8B}"/>
              </a:ext>
            </a:extLst>
          </p:cNvPr>
          <p:cNvSpPr>
            <a:spLocks noGrp="1" noChangeArrowheads="1"/>
          </p:cNvSpPr>
          <p:nvPr>
            <p:ph type="body" idx="1"/>
          </p:nvPr>
        </p:nvSpPr>
        <p:spPr>
          <a:noFill/>
        </p:spPr>
        <p:txBody>
          <a:bodyPr/>
          <a:lstStyle/>
          <a:p>
            <a:r>
              <a:rPr lang="en-US" altLang="en-US">
                <a:latin typeface="Arial" panose="020B0604020202020204" pitchFamily="34" charset="0"/>
              </a:rPr>
              <a:t>The cut-and-paint treatments started in Area 3, but expanded to Area 1, Area 4, and eventually Area 5, where new subpopulations of </a:t>
            </a:r>
            <a:r>
              <a:rPr lang="en-US" altLang="en-US" i="1">
                <a:latin typeface="Arial" panose="020B0604020202020204" pitchFamily="34" charset="0"/>
              </a:rPr>
              <a:t>V. brittoniana </a:t>
            </a:r>
            <a:r>
              <a:rPr lang="en-US" altLang="en-US">
                <a:latin typeface="Arial" panose="020B0604020202020204" pitchFamily="34" charset="0"/>
              </a:rPr>
              <a:t>were found. In Area 1, treatment of glossy buckthorn, multiflora rose, burning bush, etc. was conducted at subpopulations of </a:t>
            </a:r>
            <a:r>
              <a:rPr lang="en-US" altLang="en-US" i="1">
                <a:latin typeface="Arial" panose="020B0604020202020204" pitchFamily="34" charset="0"/>
              </a:rPr>
              <a:t>V. brittoniana</a:t>
            </a:r>
            <a:r>
              <a:rPr lang="en-US" altLang="en-US">
                <a:latin typeface="Arial" panose="020B0604020202020204" pitchFamily="34" charset="0"/>
              </a:rPr>
              <a:t> population along the creek side trail (within 2 meters of the trail), using hand-swipe and cut and paint methods of applying glyphosate. Hand pulling of invasive plants in this area was also conducted when feasible. A small population of </a:t>
            </a:r>
            <a:r>
              <a:rPr lang="en-US" altLang="en-US" i="1">
                <a:latin typeface="Arial" panose="020B0604020202020204" pitchFamily="34" charset="0"/>
              </a:rPr>
              <a:t>V. brittoniana</a:t>
            </a:r>
            <a:r>
              <a:rPr lang="en-US" altLang="en-US">
                <a:latin typeface="Arial" panose="020B0604020202020204" pitchFamily="34" charset="0"/>
              </a:rPr>
              <a:t> has been found in this area. Despite progress here, there is still a good amount of buckthorn, and other invasive plants that remain in this area. </a:t>
            </a:r>
          </a:p>
          <a:p>
            <a:r>
              <a:rPr lang="en-US" altLang="en-US">
                <a:latin typeface="Arial" panose="020B0604020202020204" pitchFamily="34" charset="0"/>
              </a:rPr>
              <a:t> </a:t>
            </a:r>
          </a:p>
          <a:p>
            <a:r>
              <a:rPr lang="en-US" altLang="en-US">
                <a:latin typeface="Arial" panose="020B0604020202020204" pitchFamily="34" charset="0"/>
              </a:rPr>
              <a:t>Triclopyr was used to treat Asian bittersweet, and other invasive plants in Areas 2 and 4. The area was sprayed with Triclopyr in summer of 2017 in order to eliminate the encroachment of bittersweet and other invasive plants into the areas where </a:t>
            </a:r>
            <a:r>
              <a:rPr lang="en-US" altLang="en-US" i="1">
                <a:latin typeface="Arial" panose="020B0604020202020204" pitchFamily="34" charset="0"/>
              </a:rPr>
              <a:t>V. brittoniana</a:t>
            </a:r>
            <a:r>
              <a:rPr lang="en-US" altLang="en-US">
                <a:latin typeface="Arial" panose="020B0604020202020204" pitchFamily="34" charset="0"/>
              </a:rPr>
              <a:t> occur. Triclopyr (3, 5, 6-Trichloro-2-pyridinyloxyacetic acid) is an organic compound used as a systemic, foliar herbicide and fungicide. It was applied with a backpack sprayer in areas where no violets were present, and using the hand-wicking technique where contact with violets was possible via herbicide drift (Figure 3). Through this treatment, a significant amount of potential habitat will be opened up and a future and current serious issue will hopefully be addressed. </a:t>
            </a:r>
            <a:r>
              <a:rPr lang="en-US" altLang="en-US" i="1">
                <a:latin typeface="Arial" panose="020B0604020202020204" pitchFamily="34" charset="0"/>
              </a:rPr>
              <a:t>Onoclea sensibilis</a:t>
            </a:r>
            <a:r>
              <a:rPr lang="en-US" altLang="en-US">
                <a:latin typeface="Arial" panose="020B0604020202020204" pitchFamily="34" charset="0"/>
              </a:rPr>
              <a:t> (sensitive fern), a native plant with aggressive tendencies, was also treated within Area 2. </a:t>
            </a:r>
          </a:p>
          <a:p>
            <a:r>
              <a:rPr lang="en-US" altLang="en-US">
                <a:latin typeface="Arial" panose="020B0604020202020204" pitchFamily="34" charset="0"/>
              </a:rPr>
              <a:t> </a:t>
            </a:r>
          </a:p>
          <a:p>
            <a:r>
              <a:rPr lang="en-US" altLang="en-US">
                <a:latin typeface="Arial" panose="020B0604020202020204" pitchFamily="34" charset="0"/>
              </a:rPr>
              <a:t>Area 3 has been treated with glyphosate multiple times  in the past few years, and in 2017, hand-swipe method of treatment was applied to glossy false buckthorn and Asian bittersweet in order to 'maintain' and 'clean up' the area. </a:t>
            </a:r>
            <a:r>
              <a:rPr lang="en-US" altLang="en-US" i="1">
                <a:latin typeface="Arial" panose="020B0604020202020204" pitchFamily="34" charset="0"/>
              </a:rPr>
              <a:t>V. brittoniana</a:t>
            </a:r>
            <a:r>
              <a:rPr lang="en-US" altLang="en-US">
                <a:latin typeface="Arial" panose="020B0604020202020204" pitchFamily="34" charset="0"/>
              </a:rPr>
              <a:t> is abundant in this area.  Area 5 had a heavy, mainly low-growing buckthorn infestation and required the most hours of treatment with glyphosate. The hand-swipe method was used for smaller invasive plants, and the cut and paint methods for larger shrubs. </a:t>
            </a:r>
          </a:p>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1C376AD8-6C93-4B69-99FE-3BAFF9A9302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2000" indent="-292100">
              <a:spcBef>
                <a:spcPct val="30000"/>
              </a:spcBef>
              <a:defRPr sz="1200">
                <a:solidFill>
                  <a:schemeClr val="tx1"/>
                </a:solidFill>
                <a:latin typeface="Arial" panose="020B0604020202020204" pitchFamily="34" charset="0"/>
              </a:defRPr>
            </a:lvl2pPr>
            <a:lvl3pPr marL="1173163" indent="-233363">
              <a:spcBef>
                <a:spcPct val="30000"/>
              </a:spcBef>
              <a:defRPr sz="1200">
                <a:solidFill>
                  <a:schemeClr val="tx1"/>
                </a:solidFill>
                <a:latin typeface="Arial" panose="020B0604020202020204" pitchFamily="34" charset="0"/>
              </a:defRPr>
            </a:lvl3pPr>
            <a:lvl4pPr marL="1643063" indent="-233363">
              <a:spcBef>
                <a:spcPct val="30000"/>
              </a:spcBef>
              <a:defRPr sz="1200">
                <a:solidFill>
                  <a:schemeClr val="tx1"/>
                </a:solidFill>
                <a:latin typeface="Arial" panose="020B0604020202020204" pitchFamily="34" charset="0"/>
              </a:defRPr>
            </a:lvl4pPr>
            <a:lvl5pPr marL="2112963" indent="-233363">
              <a:spcBef>
                <a:spcPct val="30000"/>
              </a:spcBef>
              <a:defRPr sz="1200">
                <a:solidFill>
                  <a:schemeClr val="tx1"/>
                </a:solidFill>
                <a:latin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C8DC12-55DE-4359-B913-BDA03319BB6A}" type="slidenum">
              <a:rPr lang="en-US" altLang="en-US">
                <a:solidFill>
                  <a:srgbClr val="000000"/>
                </a:solidFill>
                <a:latin typeface="Times New Roman" panose="02020603050405020304" pitchFamily="18" charset="0"/>
                <a:cs typeface="Arial" panose="020B0604020202020204" pitchFamily="34" charset="0"/>
              </a:rPr>
              <a:pPr>
                <a:spcBef>
                  <a:spcPct val="0"/>
                </a:spcBef>
              </a:pPr>
              <a:t>41</a:t>
            </a:fld>
            <a:endParaRPr lang="en-US" altLang="en-US">
              <a:solidFill>
                <a:srgbClr val="000000"/>
              </a:solidFill>
              <a:latin typeface="Times New Roman" panose="02020603050405020304" pitchFamily="18" charset="0"/>
              <a:cs typeface="Arial" panose="020B0604020202020204" pitchFamily="34" charset="0"/>
            </a:endParaRPr>
          </a:p>
        </p:txBody>
      </p:sp>
      <p:sp>
        <p:nvSpPr>
          <p:cNvPr id="83971" name="Rectangle 2">
            <a:extLst>
              <a:ext uri="{FF2B5EF4-FFF2-40B4-BE49-F238E27FC236}">
                <a16:creationId xmlns:a16="http://schemas.microsoft.com/office/drawing/2014/main" id="{BE801977-1A0E-4084-82AE-E6BF02A8AAB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8F15252F-7A88-424A-B491-E32B1BAC173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36EEE075-5471-479F-91DB-4C6DC04AB04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2000" indent="-292100">
              <a:spcBef>
                <a:spcPct val="30000"/>
              </a:spcBef>
              <a:defRPr sz="1200">
                <a:solidFill>
                  <a:schemeClr val="tx1"/>
                </a:solidFill>
                <a:latin typeface="Arial" panose="020B0604020202020204" pitchFamily="34" charset="0"/>
              </a:defRPr>
            </a:lvl2pPr>
            <a:lvl3pPr marL="1173163" indent="-233363">
              <a:spcBef>
                <a:spcPct val="30000"/>
              </a:spcBef>
              <a:defRPr sz="1200">
                <a:solidFill>
                  <a:schemeClr val="tx1"/>
                </a:solidFill>
                <a:latin typeface="Arial" panose="020B0604020202020204" pitchFamily="34" charset="0"/>
              </a:defRPr>
            </a:lvl3pPr>
            <a:lvl4pPr marL="1643063" indent="-233363">
              <a:spcBef>
                <a:spcPct val="30000"/>
              </a:spcBef>
              <a:defRPr sz="1200">
                <a:solidFill>
                  <a:schemeClr val="tx1"/>
                </a:solidFill>
                <a:latin typeface="Arial" panose="020B0604020202020204" pitchFamily="34" charset="0"/>
              </a:defRPr>
            </a:lvl4pPr>
            <a:lvl5pPr marL="2112963" indent="-233363">
              <a:spcBef>
                <a:spcPct val="30000"/>
              </a:spcBef>
              <a:defRPr sz="1200">
                <a:solidFill>
                  <a:schemeClr val="tx1"/>
                </a:solidFill>
                <a:latin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C8F608-E62B-41D6-9943-EEE12A228683}" type="slidenum">
              <a:rPr lang="en-US" altLang="en-US">
                <a:solidFill>
                  <a:srgbClr val="000000"/>
                </a:solidFill>
                <a:latin typeface="Times New Roman" panose="02020603050405020304" pitchFamily="18" charset="0"/>
                <a:cs typeface="Arial" panose="020B0604020202020204" pitchFamily="34" charset="0"/>
              </a:rPr>
              <a:pPr>
                <a:spcBef>
                  <a:spcPct val="0"/>
                </a:spcBef>
              </a:pPr>
              <a:t>42</a:t>
            </a:fld>
            <a:endParaRPr lang="en-US" altLang="en-US">
              <a:solidFill>
                <a:srgbClr val="000000"/>
              </a:solidFill>
              <a:latin typeface="Times New Roman" panose="02020603050405020304" pitchFamily="18" charset="0"/>
              <a:cs typeface="Arial" panose="020B0604020202020204" pitchFamily="34" charset="0"/>
            </a:endParaRPr>
          </a:p>
        </p:txBody>
      </p:sp>
      <p:sp>
        <p:nvSpPr>
          <p:cNvPr id="86019" name="Rectangle 2">
            <a:extLst>
              <a:ext uri="{FF2B5EF4-FFF2-40B4-BE49-F238E27FC236}">
                <a16:creationId xmlns:a16="http://schemas.microsoft.com/office/drawing/2014/main" id="{748C45C2-5A1C-474D-A8AA-E258558549CD}"/>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C45EA74B-BB2D-4C1C-BA2C-6A0CDF0E2A2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87F4FAA2-6AEC-4D5F-93AC-59729B242B7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2000" indent="-292100">
              <a:spcBef>
                <a:spcPct val="30000"/>
              </a:spcBef>
              <a:defRPr sz="1200">
                <a:solidFill>
                  <a:schemeClr val="tx1"/>
                </a:solidFill>
                <a:latin typeface="Arial" panose="020B0604020202020204" pitchFamily="34" charset="0"/>
              </a:defRPr>
            </a:lvl2pPr>
            <a:lvl3pPr marL="1173163" indent="-233363">
              <a:spcBef>
                <a:spcPct val="30000"/>
              </a:spcBef>
              <a:defRPr sz="1200">
                <a:solidFill>
                  <a:schemeClr val="tx1"/>
                </a:solidFill>
                <a:latin typeface="Arial" panose="020B0604020202020204" pitchFamily="34" charset="0"/>
              </a:defRPr>
            </a:lvl3pPr>
            <a:lvl4pPr marL="1643063" indent="-233363">
              <a:spcBef>
                <a:spcPct val="30000"/>
              </a:spcBef>
              <a:defRPr sz="1200">
                <a:solidFill>
                  <a:schemeClr val="tx1"/>
                </a:solidFill>
                <a:latin typeface="Arial" panose="020B0604020202020204" pitchFamily="34" charset="0"/>
              </a:defRPr>
            </a:lvl4pPr>
            <a:lvl5pPr marL="2112963" indent="-233363">
              <a:spcBef>
                <a:spcPct val="30000"/>
              </a:spcBef>
              <a:defRPr sz="1200">
                <a:solidFill>
                  <a:schemeClr val="tx1"/>
                </a:solidFill>
                <a:latin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B2EFC7-B262-4DAD-A6B0-A4CAE95E619D}" type="slidenum">
              <a:rPr lang="en-US" altLang="en-US">
                <a:solidFill>
                  <a:srgbClr val="000000"/>
                </a:solidFill>
                <a:latin typeface="Times New Roman" panose="02020603050405020304" pitchFamily="18" charset="0"/>
                <a:cs typeface="Arial" panose="020B0604020202020204" pitchFamily="34" charset="0"/>
              </a:rPr>
              <a:pPr>
                <a:spcBef>
                  <a:spcPct val="0"/>
                </a:spcBef>
              </a:pPr>
              <a:t>43</a:t>
            </a:fld>
            <a:endParaRPr lang="en-US" altLang="en-US">
              <a:solidFill>
                <a:srgbClr val="000000"/>
              </a:solidFill>
              <a:latin typeface="Times New Roman" panose="02020603050405020304" pitchFamily="18" charset="0"/>
              <a:cs typeface="Arial" panose="020B0604020202020204" pitchFamily="34" charset="0"/>
            </a:endParaRPr>
          </a:p>
        </p:txBody>
      </p:sp>
      <p:sp>
        <p:nvSpPr>
          <p:cNvPr id="88067" name="Rectangle 2">
            <a:extLst>
              <a:ext uri="{FF2B5EF4-FFF2-40B4-BE49-F238E27FC236}">
                <a16:creationId xmlns:a16="http://schemas.microsoft.com/office/drawing/2014/main" id="{DF917BB3-7CAA-4F2E-9ED0-F7A6E05AED19}"/>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A819E438-5FE3-4653-830A-58FCFF56E51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3FA81AEE-553C-42C8-93C8-B16F42462CA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CBBEEA-A594-4505-BAE8-A2F102C31127}" type="slidenum">
              <a:rPr lang="en-US" altLang="en-US"/>
              <a:pPr>
                <a:spcBef>
                  <a:spcPct val="0"/>
                </a:spcBef>
              </a:pPr>
              <a:t>4</a:t>
            </a:fld>
            <a:endParaRPr lang="en-US" altLang="en-US"/>
          </a:p>
        </p:txBody>
      </p:sp>
      <p:sp>
        <p:nvSpPr>
          <p:cNvPr id="12291" name="Rectangle 2">
            <a:extLst>
              <a:ext uri="{FF2B5EF4-FFF2-40B4-BE49-F238E27FC236}">
                <a16:creationId xmlns:a16="http://schemas.microsoft.com/office/drawing/2014/main" id="{2ACC7BFC-4DAF-4623-A169-CE1C4734B44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88133291-5F17-43B1-BF32-60FDA04BDE00}"/>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Wetlands were channelized and drained; flooded in winter to fertilize.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Nut Meadow – now a forested swamp</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FD7DBBCA-63BF-436B-8CDB-1E0FF2F7DE5B}"/>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290622F8-82CE-4B63-8F6C-0FE24B78FD22}"/>
              </a:ext>
            </a:extLst>
          </p:cNvPr>
          <p:cNvSpPr>
            <a:spLocks noGrp="1" noChangeArrowheads="1"/>
          </p:cNvSpPr>
          <p:nvPr>
            <p:ph type="body" idx="1"/>
          </p:nvPr>
        </p:nvSpPr>
        <p:spPr>
          <a:noFill/>
        </p:spPr>
        <p:txBody>
          <a:bodyPr/>
          <a:lstStyle/>
          <a:p>
            <a:pPr lvl="3"/>
            <a:r>
              <a:rPr lang="en-US" altLang="en-US" sz="2400">
                <a:latin typeface="Arial" panose="020B0604020202020204" pitchFamily="34" charset="0"/>
                <a:ea typeface="ＭＳ Ｐゴシック" panose="020B0600070205080204" pitchFamily="34" charset="-128"/>
              </a:rPr>
              <a:t>Remove sod (non-native species, i.e. fescues)</a:t>
            </a:r>
          </a:p>
          <a:p>
            <a:pPr lvl="3"/>
            <a:r>
              <a:rPr lang="en-US" altLang="en-US" sz="2400">
                <a:latin typeface="Arial" panose="020B0604020202020204" pitchFamily="34" charset="0"/>
                <a:ea typeface="ＭＳ Ｐゴシック" panose="020B0600070205080204" pitchFamily="34" charset="-128"/>
              </a:rPr>
              <a:t>Timed mowing, herbicide, fire, or raking</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Majority </a:t>
            </a:r>
            <a:r>
              <a:rPr lang="ja-JP" altLang="en-US">
                <a:latin typeface="Arial" panose="020B0604020202020204" pitchFamily="34" charset="0"/>
              </a:rPr>
              <a:t>“</a:t>
            </a:r>
            <a:r>
              <a:rPr lang="en-US" altLang="ja-JP">
                <a:latin typeface="Arial" panose="020B0604020202020204" pitchFamily="34" charset="0"/>
              </a:rPr>
              <a:t>ag.</a:t>
            </a:r>
            <a:r>
              <a:rPr lang="ja-JP" altLang="en-US">
                <a:latin typeface="Arial" panose="020B0604020202020204" pitchFamily="34" charset="0"/>
              </a:rPr>
              <a:t>”</a:t>
            </a:r>
            <a:r>
              <a:rPr lang="en-US" altLang="ja-JP">
                <a:latin typeface="Arial" panose="020B0604020202020204" pitchFamily="34" charset="0"/>
              </a:rPr>
              <a:t> field grasses are non-native and many are mat forming (fescues) whih prevents native plant germination</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Management tools can be used to shift plant communities to some degree, general approach is </a:t>
            </a:r>
          </a:p>
          <a:p>
            <a:r>
              <a:rPr lang="en-US" altLang="en-US">
                <a:latin typeface="Arial" panose="020B0604020202020204" pitchFamily="34" charset="0"/>
                <a:ea typeface="ＭＳ Ｐゴシック" panose="020B0600070205080204" pitchFamily="34" charset="-128"/>
              </a:rPr>
              <a:t>- late season mowing- suppresses woodies, favors perennial herbs</a:t>
            </a:r>
          </a:p>
          <a:p>
            <a:pPr>
              <a:buFontTx/>
              <a:buChar char="-"/>
            </a:pPr>
            <a:r>
              <a:rPr lang="en-US" altLang="en-US">
                <a:latin typeface="Arial" panose="020B0604020202020204" pitchFamily="34" charset="0"/>
                <a:ea typeface="ＭＳ Ｐゴシック" panose="020B0600070205080204" pitchFamily="34" charset="-128"/>
              </a:rPr>
              <a:t>Spring mow suppresses woodies, favors grasses</a:t>
            </a:r>
          </a:p>
          <a:p>
            <a:pPr>
              <a:buFontTx/>
              <a:buChar char="-"/>
            </a:pPr>
            <a:r>
              <a:rPr lang="en-US" altLang="en-US">
                <a:latin typeface="Arial" panose="020B0604020202020204" pitchFamily="34" charset="0"/>
                <a:ea typeface="ＭＳ Ｐゴシック" panose="020B0600070205080204" pitchFamily="34" charset="-128"/>
              </a:rPr>
              <a:t>Mid-season mow can target species like golden rod. Time to hit plants at flower, before fruit.</a:t>
            </a:r>
          </a:p>
          <a:p>
            <a:pPr>
              <a:buFontTx/>
              <a:buChar char="-"/>
            </a:pPr>
            <a:endParaRPr lang="en-US" altLang="en-US">
              <a:latin typeface="Arial" panose="020B0604020202020204" pitchFamily="34" charset="0"/>
              <a:ea typeface="ＭＳ Ｐゴシック" panose="020B0600070205080204" pitchFamily="34" charset="-128"/>
            </a:endParaRPr>
          </a:p>
          <a:p>
            <a:pPr>
              <a:buFontTx/>
              <a:buChar char="-"/>
            </a:pPr>
            <a:r>
              <a:rPr lang="en-US" altLang="en-US">
                <a:latin typeface="Arial" panose="020B0604020202020204" pitchFamily="34" charset="0"/>
                <a:ea typeface="ＭＳ Ｐゴシック" panose="020B0600070205080204" pitchFamily="34" charset="-128"/>
              </a:rPr>
              <a:t>Herbicide can be used to create openings while limiting disturbance</a:t>
            </a:r>
          </a:p>
          <a:p>
            <a:pPr>
              <a:buFontTx/>
              <a:buChar char="-"/>
            </a:pPr>
            <a:r>
              <a:rPr lang="en-US" altLang="en-US">
                <a:latin typeface="Arial" panose="020B0604020202020204" pitchFamily="34" charset="0"/>
                <a:ea typeface="ＭＳ Ｐゴシック" panose="020B0600070205080204" pitchFamily="34" charset="-128"/>
              </a:rPr>
              <a:t>Fire, acts similarly to mowing but removes thatch (which prevents germination of some species)</a:t>
            </a:r>
          </a:p>
          <a:p>
            <a:pPr>
              <a:buFontTx/>
              <a:buChar char="-"/>
            </a:pPr>
            <a:r>
              <a:rPr lang="en-US" altLang="en-US">
                <a:latin typeface="Arial" panose="020B0604020202020204" pitchFamily="34" charset="0"/>
                <a:ea typeface="ＭＳ Ｐゴシック" panose="020B0600070205080204" pitchFamily="34" charset="-128"/>
              </a:rPr>
              <a:t>Raking can be combined with mowing in replace of fire</a:t>
            </a:r>
          </a:p>
          <a:p>
            <a:pPr>
              <a:buFontTx/>
              <a:buChar char="-"/>
            </a:pPr>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p:txBody>
      </p:sp>
      <p:sp>
        <p:nvSpPr>
          <p:cNvPr id="101380" name="Slide Number Placeholder 3">
            <a:extLst>
              <a:ext uri="{FF2B5EF4-FFF2-40B4-BE49-F238E27FC236}">
                <a16:creationId xmlns:a16="http://schemas.microsoft.com/office/drawing/2014/main" id="{4A860BD0-F32E-4970-A852-7C0B295ADEE6}"/>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84C716-BD00-4FD6-9FB6-DAF7C2C93F5D}" type="slidenum">
              <a:rPr lang="en-US" altLang="en-US">
                <a:ea typeface="ＭＳ Ｐゴシック" panose="020B0600070205080204" pitchFamily="34" charset="-128"/>
              </a:rPr>
              <a:pPr>
                <a:spcBef>
                  <a:spcPct val="0"/>
                </a:spcBef>
              </a:pPr>
              <a:t>44</a:t>
            </a:fld>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E98690E6-624C-49A8-A02D-8A35A05EEF1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B09C3B-8C27-4638-B037-57FA89FF3FF0}" type="slidenum">
              <a:rPr lang="en-US" altLang="en-US"/>
              <a:pPr>
                <a:spcBef>
                  <a:spcPct val="0"/>
                </a:spcBef>
              </a:pPr>
              <a:t>45</a:t>
            </a:fld>
            <a:endParaRPr lang="en-US" altLang="en-US"/>
          </a:p>
        </p:txBody>
      </p:sp>
      <p:sp>
        <p:nvSpPr>
          <p:cNvPr id="92163" name="Rectangle 2">
            <a:extLst>
              <a:ext uri="{FF2B5EF4-FFF2-40B4-BE49-F238E27FC236}">
                <a16:creationId xmlns:a16="http://schemas.microsoft.com/office/drawing/2014/main" id="{5166626E-0BF8-48D6-8ED4-72B4C8F59661}"/>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C1C4252D-60DF-41C8-B3DB-D0016172136A}"/>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Overview of landscape context – see many fields nearby and some across river and within same complex that are supporting breeding bobolinks.</a:t>
            </a:r>
          </a:p>
          <a:p>
            <a:pPr eaLnBrk="1" hangingPunct="1"/>
            <a:r>
              <a:rPr lang="en-US" altLang="en-US">
                <a:latin typeface="Arial" panose="020B0604020202020204" pitchFamily="34" charset="0"/>
              </a:rPr>
              <a:t>Target species: bobolink plus other insects/plants that might use this habitat.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8E1904F9-1905-455F-B860-241FE8EA7EDC}"/>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FBCA25-20D7-430F-9BBF-BD367D1DDE2A}" type="slidenum">
              <a:rPr lang="en-US" altLang="en-US"/>
              <a:pPr>
                <a:spcBef>
                  <a:spcPct val="0"/>
                </a:spcBef>
              </a:pPr>
              <a:t>47</a:t>
            </a:fld>
            <a:endParaRPr lang="en-US" altLang="en-US"/>
          </a:p>
        </p:txBody>
      </p:sp>
      <p:sp>
        <p:nvSpPr>
          <p:cNvPr id="95235" name="Rectangle 2">
            <a:extLst>
              <a:ext uri="{FF2B5EF4-FFF2-40B4-BE49-F238E27FC236}">
                <a16:creationId xmlns:a16="http://schemas.microsoft.com/office/drawing/2014/main" id="{70ECCD3B-2D79-41E9-8046-AC12470C7B28}"/>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4213EADE-3221-4348-B814-5AB9759898F9}"/>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Plan to remove edges.  Commission balked at section “C” because it contained a decent proportion of native wetlands shrubs.   </a:t>
            </a:r>
          </a:p>
          <a:p>
            <a:pPr eaLnBrk="1" hangingPunct="1"/>
            <a:r>
              <a:rPr lang="en-US" altLang="en-US">
                <a:latin typeface="Arial" panose="020B0604020202020204" pitchFamily="34" charset="0"/>
              </a:rPr>
              <a:t>However – this defeats the purpose.  The goal is to create open meadow habitat; not protect wetland shrubs/trees.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63E2269D-1739-4BAA-8CC9-3C5D28B31286}"/>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35C70D4E-B3C2-44A2-921C-F0EF7B68FC9A}"/>
              </a:ext>
            </a:extLst>
          </p:cNvPr>
          <p:cNvSpPr>
            <a:spLocks noGrp="1" noChangeArrowheads="1"/>
          </p:cNvSpPr>
          <p:nvPr>
            <p:ph type="body" idx="1"/>
          </p:nvPr>
        </p:nvSpPr>
        <p:spPr>
          <a:noFill/>
        </p:spPr>
        <p:txBody>
          <a:bodyPr/>
          <a:lstStyle/>
          <a:p>
            <a:r>
              <a:rPr lang="en-US" altLang="en-US">
                <a:latin typeface="Arial" panose="020B0604020202020204" pitchFamily="34" charset="0"/>
              </a:rPr>
              <a:t>Cut and paint larger buckthorn shrubs around edges and in the wetter corner of the field.  </a:t>
            </a:r>
          </a:p>
          <a:p>
            <a:r>
              <a:rPr lang="en-US" altLang="en-US">
                <a:latin typeface="Arial" panose="020B0604020202020204" pitchFamily="34" charset="0"/>
              </a:rPr>
              <a:t>Selectively spray buckthorn in field interiror (after mowing earlier in the season).</a:t>
            </a:r>
          </a:p>
        </p:txBody>
      </p:sp>
      <p:sp>
        <p:nvSpPr>
          <p:cNvPr id="101380" name="Slide Number Placeholder 3">
            <a:extLst>
              <a:ext uri="{FF2B5EF4-FFF2-40B4-BE49-F238E27FC236}">
                <a16:creationId xmlns:a16="http://schemas.microsoft.com/office/drawing/2014/main" id="{3574AA15-6680-4883-8E3C-4EC4AEE7F27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127580-BA25-490A-8E92-D6A60710F663}" type="slidenum">
              <a:rPr lang="en-US" altLang="en-US"/>
              <a:pPr>
                <a:spcBef>
                  <a:spcPct val="0"/>
                </a:spcBef>
              </a:pPr>
              <a:t>52</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E11B97D9-E64D-44EC-A5DD-14533AC9E8C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2EA15C-C129-4405-A1CB-C0CE9F8F29C5}" type="slidenum">
              <a:rPr lang="en-US" altLang="en-US"/>
              <a:pPr>
                <a:spcBef>
                  <a:spcPct val="0"/>
                </a:spcBef>
              </a:pPr>
              <a:t>61</a:t>
            </a:fld>
            <a:endParaRPr lang="en-US" altLang="en-US"/>
          </a:p>
        </p:txBody>
      </p:sp>
      <p:sp>
        <p:nvSpPr>
          <p:cNvPr id="111619" name="Rectangle 2">
            <a:extLst>
              <a:ext uri="{FF2B5EF4-FFF2-40B4-BE49-F238E27FC236}">
                <a16:creationId xmlns:a16="http://schemas.microsoft.com/office/drawing/2014/main" id="{CE97EDA0-112D-43F3-B369-F41073C9C751}"/>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567F299B-6F06-46AB-9CA9-6D2D86625CC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BAC9F507-FA52-4C18-8CBD-173BD59FDFC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612FC1-880A-4DDC-A6C5-F4ADFA784721}" type="slidenum">
              <a:rPr lang="en-US" altLang="en-US"/>
              <a:pPr>
                <a:spcBef>
                  <a:spcPct val="0"/>
                </a:spcBef>
              </a:pPr>
              <a:t>5</a:t>
            </a:fld>
            <a:endParaRPr lang="en-US" altLang="en-US"/>
          </a:p>
        </p:txBody>
      </p:sp>
      <p:sp>
        <p:nvSpPr>
          <p:cNvPr id="14339" name="Rectangle 2">
            <a:extLst>
              <a:ext uri="{FF2B5EF4-FFF2-40B4-BE49-F238E27FC236}">
                <a16:creationId xmlns:a16="http://schemas.microsoft.com/office/drawing/2014/main" id="{123C14DF-A3D2-4E5D-9740-8C8B88B7887F}"/>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19BB721-F6E3-4469-A4F5-404F883632EC}"/>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Current theory and practice of Conservation Biology emphasized maximizing biodiversity at a landscape scale (not necessarily at site level – which can reduce overall biodiversity).     </a:t>
            </a:r>
          </a:p>
          <a:p>
            <a:pPr eaLnBrk="1" hangingPunct="1"/>
            <a:r>
              <a:rPr lang="en-US" altLang="en-US">
                <a:latin typeface="Arial" panose="020B0604020202020204" pitchFamily="34" charset="0"/>
              </a:rPr>
              <a:t>Grassland and wet meadow habitat is imperiled today due to agricultural abandonment, development (and – interpretation of -wetland regulations).</a:t>
            </a:r>
          </a:p>
          <a:p>
            <a:pPr eaLnBrk="1" hangingPunct="1"/>
            <a:r>
              <a:rPr lang="en-US" altLang="en-US">
                <a:latin typeface="Arial" panose="020B0604020202020204" pitchFamily="34" charset="0"/>
              </a:rPr>
              <a:t>ll diversity).  Goal is to maintain as many viable populations of  species as possible.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E9132328-E369-4C17-96C4-38A186612BB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EB3747-7E66-42E4-BD1C-94B86D138C23}" type="slidenum">
              <a:rPr lang="en-US" altLang="en-US"/>
              <a:pPr>
                <a:spcBef>
                  <a:spcPct val="0"/>
                </a:spcBef>
              </a:pPr>
              <a:t>6</a:t>
            </a:fld>
            <a:endParaRPr lang="en-US" altLang="en-US"/>
          </a:p>
        </p:txBody>
      </p:sp>
      <p:sp>
        <p:nvSpPr>
          <p:cNvPr id="16387" name="Rectangle 2">
            <a:extLst>
              <a:ext uri="{FF2B5EF4-FFF2-40B4-BE49-F238E27FC236}">
                <a16:creationId xmlns:a16="http://schemas.microsoft.com/office/drawing/2014/main" id="{E3640826-6DF2-45CA-9544-38B70B45212F}"/>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A172BB5C-1BAF-463C-8DDF-4518B54E2F28}"/>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Evaluate landscape level first to determine appropriate site level management goal.  Don’t confuse the two!</a:t>
            </a:r>
          </a:p>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7CA594A-8AEF-446F-9813-AF061F517FB2}"/>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65012B9D-A56A-4CCD-91C0-571D60234A13}"/>
              </a:ext>
            </a:extLst>
          </p:cNvPr>
          <p:cNvSpPr>
            <a:spLocks noGrp="1" noChangeArrowheads="1"/>
          </p:cNvSpPr>
          <p:nvPr>
            <p:ph type="body" idx="1"/>
          </p:nvPr>
        </p:nvSpPr>
        <p:spPr>
          <a:noFill/>
        </p:spPr>
        <p:txBody>
          <a:bodyPr/>
          <a:lstStyle/>
          <a:p>
            <a:r>
              <a:rPr lang="en-US" altLang="ru-RU">
                <a:latin typeface="Arial" panose="020B0604020202020204" pitchFamily="34" charset="0"/>
              </a:rPr>
              <a:t>There are many aspects to consider when planning field management. One is landscape context. Where does your field situate in the surrounding landscape. An adjacent grassland may inform you to manage your field as a grassland, to get more acreage. A field surrounded by forests adds diversity to the landscape. With fields, size matters.  For fields over 10 acres, you can consider habitat for different grassland nesting birds. Think about what environmental conditions you are starting with. Are there wetlands nearby? How present are invasive species? What is the land use? Is it an old overgrown field, or is it an active hayfield? Finally, what wildlife are presently using the field? Or are they any species you are hoping to manage for?</a:t>
            </a:r>
          </a:p>
        </p:txBody>
      </p:sp>
      <p:sp>
        <p:nvSpPr>
          <p:cNvPr id="19460" name="Slide Number Placeholder 3">
            <a:extLst>
              <a:ext uri="{FF2B5EF4-FFF2-40B4-BE49-F238E27FC236}">
                <a16:creationId xmlns:a16="http://schemas.microsoft.com/office/drawing/2014/main" id="{1AA6358D-3F46-46BC-9FA6-CD66F896224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F60203-4425-420F-9097-610079378C15}" type="slidenum">
              <a:rPr lang="en-US" altLang="ru-RU"/>
              <a:pPr/>
              <a:t>8</a:t>
            </a:fld>
            <a:endParaRPr lang="en-US" alt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96D6BB29-FC12-41EF-8045-51EC37980681}"/>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BD0C4147-1E3F-483C-B1D0-D2363A9D21CE}"/>
              </a:ext>
            </a:extLst>
          </p:cNvPr>
          <p:cNvSpPr>
            <a:spLocks noGrp="1" noChangeArrowheads="1"/>
          </p:cNvSpPr>
          <p:nvPr>
            <p:ph type="body" idx="1"/>
          </p:nvPr>
        </p:nvSpPr>
        <p:spPr>
          <a:noFill/>
        </p:spPr>
        <p:txBody>
          <a:bodyPr/>
          <a:lstStyle/>
          <a:p>
            <a:r>
              <a:rPr lang="en-US" altLang="ru-RU">
                <a:latin typeface="Arial" panose="020B0604020202020204" pitchFamily="34" charset="0"/>
              </a:rPr>
              <a:t>If you have a field of at least 10 acres, you have the opportunity to manage habitat for grassland nesting birds. Many of which are rare in Massachusetts because large grasslands are rare. These birds are area sensitive, meaning they will not typically nest in areas less than a certain acreage. For example, bobolinks typically need at least 10 ac. while upland sandpipers need at least 100. Each species has its own requirements for vegetation too. Bobolinks and eastern meadowlarks prefer tall vegetation. A couple more notes is to avoid disturbing the nesting habitat between April 15</a:t>
            </a:r>
            <a:r>
              <a:rPr lang="en-US" altLang="ru-RU" baseline="30000">
                <a:latin typeface="Arial" panose="020B0604020202020204" pitchFamily="34" charset="0"/>
              </a:rPr>
              <a:t>th</a:t>
            </a:r>
            <a:r>
              <a:rPr lang="en-US" altLang="ru-RU">
                <a:latin typeface="Arial" panose="020B0604020202020204" pitchFamily="34" charset="0"/>
              </a:rPr>
              <a:t> and August 1</a:t>
            </a:r>
            <a:r>
              <a:rPr lang="en-US" altLang="ru-RU" baseline="30000">
                <a:latin typeface="Arial" panose="020B0604020202020204" pitchFamily="34" charset="0"/>
              </a:rPr>
              <a:t>st</a:t>
            </a:r>
            <a:r>
              <a:rPr lang="en-US" altLang="ru-RU">
                <a:latin typeface="Arial" panose="020B0604020202020204" pitchFamily="34" charset="0"/>
              </a:rPr>
              <a:t>. </a:t>
            </a:r>
          </a:p>
        </p:txBody>
      </p:sp>
      <p:sp>
        <p:nvSpPr>
          <p:cNvPr id="22532" name="Slide Number Placeholder 3">
            <a:extLst>
              <a:ext uri="{FF2B5EF4-FFF2-40B4-BE49-F238E27FC236}">
                <a16:creationId xmlns:a16="http://schemas.microsoft.com/office/drawing/2014/main" id="{469AA8AC-9931-4BFA-9E55-A31A93C56E5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1D0CE5-D900-4335-B8F4-641B42F45C43}" type="slidenum">
              <a:rPr lang="en-US" altLang="ru-RU"/>
              <a:pPr/>
              <a:t>10</a:t>
            </a:fld>
            <a:endParaRPr lang="en-US"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5448ACB0-A9C6-442E-A5A3-9B5B60B5E7C1}"/>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F658DEBE-F496-43C1-8D14-1EFD68822EC6}"/>
              </a:ext>
            </a:extLst>
          </p:cNvPr>
          <p:cNvSpPr>
            <a:spLocks noGrp="1" noChangeArrowheads="1"/>
          </p:cNvSpPr>
          <p:nvPr>
            <p:ph type="body" idx="1"/>
          </p:nvPr>
        </p:nvSpPr>
        <p:spPr>
          <a:noFill/>
        </p:spPr>
        <p:txBody>
          <a:bodyPr/>
          <a:lstStyle/>
          <a:p>
            <a:r>
              <a:rPr lang="en-US" altLang="ru-RU">
                <a:latin typeface="Arial" panose="020B0604020202020204" pitchFamily="34" charset="0"/>
              </a:rPr>
              <a:t>These are a couple resources to read more about managing for grassland nesting birds. One is from Mass Audubon and the other is a collaborative work from multiple groups in the state. We’ll share both of these following the presentation.</a:t>
            </a:r>
          </a:p>
        </p:txBody>
      </p:sp>
      <p:sp>
        <p:nvSpPr>
          <p:cNvPr id="24580" name="Slide Number Placeholder 3">
            <a:extLst>
              <a:ext uri="{FF2B5EF4-FFF2-40B4-BE49-F238E27FC236}">
                <a16:creationId xmlns:a16="http://schemas.microsoft.com/office/drawing/2014/main" id="{E10E64B4-2949-4CC7-B68B-280C1085CB3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2F80B9-130B-4C91-99F6-28BC6AB7C7C6}" type="slidenum">
              <a:rPr lang="en-US" altLang="ru-RU"/>
              <a:pPr/>
              <a:t>11</a:t>
            </a:fld>
            <a:endParaRPr lang="en-US"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96F805FE-EA1A-4E36-9142-5D1E19B8CD67}"/>
              </a:ext>
            </a:extLst>
          </p:cNvPr>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 name="Line 8">
            <a:extLst>
              <a:ext uri="{FF2B5EF4-FFF2-40B4-BE49-F238E27FC236}">
                <a16:creationId xmlns:a16="http://schemas.microsoft.com/office/drawing/2014/main" id="{A18AF319-61A4-4A87-90B7-AE50ADED2338}"/>
              </a:ext>
            </a:extLst>
          </p:cNvPr>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5106"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en-US" noProof="0"/>
              <a:t>Click to edit Master title style</a:t>
            </a:r>
          </a:p>
        </p:txBody>
      </p:sp>
      <p:sp>
        <p:nvSpPr>
          <p:cNvPr id="17510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en-US" altLang="en-US" noProof="0"/>
              <a:t>Click to edit Master subtitle style</a:t>
            </a:r>
          </a:p>
        </p:txBody>
      </p:sp>
      <p:sp>
        <p:nvSpPr>
          <p:cNvPr id="6" name="Rectangle 4">
            <a:extLst>
              <a:ext uri="{FF2B5EF4-FFF2-40B4-BE49-F238E27FC236}">
                <a16:creationId xmlns:a16="http://schemas.microsoft.com/office/drawing/2014/main" id="{09FC001B-B603-4CFA-823A-135528BD8F8C}"/>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A26FFD94-CC0E-4915-B753-12422D5AE4FC}"/>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4BA52D1-CA76-4E3C-B70F-88D3A269DB28}"/>
              </a:ext>
            </a:extLst>
          </p:cNvPr>
          <p:cNvSpPr>
            <a:spLocks noGrp="1" noChangeArrowheads="1"/>
          </p:cNvSpPr>
          <p:nvPr>
            <p:ph type="sldNum" sz="quarter" idx="12"/>
          </p:nvPr>
        </p:nvSpPr>
        <p:spPr/>
        <p:txBody>
          <a:bodyPr/>
          <a:lstStyle>
            <a:lvl1pPr>
              <a:defRPr/>
            </a:lvl1pPr>
          </a:lstStyle>
          <a:p>
            <a:fld id="{466DBC23-17DB-476F-A531-7F970886148A}" type="slidenum">
              <a:rPr lang="en-US" altLang="en-US"/>
              <a:pPr/>
              <a:t>‹#›</a:t>
            </a:fld>
            <a:endParaRPr lang="en-US" altLang="en-US"/>
          </a:p>
        </p:txBody>
      </p:sp>
    </p:spTree>
    <p:extLst>
      <p:ext uri="{BB962C8B-B14F-4D97-AF65-F5344CB8AC3E}">
        <p14:creationId xmlns:p14="http://schemas.microsoft.com/office/powerpoint/2010/main" val="1422428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2095BB-B301-40A8-B952-BC57A4C991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5C2F8E1-2170-4D25-A779-99E93963E73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B6825BB-75F7-4BA9-9FE5-D3225A7728A6}"/>
              </a:ext>
            </a:extLst>
          </p:cNvPr>
          <p:cNvSpPr>
            <a:spLocks noGrp="1" noChangeArrowheads="1"/>
          </p:cNvSpPr>
          <p:nvPr>
            <p:ph type="sldNum" sz="quarter" idx="12"/>
          </p:nvPr>
        </p:nvSpPr>
        <p:spPr>
          <a:ln/>
        </p:spPr>
        <p:txBody>
          <a:bodyPr/>
          <a:lstStyle>
            <a:lvl1pPr>
              <a:defRPr/>
            </a:lvl1pPr>
          </a:lstStyle>
          <a:p>
            <a:fld id="{BD1C5467-EC1A-43BE-9573-FDFF93627EBC}" type="slidenum">
              <a:rPr lang="en-US" altLang="en-US"/>
              <a:pPr/>
              <a:t>‹#›</a:t>
            </a:fld>
            <a:endParaRPr lang="en-US" altLang="en-US"/>
          </a:p>
        </p:txBody>
      </p:sp>
    </p:spTree>
    <p:extLst>
      <p:ext uri="{BB962C8B-B14F-4D97-AF65-F5344CB8AC3E}">
        <p14:creationId xmlns:p14="http://schemas.microsoft.com/office/powerpoint/2010/main" val="2286483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48C0BC-DA0B-4639-93E3-0F8D12E37D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13E6824-2A72-44E7-8BA3-45796A2224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9582A58-BE03-4E4F-90D7-30C1B63DA0DF}"/>
              </a:ext>
            </a:extLst>
          </p:cNvPr>
          <p:cNvSpPr>
            <a:spLocks noGrp="1" noChangeArrowheads="1"/>
          </p:cNvSpPr>
          <p:nvPr>
            <p:ph type="sldNum" sz="quarter" idx="12"/>
          </p:nvPr>
        </p:nvSpPr>
        <p:spPr>
          <a:ln/>
        </p:spPr>
        <p:txBody>
          <a:bodyPr/>
          <a:lstStyle>
            <a:lvl1pPr>
              <a:defRPr/>
            </a:lvl1pPr>
          </a:lstStyle>
          <a:p>
            <a:fld id="{DE61A5F8-5935-4542-8FDA-7CED3925824C}" type="slidenum">
              <a:rPr lang="en-US" altLang="en-US"/>
              <a:pPr/>
              <a:t>‹#›</a:t>
            </a:fld>
            <a:endParaRPr lang="en-US" altLang="en-US"/>
          </a:p>
        </p:txBody>
      </p:sp>
    </p:spTree>
    <p:extLst>
      <p:ext uri="{BB962C8B-B14F-4D97-AF65-F5344CB8AC3E}">
        <p14:creationId xmlns:p14="http://schemas.microsoft.com/office/powerpoint/2010/main" val="3714073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DA900EC-66BC-4A4C-95B9-424A45A758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A97CDE8-8955-46FC-A4E2-3DBF04924A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C77D1D7-96AC-4DD0-AFED-726A5F6F0F49}"/>
              </a:ext>
            </a:extLst>
          </p:cNvPr>
          <p:cNvSpPr>
            <a:spLocks noGrp="1" noChangeArrowheads="1"/>
          </p:cNvSpPr>
          <p:nvPr>
            <p:ph type="sldNum" sz="quarter" idx="12"/>
          </p:nvPr>
        </p:nvSpPr>
        <p:spPr>
          <a:ln/>
        </p:spPr>
        <p:txBody>
          <a:bodyPr/>
          <a:lstStyle>
            <a:lvl1pPr>
              <a:defRPr/>
            </a:lvl1pPr>
          </a:lstStyle>
          <a:p>
            <a:fld id="{4761C27D-787A-4342-9D47-1041EC8534C1}" type="slidenum">
              <a:rPr lang="en-US" altLang="en-US"/>
              <a:pPr/>
              <a:t>‹#›</a:t>
            </a:fld>
            <a:endParaRPr lang="en-US" altLang="en-US"/>
          </a:p>
        </p:txBody>
      </p:sp>
    </p:spTree>
    <p:extLst>
      <p:ext uri="{BB962C8B-B14F-4D97-AF65-F5344CB8AC3E}">
        <p14:creationId xmlns:p14="http://schemas.microsoft.com/office/powerpoint/2010/main" val="149497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397A25-2EA9-4959-BBCE-95846A2E1F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F057619-0166-49DC-86B9-CC36F3D09D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65B409D-DF74-4614-8F6B-D259099CB4A3}"/>
              </a:ext>
            </a:extLst>
          </p:cNvPr>
          <p:cNvSpPr>
            <a:spLocks noGrp="1" noChangeArrowheads="1"/>
          </p:cNvSpPr>
          <p:nvPr>
            <p:ph type="sldNum" sz="quarter" idx="12"/>
          </p:nvPr>
        </p:nvSpPr>
        <p:spPr>
          <a:ln/>
        </p:spPr>
        <p:txBody>
          <a:bodyPr/>
          <a:lstStyle>
            <a:lvl1pPr>
              <a:defRPr/>
            </a:lvl1pPr>
          </a:lstStyle>
          <a:p>
            <a:fld id="{1357D2CD-6D28-46F1-8585-C82C8EB1637A}" type="slidenum">
              <a:rPr lang="en-US" altLang="en-US"/>
              <a:pPr/>
              <a:t>‹#›</a:t>
            </a:fld>
            <a:endParaRPr lang="en-US" altLang="en-US"/>
          </a:p>
        </p:txBody>
      </p:sp>
    </p:spTree>
    <p:extLst>
      <p:ext uri="{BB962C8B-B14F-4D97-AF65-F5344CB8AC3E}">
        <p14:creationId xmlns:p14="http://schemas.microsoft.com/office/powerpoint/2010/main" val="285807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558A08-8775-4715-9F9A-8E61F650C3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9B25A83-7F0C-4DE1-8170-EC0243600E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18BC7C3-2A59-454D-8F1F-4F724313C45C}"/>
              </a:ext>
            </a:extLst>
          </p:cNvPr>
          <p:cNvSpPr>
            <a:spLocks noGrp="1" noChangeArrowheads="1"/>
          </p:cNvSpPr>
          <p:nvPr>
            <p:ph type="sldNum" sz="quarter" idx="12"/>
          </p:nvPr>
        </p:nvSpPr>
        <p:spPr>
          <a:ln/>
        </p:spPr>
        <p:txBody>
          <a:bodyPr/>
          <a:lstStyle>
            <a:lvl1pPr>
              <a:defRPr/>
            </a:lvl1pPr>
          </a:lstStyle>
          <a:p>
            <a:fld id="{B6C91242-F5C3-4030-ADB8-0C93432EB3E2}" type="slidenum">
              <a:rPr lang="en-US" altLang="en-US"/>
              <a:pPr/>
              <a:t>‹#›</a:t>
            </a:fld>
            <a:endParaRPr lang="en-US" altLang="en-US"/>
          </a:p>
        </p:txBody>
      </p:sp>
    </p:spTree>
    <p:extLst>
      <p:ext uri="{BB962C8B-B14F-4D97-AF65-F5344CB8AC3E}">
        <p14:creationId xmlns:p14="http://schemas.microsoft.com/office/powerpoint/2010/main" val="114382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B24AA9-2275-4382-9C76-6B36C689F5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C007444-5F26-4B6D-919D-CBD5EF1C97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1761535-6576-4668-89B2-424421A8FEE2}"/>
              </a:ext>
            </a:extLst>
          </p:cNvPr>
          <p:cNvSpPr>
            <a:spLocks noGrp="1" noChangeArrowheads="1"/>
          </p:cNvSpPr>
          <p:nvPr>
            <p:ph type="sldNum" sz="quarter" idx="12"/>
          </p:nvPr>
        </p:nvSpPr>
        <p:spPr>
          <a:ln/>
        </p:spPr>
        <p:txBody>
          <a:bodyPr/>
          <a:lstStyle>
            <a:lvl1pPr>
              <a:defRPr/>
            </a:lvl1pPr>
          </a:lstStyle>
          <a:p>
            <a:fld id="{7D9BDE2D-F414-48F4-BA21-D12CAC14D4B1}" type="slidenum">
              <a:rPr lang="en-US" altLang="en-US"/>
              <a:pPr/>
              <a:t>‹#›</a:t>
            </a:fld>
            <a:endParaRPr lang="en-US" altLang="en-US"/>
          </a:p>
        </p:txBody>
      </p:sp>
    </p:spTree>
    <p:extLst>
      <p:ext uri="{BB962C8B-B14F-4D97-AF65-F5344CB8AC3E}">
        <p14:creationId xmlns:p14="http://schemas.microsoft.com/office/powerpoint/2010/main" val="2818608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865C8A-7879-4A9F-B06D-FB55DE3197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036B627-B04B-4007-AE97-C15B5EE3BA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DE1962A-AA01-4235-8D81-A673C33CE1FA}"/>
              </a:ext>
            </a:extLst>
          </p:cNvPr>
          <p:cNvSpPr>
            <a:spLocks noGrp="1" noChangeArrowheads="1"/>
          </p:cNvSpPr>
          <p:nvPr>
            <p:ph type="sldNum" sz="quarter" idx="12"/>
          </p:nvPr>
        </p:nvSpPr>
        <p:spPr>
          <a:ln/>
        </p:spPr>
        <p:txBody>
          <a:bodyPr/>
          <a:lstStyle>
            <a:lvl1pPr>
              <a:defRPr/>
            </a:lvl1pPr>
          </a:lstStyle>
          <a:p>
            <a:fld id="{7446FEC7-C945-4956-B681-0703AB43703B}" type="slidenum">
              <a:rPr lang="en-US" altLang="en-US"/>
              <a:pPr/>
              <a:t>‹#›</a:t>
            </a:fld>
            <a:endParaRPr lang="en-US" altLang="en-US"/>
          </a:p>
        </p:txBody>
      </p:sp>
    </p:spTree>
    <p:extLst>
      <p:ext uri="{BB962C8B-B14F-4D97-AF65-F5344CB8AC3E}">
        <p14:creationId xmlns:p14="http://schemas.microsoft.com/office/powerpoint/2010/main" val="419458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4F1047-BEB8-4A33-BA14-5C662B194E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9A8BA97-A220-456A-9EA0-BE4F2ECFF2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10B8E26-30B0-4353-B6FE-F948D7C02F3D}"/>
              </a:ext>
            </a:extLst>
          </p:cNvPr>
          <p:cNvSpPr>
            <a:spLocks noGrp="1" noChangeArrowheads="1"/>
          </p:cNvSpPr>
          <p:nvPr>
            <p:ph type="sldNum" sz="quarter" idx="12"/>
          </p:nvPr>
        </p:nvSpPr>
        <p:spPr>
          <a:ln/>
        </p:spPr>
        <p:txBody>
          <a:bodyPr/>
          <a:lstStyle>
            <a:lvl1pPr>
              <a:defRPr/>
            </a:lvl1pPr>
          </a:lstStyle>
          <a:p>
            <a:fld id="{06759898-8661-480C-A62E-28F803461766}" type="slidenum">
              <a:rPr lang="en-US" altLang="en-US"/>
              <a:pPr/>
              <a:t>‹#›</a:t>
            </a:fld>
            <a:endParaRPr lang="en-US" altLang="en-US"/>
          </a:p>
        </p:txBody>
      </p:sp>
    </p:spTree>
    <p:extLst>
      <p:ext uri="{BB962C8B-B14F-4D97-AF65-F5344CB8AC3E}">
        <p14:creationId xmlns:p14="http://schemas.microsoft.com/office/powerpoint/2010/main" val="421568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19E279-2938-4D3E-8988-DB06CCF9FE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9359E50-859E-40B5-9AF5-1D88C6856E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76D7EFC-D044-4297-B355-D9BED1DEA970}"/>
              </a:ext>
            </a:extLst>
          </p:cNvPr>
          <p:cNvSpPr>
            <a:spLocks noGrp="1" noChangeArrowheads="1"/>
          </p:cNvSpPr>
          <p:nvPr>
            <p:ph type="sldNum" sz="quarter" idx="12"/>
          </p:nvPr>
        </p:nvSpPr>
        <p:spPr>
          <a:ln/>
        </p:spPr>
        <p:txBody>
          <a:bodyPr/>
          <a:lstStyle>
            <a:lvl1pPr>
              <a:defRPr/>
            </a:lvl1pPr>
          </a:lstStyle>
          <a:p>
            <a:fld id="{CB1CA7B3-2FBA-4FE2-9491-EC4FAA9B7656}" type="slidenum">
              <a:rPr lang="en-US" altLang="en-US"/>
              <a:pPr/>
              <a:t>‹#›</a:t>
            </a:fld>
            <a:endParaRPr lang="en-US" altLang="en-US"/>
          </a:p>
        </p:txBody>
      </p:sp>
    </p:spTree>
    <p:extLst>
      <p:ext uri="{BB962C8B-B14F-4D97-AF65-F5344CB8AC3E}">
        <p14:creationId xmlns:p14="http://schemas.microsoft.com/office/powerpoint/2010/main" val="1580899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BB50C4-B4E4-4BA9-BF4D-77DB994694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FF37EA8D-B841-4233-8736-FAB087518A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4A35DF7-FECF-4D4D-8FAC-A4FEA8B1F5A7}"/>
              </a:ext>
            </a:extLst>
          </p:cNvPr>
          <p:cNvSpPr>
            <a:spLocks noGrp="1" noChangeArrowheads="1"/>
          </p:cNvSpPr>
          <p:nvPr>
            <p:ph type="sldNum" sz="quarter" idx="12"/>
          </p:nvPr>
        </p:nvSpPr>
        <p:spPr>
          <a:ln/>
        </p:spPr>
        <p:txBody>
          <a:bodyPr/>
          <a:lstStyle>
            <a:lvl1pPr>
              <a:defRPr/>
            </a:lvl1pPr>
          </a:lstStyle>
          <a:p>
            <a:fld id="{FA0F5F42-C438-4D7E-ACB3-3FC7DE21BA8C}" type="slidenum">
              <a:rPr lang="en-US" altLang="en-US"/>
              <a:pPr/>
              <a:t>‹#›</a:t>
            </a:fld>
            <a:endParaRPr lang="en-US" altLang="en-US"/>
          </a:p>
        </p:txBody>
      </p:sp>
    </p:spTree>
    <p:extLst>
      <p:ext uri="{BB962C8B-B14F-4D97-AF65-F5344CB8AC3E}">
        <p14:creationId xmlns:p14="http://schemas.microsoft.com/office/powerpoint/2010/main" val="2319596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EFC0D0-4864-4126-9EE3-0650F64AD2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7E96D48-F4D0-452D-9A31-A16C56D16B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60028BA-C87C-4344-882E-286AA042272C}"/>
              </a:ext>
            </a:extLst>
          </p:cNvPr>
          <p:cNvSpPr>
            <a:spLocks noGrp="1" noChangeArrowheads="1"/>
          </p:cNvSpPr>
          <p:nvPr>
            <p:ph type="sldNum" sz="quarter" idx="12"/>
          </p:nvPr>
        </p:nvSpPr>
        <p:spPr>
          <a:ln/>
        </p:spPr>
        <p:txBody>
          <a:bodyPr/>
          <a:lstStyle>
            <a:lvl1pPr>
              <a:defRPr/>
            </a:lvl1pPr>
          </a:lstStyle>
          <a:p>
            <a:fld id="{DE8D34F0-3A3F-42AC-9C39-10AC1AE8816E}" type="slidenum">
              <a:rPr lang="en-US" altLang="en-US"/>
              <a:pPr/>
              <a:t>‹#›</a:t>
            </a:fld>
            <a:endParaRPr lang="en-US" altLang="en-US"/>
          </a:p>
        </p:txBody>
      </p:sp>
    </p:spTree>
    <p:extLst>
      <p:ext uri="{BB962C8B-B14F-4D97-AF65-F5344CB8AC3E}">
        <p14:creationId xmlns:p14="http://schemas.microsoft.com/office/powerpoint/2010/main" val="998414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49E4538-91C6-45F4-AF7D-54B10A14B6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AA830A8-379B-4F0D-BC25-425D80922F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56DDD99-6141-4496-931D-C4CD54CC8D89}"/>
              </a:ext>
            </a:extLst>
          </p:cNvPr>
          <p:cNvSpPr>
            <a:spLocks noGrp="1" noChangeArrowheads="1"/>
          </p:cNvSpPr>
          <p:nvPr>
            <p:ph type="sldNum" sz="quarter" idx="12"/>
          </p:nvPr>
        </p:nvSpPr>
        <p:spPr>
          <a:ln/>
        </p:spPr>
        <p:txBody>
          <a:bodyPr/>
          <a:lstStyle>
            <a:lvl1pPr>
              <a:defRPr/>
            </a:lvl1pPr>
          </a:lstStyle>
          <a:p>
            <a:fld id="{A423BBAF-E272-4C98-A91B-919077AAEDB6}" type="slidenum">
              <a:rPr lang="en-US" altLang="en-US"/>
              <a:pPr/>
              <a:t>‹#›</a:t>
            </a:fld>
            <a:endParaRPr lang="en-US" altLang="en-US"/>
          </a:p>
        </p:txBody>
      </p:sp>
    </p:spTree>
    <p:extLst>
      <p:ext uri="{BB962C8B-B14F-4D97-AF65-F5344CB8AC3E}">
        <p14:creationId xmlns:p14="http://schemas.microsoft.com/office/powerpoint/2010/main" val="52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90BC8BA-AAA1-4F33-8E4D-34EBDE465EAB}"/>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E302079-7B42-4EC2-A8BC-1D49C2F691B6}"/>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084" name="Rectangle 4">
            <a:extLst>
              <a:ext uri="{FF2B5EF4-FFF2-40B4-BE49-F238E27FC236}">
                <a16:creationId xmlns:a16="http://schemas.microsoft.com/office/drawing/2014/main" id="{CD6435DD-0345-4A80-80A7-5F6FC9AD5E33}"/>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en-US" altLang="en-US"/>
          </a:p>
        </p:txBody>
      </p:sp>
      <p:sp>
        <p:nvSpPr>
          <p:cNvPr id="174085" name="Rectangle 5">
            <a:extLst>
              <a:ext uri="{FF2B5EF4-FFF2-40B4-BE49-F238E27FC236}">
                <a16:creationId xmlns:a16="http://schemas.microsoft.com/office/drawing/2014/main" id="{14435D2A-06F2-452E-8950-0538F4E1B63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endParaRPr lang="en-US" altLang="en-US"/>
          </a:p>
        </p:txBody>
      </p:sp>
      <p:sp>
        <p:nvSpPr>
          <p:cNvPr id="174086" name="Rectangle 6">
            <a:extLst>
              <a:ext uri="{FF2B5EF4-FFF2-40B4-BE49-F238E27FC236}">
                <a16:creationId xmlns:a16="http://schemas.microsoft.com/office/drawing/2014/main" id="{5F94C51D-500E-4777-B75F-C254C6ADA254}"/>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Cambria" panose="02040503050406030204" pitchFamily="18" charset="0"/>
              </a:defRPr>
            </a:lvl1pPr>
          </a:lstStyle>
          <a:p>
            <a:fld id="{64EFA0CC-9E3E-414D-BCC5-48956D5C640C}" type="slidenum">
              <a:rPr lang="en-US" altLang="en-US"/>
              <a:pPr/>
              <a:t>‹#›</a:t>
            </a:fld>
            <a:endParaRPr lang="en-US" altLang="en-US"/>
          </a:p>
        </p:txBody>
      </p:sp>
      <p:sp>
        <p:nvSpPr>
          <p:cNvPr id="1031" name="Freeform 7">
            <a:extLst>
              <a:ext uri="{FF2B5EF4-FFF2-40B4-BE49-F238E27FC236}">
                <a16:creationId xmlns:a16="http://schemas.microsoft.com/office/drawing/2014/main" id="{8CEA183A-AF3F-4840-9BA5-6E4A9B6F1A83}"/>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32" name="Line 8">
            <a:extLst>
              <a:ext uri="{FF2B5EF4-FFF2-40B4-BE49-F238E27FC236}">
                <a16:creationId xmlns:a16="http://schemas.microsoft.com/office/drawing/2014/main" id="{1AEB3206-9DD2-48E4-AF67-7743817F7C64}"/>
              </a:ext>
            </a:extLst>
          </p:cNvPr>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 bg1="lt1" tx1="dk1" bg2="lt2" tx2="dk2" accent1="accent1" accent2="accent2" accent3="accent3" accent4="accent4" accent5="accent5" accent6="accent6" hlink="hlink" folHlink="folHlink"/>
  <p:sldLayoutIdLst>
    <p:sldLayoutId id="2147483939"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l" rtl="0" eaLnBrk="0" fontAlgn="base" hangingPunct="0">
        <a:spcBef>
          <a:spcPct val="0"/>
        </a:spcBef>
        <a:spcAft>
          <a:spcPct val="0"/>
        </a:spcAft>
        <a:defRPr sz="4200">
          <a:solidFill>
            <a:schemeClr val="bg1"/>
          </a:solidFill>
          <a:latin typeface="+mj-lt"/>
          <a:ea typeface="+mj-ea"/>
          <a:cs typeface="+mj-cs"/>
        </a:defRPr>
      </a:lvl1pPr>
      <a:lvl2pPr algn="l" rtl="0" eaLnBrk="0" fontAlgn="base" hangingPunct="0">
        <a:spcBef>
          <a:spcPct val="0"/>
        </a:spcBef>
        <a:spcAft>
          <a:spcPct val="0"/>
        </a:spcAft>
        <a:defRPr sz="4200">
          <a:solidFill>
            <a:schemeClr val="bg1"/>
          </a:solidFill>
          <a:latin typeface="Cambria" panose="02040503050406030204" pitchFamily="18" charset="0"/>
        </a:defRPr>
      </a:lvl2pPr>
      <a:lvl3pPr algn="l" rtl="0" eaLnBrk="0" fontAlgn="base" hangingPunct="0">
        <a:spcBef>
          <a:spcPct val="0"/>
        </a:spcBef>
        <a:spcAft>
          <a:spcPct val="0"/>
        </a:spcAft>
        <a:defRPr sz="4200">
          <a:solidFill>
            <a:schemeClr val="bg1"/>
          </a:solidFill>
          <a:latin typeface="Cambria" panose="02040503050406030204" pitchFamily="18" charset="0"/>
        </a:defRPr>
      </a:lvl3pPr>
      <a:lvl4pPr algn="l" rtl="0" eaLnBrk="0" fontAlgn="base" hangingPunct="0">
        <a:spcBef>
          <a:spcPct val="0"/>
        </a:spcBef>
        <a:spcAft>
          <a:spcPct val="0"/>
        </a:spcAft>
        <a:defRPr sz="4200">
          <a:solidFill>
            <a:schemeClr val="bg1"/>
          </a:solidFill>
          <a:latin typeface="Cambria" panose="02040503050406030204" pitchFamily="18" charset="0"/>
        </a:defRPr>
      </a:lvl4pPr>
      <a:lvl5pPr algn="l" rtl="0" eaLnBrk="0" fontAlgn="base" hangingPunct="0">
        <a:spcBef>
          <a:spcPct val="0"/>
        </a:spcBef>
        <a:spcAft>
          <a:spcPct val="0"/>
        </a:spcAft>
        <a:defRPr sz="4200">
          <a:solidFill>
            <a:schemeClr val="bg1"/>
          </a:solidFill>
          <a:latin typeface="Cambria" panose="02040503050406030204"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bg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bg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bg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bg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4.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xml"/><Relationship Id="rId5" Type="http://schemas.openxmlformats.org/officeDocument/2006/relationships/image" Target="../media/image86.jpe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5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 Id="rId4" Type="http://schemas.openxmlformats.org/officeDocument/2006/relationships/image" Target="../media/image110.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I:\IMATCH P and E Images\(a) Trustees Properties\Chestnut Hill Farm\P6154033.JPG">
            <a:extLst>
              <a:ext uri="{FF2B5EF4-FFF2-40B4-BE49-F238E27FC236}">
                <a16:creationId xmlns:a16="http://schemas.microsoft.com/office/drawing/2014/main" id="{47B8B47D-A713-45D1-A976-F83C93D30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80513"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5">
            <a:extLst>
              <a:ext uri="{FF2B5EF4-FFF2-40B4-BE49-F238E27FC236}">
                <a16:creationId xmlns:a16="http://schemas.microsoft.com/office/drawing/2014/main" id="{B7C5654B-034B-4F91-A8FF-646D1763C24B}"/>
              </a:ext>
            </a:extLst>
          </p:cNvPr>
          <p:cNvSpPr>
            <a:spLocks noGrp="1" noChangeArrowheads="1"/>
          </p:cNvSpPr>
          <p:nvPr>
            <p:ph type="ctrTitle"/>
          </p:nvPr>
        </p:nvSpPr>
        <p:spPr>
          <a:xfrm>
            <a:off x="508000" y="31750"/>
            <a:ext cx="7772400" cy="1905000"/>
          </a:xfrm>
        </p:spPr>
        <p:txBody>
          <a:bodyPr/>
          <a:lstStyle/>
          <a:p>
            <a:pPr algn="ctr" eaLnBrk="1" hangingPunct="1"/>
            <a:r>
              <a:rPr lang="en-US" altLang="en-US" sz="4000"/>
              <a:t>Open Field Management: </a:t>
            </a:r>
            <a:br>
              <a:rPr lang="en-US" altLang="en-US" sz="4000"/>
            </a:br>
            <a:r>
              <a:rPr lang="en-US" altLang="en-US" sz="4000"/>
              <a:t>Managing Fields for Wildlife Habitat</a:t>
            </a:r>
            <a:endParaRPr lang="en-US" altLang="en-US" sz="4000" b="1">
              <a:solidFill>
                <a:schemeClr val="tx1"/>
              </a:solidFill>
              <a:latin typeface="Gill Sans MT" panose="020B0502020104020203" pitchFamily="34" charset="0"/>
            </a:endParaRPr>
          </a:p>
        </p:txBody>
      </p:sp>
      <p:pic>
        <p:nvPicPr>
          <p:cNvPr id="5124" name="Picture 4" descr="I:\IMATCH P and E Images\(a) Trustees Properties\Stevens Coolidge - DONE\SCP 2009-06-27 - 06.jpg">
            <a:extLst>
              <a:ext uri="{FF2B5EF4-FFF2-40B4-BE49-F238E27FC236}">
                <a16:creationId xmlns:a16="http://schemas.microsoft.com/office/drawing/2014/main" id="{38AAE99B-9A64-4023-B479-BD7E32812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008313"/>
            <a:ext cx="18542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I:\IMATCH P and E Images\(a) Trustees Properties\Appleton Farm - DONE\Appleton Liatris 3_083111.jpg">
            <a:extLst>
              <a:ext uri="{FF2B5EF4-FFF2-40B4-BE49-F238E27FC236}">
                <a16:creationId xmlns:a16="http://schemas.microsoft.com/office/drawing/2014/main" id="{0DC3666D-64B0-4CC0-BA94-D7629BEEB3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5400" y="3008313"/>
            <a:ext cx="12414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I:\IMATCH P and E Images\(e) Ecology\(a) Animals\bobolink_DS04662.JPG">
            <a:extLst>
              <a:ext uri="{FF2B5EF4-FFF2-40B4-BE49-F238E27FC236}">
                <a16:creationId xmlns:a16="http://schemas.microsoft.com/office/drawing/2014/main" id="{752F058B-9EEF-4A6F-B345-C82D13E8ED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2055" t="17897" b="10434"/>
          <a:stretch>
            <a:fillRect/>
          </a:stretch>
        </p:blipFill>
        <p:spPr bwMode="auto">
          <a:xfrm>
            <a:off x="3352800" y="2246313"/>
            <a:ext cx="17526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8" descr="https://lh6.googleusercontent.com/DUx6k4lya74iwoClcsQARYFqG0NxeG20vfEBITX0pEd9DH3OnZ3CHzrsP5tbW9F2I-0HQWVui0HN68RTIyMc7dvDKakQz__-d8y-vmVvX26Bj0KbTz3En7yGlSPZA8G0-Dg1mUU">
            <a:extLst>
              <a:ext uri="{FF2B5EF4-FFF2-40B4-BE49-F238E27FC236}">
                <a16:creationId xmlns:a16="http://schemas.microsoft.com/office/drawing/2014/main" id="{63C77C5B-867B-49F1-B998-F6F8DA7BAA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113" y="5257800"/>
            <a:ext cx="2503487"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3" descr="SVT Logo RGB.pdf">
            <a:extLst>
              <a:ext uri="{FF2B5EF4-FFF2-40B4-BE49-F238E27FC236}">
                <a16:creationId xmlns:a16="http://schemas.microsoft.com/office/drawing/2014/main" id="{BBD5D225-14B2-4D2B-93FE-55CC4417608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55988" y="5003800"/>
            <a:ext cx="1814512"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
            <a:extLst>
              <a:ext uri="{FF2B5EF4-FFF2-40B4-BE49-F238E27FC236}">
                <a16:creationId xmlns:a16="http://schemas.microsoft.com/office/drawing/2014/main" id="{B8DC9ECB-0DA4-4336-B890-296CFF34D2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5522913"/>
            <a:ext cx="12398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4">
            <a:extLst>
              <a:ext uri="{FF2B5EF4-FFF2-40B4-BE49-F238E27FC236}">
                <a16:creationId xmlns:a16="http://schemas.microsoft.com/office/drawing/2014/main" id="{8EA3DEB4-F913-4CBE-85C6-89FAEA8E75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9513" y="5346700"/>
            <a:ext cx="135731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0BC3B01C-9F49-4131-BCAF-68CE293B0CD3}"/>
              </a:ext>
            </a:extLst>
          </p:cNvPr>
          <p:cNvSpPr>
            <a:spLocks noGrp="1" noChangeArrowheads="1"/>
          </p:cNvSpPr>
          <p:nvPr>
            <p:ph type="title"/>
          </p:nvPr>
        </p:nvSpPr>
        <p:spPr/>
        <p:txBody>
          <a:bodyPr/>
          <a:lstStyle/>
          <a:p>
            <a:r>
              <a:rPr lang="en-US" altLang="ru-RU" b="1"/>
              <a:t>Grassland Nesting Birds</a:t>
            </a:r>
          </a:p>
        </p:txBody>
      </p:sp>
      <p:graphicFrame>
        <p:nvGraphicFramePr>
          <p:cNvPr id="4" name="Content Placeholder 3">
            <a:extLst>
              <a:ext uri="{FF2B5EF4-FFF2-40B4-BE49-F238E27FC236}">
                <a16:creationId xmlns:a16="http://schemas.microsoft.com/office/drawing/2014/main" id="{3C76719B-6CD1-4D77-9812-C611832E9C45}"/>
              </a:ext>
            </a:extLst>
          </p:cNvPr>
          <p:cNvGraphicFramePr>
            <a:graphicFrameLocks noGrp="1"/>
          </p:cNvGraphicFramePr>
          <p:nvPr>
            <p:ph idx="1"/>
          </p:nvPr>
        </p:nvGraphicFramePr>
        <p:xfrm>
          <a:off x="457200" y="1066800"/>
          <a:ext cx="8229600" cy="2595563"/>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795">
                <a:tc>
                  <a:txBody>
                    <a:bodyPr/>
                    <a:lstStyle/>
                    <a:p>
                      <a:r>
                        <a:rPr lang="en-US" sz="1800" dirty="0"/>
                        <a:t>Species</a:t>
                      </a:r>
                    </a:p>
                  </a:txBody>
                  <a:tcPr marT="45714" marB="45714"/>
                </a:tc>
                <a:tc>
                  <a:txBody>
                    <a:bodyPr/>
                    <a:lstStyle/>
                    <a:p>
                      <a:r>
                        <a:rPr lang="en-US" sz="1800" dirty="0"/>
                        <a:t>Area Required</a:t>
                      </a:r>
                    </a:p>
                  </a:txBody>
                  <a:tcPr marT="45714" marB="45714"/>
                </a:tc>
                <a:tc>
                  <a:txBody>
                    <a:bodyPr/>
                    <a:lstStyle/>
                    <a:p>
                      <a:r>
                        <a:rPr lang="en-US" sz="1800" dirty="0"/>
                        <a:t>Vegetation Needed</a:t>
                      </a:r>
                    </a:p>
                  </a:txBody>
                  <a:tcPr marT="45714" marB="45714"/>
                </a:tc>
                <a:extLst>
                  <a:ext uri="{0D108BD9-81ED-4DB2-BD59-A6C34878D82A}">
                    <a16:rowId xmlns:a16="http://schemas.microsoft.com/office/drawing/2014/main" val="10000"/>
                  </a:ext>
                </a:extLst>
              </a:tr>
              <a:tr h="370795">
                <a:tc>
                  <a:txBody>
                    <a:bodyPr/>
                    <a:lstStyle/>
                    <a:p>
                      <a:r>
                        <a:rPr lang="en-US" sz="1800" dirty="0"/>
                        <a:t>Bobolink</a:t>
                      </a:r>
                    </a:p>
                  </a:txBody>
                  <a:tcPr marT="45714" marB="45714"/>
                </a:tc>
                <a:tc>
                  <a:txBody>
                    <a:bodyPr/>
                    <a:lstStyle/>
                    <a:p>
                      <a:r>
                        <a:rPr lang="en-US" sz="1800" dirty="0"/>
                        <a:t>10+ ac.</a:t>
                      </a:r>
                    </a:p>
                  </a:txBody>
                  <a:tcPr marT="45714" marB="45714"/>
                </a:tc>
                <a:tc>
                  <a:txBody>
                    <a:bodyPr/>
                    <a:lstStyle/>
                    <a:p>
                      <a:r>
                        <a:rPr lang="en-US" sz="1800" dirty="0"/>
                        <a:t>Grass taller than 3 ft.</a:t>
                      </a:r>
                    </a:p>
                  </a:txBody>
                  <a:tcPr marT="45714" marB="45714"/>
                </a:tc>
                <a:extLst>
                  <a:ext uri="{0D108BD9-81ED-4DB2-BD59-A6C34878D82A}">
                    <a16:rowId xmlns:a16="http://schemas.microsoft.com/office/drawing/2014/main" val="10001"/>
                  </a:ext>
                </a:extLst>
              </a:tr>
              <a:tr h="370795">
                <a:tc>
                  <a:txBody>
                    <a:bodyPr/>
                    <a:lstStyle/>
                    <a:p>
                      <a:r>
                        <a:rPr lang="en-US" sz="1800" dirty="0"/>
                        <a:t>Eastern</a:t>
                      </a:r>
                      <a:r>
                        <a:rPr lang="en-US" sz="1800" baseline="0" dirty="0"/>
                        <a:t> meadowlark</a:t>
                      </a:r>
                    </a:p>
                  </a:txBody>
                  <a:tcPr marT="45714" marB="45714"/>
                </a:tc>
                <a:tc>
                  <a:txBody>
                    <a:bodyPr/>
                    <a:lstStyle/>
                    <a:p>
                      <a:r>
                        <a:rPr lang="en-US" sz="1800" dirty="0"/>
                        <a:t>15+ ac.</a:t>
                      </a:r>
                    </a:p>
                  </a:txBody>
                  <a:tcPr marT="45714" marB="45714"/>
                </a:tc>
                <a:tc>
                  <a:txBody>
                    <a:bodyPr/>
                    <a:lstStyle/>
                    <a:p>
                      <a:r>
                        <a:rPr lang="en-US" sz="1800" dirty="0"/>
                        <a:t>Grass</a:t>
                      </a:r>
                      <a:r>
                        <a:rPr lang="en-US" sz="1800" baseline="0" dirty="0"/>
                        <a:t> and forbs taller than 3 ft.</a:t>
                      </a:r>
                      <a:endParaRPr lang="en-US" sz="1800" dirty="0"/>
                    </a:p>
                  </a:txBody>
                  <a:tcPr marT="45714" marB="45714"/>
                </a:tc>
                <a:extLst>
                  <a:ext uri="{0D108BD9-81ED-4DB2-BD59-A6C34878D82A}">
                    <a16:rowId xmlns:a16="http://schemas.microsoft.com/office/drawing/2014/main" val="10002"/>
                  </a:ext>
                </a:extLst>
              </a:tr>
              <a:tr h="370795">
                <a:tc>
                  <a:txBody>
                    <a:bodyPr/>
                    <a:lstStyle/>
                    <a:p>
                      <a:r>
                        <a:rPr lang="en-US" sz="1800" dirty="0"/>
                        <a:t>Savannah</a:t>
                      </a:r>
                      <a:r>
                        <a:rPr lang="en-US" sz="1800" baseline="0" dirty="0"/>
                        <a:t> sparrow</a:t>
                      </a:r>
                      <a:endParaRPr lang="en-US" sz="1800" dirty="0"/>
                    </a:p>
                  </a:txBody>
                  <a:tcPr marT="45714" marB="45714"/>
                </a:tc>
                <a:tc>
                  <a:txBody>
                    <a:bodyPr/>
                    <a:lstStyle/>
                    <a:p>
                      <a:r>
                        <a:rPr lang="en-US" sz="1800" dirty="0"/>
                        <a:t>20+ ac.</a:t>
                      </a:r>
                    </a:p>
                  </a:txBody>
                  <a:tcPr marT="45714" marB="45714"/>
                </a:tc>
                <a:tc>
                  <a:txBody>
                    <a:bodyPr/>
                    <a:lstStyle/>
                    <a:p>
                      <a:r>
                        <a:rPr lang="en-US" sz="1800" dirty="0"/>
                        <a:t>Areas</a:t>
                      </a:r>
                      <a:r>
                        <a:rPr lang="en-US" sz="1800" baseline="0" dirty="0"/>
                        <a:t> of short and tall vegetation</a:t>
                      </a:r>
                      <a:endParaRPr lang="en-US" sz="1800" dirty="0"/>
                    </a:p>
                  </a:txBody>
                  <a:tcPr marT="45714" marB="45714"/>
                </a:tc>
                <a:extLst>
                  <a:ext uri="{0D108BD9-81ED-4DB2-BD59-A6C34878D82A}">
                    <a16:rowId xmlns:a16="http://schemas.microsoft.com/office/drawing/2014/main" val="10003"/>
                  </a:ext>
                </a:extLst>
              </a:tr>
              <a:tr h="370795">
                <a:tc>
                  <a:txBody>
                    <a:bodyPr/>
                    <a:lstStyle/>
                    <a:p>
                      <a:r>
                        <a:rPr lang="en-US" sz="1800" dirty="0"/>
                        <a:t>Grasshopper sparrow</a:t>
                      </a:r>
                    </a:p>
                  </a:txBody>
                  <a:tcPr marT="45714" marB="45714"/>
                </a:tc>
                <a:tc>
                  <a:txBody>
                    <a:bodyPr/>
                    <a:lstStyle/>
                    <a:p>
                      <a:r>
                        <a:rPr lang="en-US" sz="1800" dirty="0"/>
                        <a:t>30+ ac.</a:t>
                      </a:r>
                    </a:p>
                  </a:txBody>
                  <a:tcPr marT="45714" marB="45714"/>
                </a:tc>
                <a:tc>
                  <a:txBody>
                    <a:bodyPr/>
                    <a:lstStyle/>
                    <a:p>
                      <a:r>
                        <a:rPr lang="en-US" sz="1800" dirty="0"/>
                        <a:t>Short</a:t>
                      </a:r>
                      <a:r>
                        <a:rPr lang="en-US" sz="1800" baseline="0" dirty="0"/>
                        <a:t> and sparse grass</a:t>
                      </a:r>
                      <a:endParaRPr lang="en-US" sz="1800" dirty="0"/>
                    </a:p>
                  </a:txBody>
                  <a:tcPr marT="45714" marB="45714"/>
                </a:tc>
                <a:extLst>
                  <a:ext uri="{0D108BD9-81ED-4DB2-BD59-A6C34878D82A}">
                    <a16:rowId xmlns:a16="http://schemas.microsoft.com/office/drawing/2014/main" val="10004"/>
                  </a:ext>
                </a:extLst>
              </a:tr>
              <a:tr h="370795">
                <a:tc>
                  <a:txBody>
                    <a:bodyPr/>
                    <a:lstStyle/>
                    <a:p>
                      <a:r>
                        <a:rPr lang="en-US" sz="1800" dirty="0"/>
                        <a:t>Northern harrier</a:t>
                      </a:r>
                    </a:p>
                  </a:txBody>
                  <a:tcPr marT="45714" marB="45714"/>
                </a:tc>
                <a:tc>
                  <a:txBody>
                    <a:bodyPr/>
                    <a:lstStyle/>
                    <a:p>
                      <a:r>
                        <a:rPr lang="en-US" sz="1800" dirty="0"/>
                        <a:t>30+ ac.</a:t>
                      </a:r>
                    </a:p>
                  </a:txBody>
                  <a:tcPr marT="45714" marB="45714"/>
                </a:tc>
                <a:tc>
                  <a:txBody>
                    <a:bodyPr/>
                    <a:lstStyle/>
                    <a:p>
                      <a:r>
                        <a:rPr lang="en-US" sz="1800" dirty="0"/>
                        <a:t>Wet meadows</a:t>
                      </a:r>
                    </a:p>
                  </a:txBody>
                  <a:tcPr marT="45714" marB="45714"/>
                </a:tc>
                <a:extLst>
                  <a:ext uri="{0D108BD9-81ED-4DB2-BD59-A6C34878D82A}">
                    <a16:rowId xmlns:a16="http://schemas.microsoft.com/office/drawing/2014/main" val="10005"/>
                  </a:ext>
                </a:extLst>
              </a:tr>
              <a:tr h="370795">
                <a:tc>
                  <a:txBody>
                    <a:bodyPr/>
                    <a:lstStyle/>
                    <a:p>
                      <a:r>
                        <a:rPr lang="en-US" sz="1800" dirty="0"/>
                        <a:t>Upland sandpiper</a:t>
                      </a:r>
                    </a:p>
                  </a:txBody>
                  <a:tcPr marT="45714" marB="45714"/>
                </a:tc>
                <a:tc>
                  <a:txBody>
                    <a:bodyPr/>
                    <a:lstStyle/>
                    <a:p>
                      <a:r>
                        <a:rPr lang="en-US" sz="1800" dirty="0"/>
                        <a:t>100+ ac.</a:t>
                      </a:r>
                    </a:p>
                  </a:txBody>
                  <a:tcPr marT="45714" marB="45714"/>
                </a:tc>
                <a:tc>
                  <a:txBody>
                    <a:bodyPr/>
                    <a:lstStyle/>
                    <a:p>
                      <a:r>
                        <a:rPr lang="en-US" sz="1800" dirty="0"/>
                        <a:t>Short</a:t>
                      </a:r>
                      <a:r>
                        <a:rPr lang="en-US" sz="1800" baseline="0" dirty="0"/>
                        <a:t> and sparse grass</a:t>
                      </a:r>
                      <a:endParaRPr lang="en-US" sz="1800" dirty="0"/>
                    </a:p>
                  </a:txBody>
                  <a:tcPr marT="45714" marB="45714"/>
                </a:tc>
                <a:extLst>
                  <a:ext uri="{0D108BD9-81ED-4DB2-BD59-A6C34878D82A}">
                    <a16:rowId xmlns:a16="http://schemas.microsoft.com/office/drawing/2014/main" val="10006"/>
                  </a:ext>
                </a:extLst>
              </a:tr>
            </a:tbl>
          </a:graphicData>
        </a:graphic>
      </p:graphicFrame>
      <p:sp>
        <p:nvSpPr>
          <p:cNvPr id="21541" name="TextBox 4">
            <a:extLst>
              <a:ext uri="{FF2B5EF4-FFF2-40B4-BE49-F238E27FC236}">
                <a16:creationId xmlns:a16="http://schemas.microsoft.com/office/drawing/2014/main" id="{8ABEA637-223F-47B5-8EBE-4504A046017F}"/>
              </a:ext>
            </a:extLst>
          </p:cNvPr>
          <p:cNvSpPr txBox="1">
            <a:spLocks noChangeArrowheads="1"/>
          </p:cNvSpPr>
          <p:nvPr/>
        </p:nvSpPr>
        <p:spPr bwMode="auto">
          <a:xfrm>
            <a:off x="457200" y="6248400"/>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altLang="ru-RU" sz="2800"/>
              <a:t>Do not mow between April 15</a:t>
            </a:r>
            <a:r>
              <a:rPr lang="en-US" altLang="ru-RU" sz="2800" baseline="30000"/>
              <a:t>th</a:t>
            </a:r>
            <a:r>
              <a:rPr lang="en-US" altLang="ru-RU" sz="2800"/>
              <a:t> and August 1</a:t>
            </a:r>
            <a:r>
              <a:rPr lang="en-US" altLang="ru-RU" sz="2800" baseline="30000"/>
              <a:t>st</a:t>
            </a:r>
            <a:endParaRPr lang="en-US" altLang="ru-RU" sz="2800"/>
          </a:p>
        </p:txBody>
      </p:sp>
      <p:pic>
        <p:nvPicPr>
          <p:cNvPr id="21542" name="Picture 2" descr="C:\Users\mmorris\Downloads\8754610109_b2222dced9_c.jpg">
            <a:extLst>
              <a:ext uri="{FF2B5EF4-FFF2-40B4-BE49-F238E27FC236}">
                <a16:creationId xmlns:a16="http://schemas.microsoft.com/office/drawing/2014/main" id="{DF13CC9A-E061-4D80-8C99-6DFA1E8AC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307" t="24925" r="37912" b="5016"/>
          <a:stretch>
            <a:fillRect/>
          </a:stretch>
        </p:blipFill>
        <p:spPr bwMode="auto">
          <a:xfrm>
            <a:off x="457200" y="4038600"/>
            <a:ext cx="1684338"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3" name="TextBox 5">
            <a:extLst>
              <a:ext uri="{FF2B5EF4-FFF2-40B4-BE49-F238E27FC236}">
                <a16:creationId xmlns:a16="http://schemas.microsoft.com/office/drawing/2014/main" id="{A414C21E-6E81-4674-8F8D-B0D8CBE8E3C7}"/>
              </a:ext>
            </a:extLst>
          </p:cNvPr>
          <p:cNvSpPr txBox="1">
            <a:spLocks noChangeArrowheads="1"/>
          </p:cNvSpPr>
          <p:nvPr/>
        </p:nvSpPr>
        <p:spPr bwMode="auto">
          <a:xfrm>
            <a:off x="457200" y="5675313"/>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sz="1000"/>
              <a:t>Steven Kersting,</a:t>
            </a:r>
          </a:p>
          <a:p>
            <a:r>
              <a:rPr lang="en-US" altLang="ru-RU" sz="1000"/>
              <a:t>Creative Commons</a:t>
            </a:r>
          </a:p>
        </p:txBody>
      </p:sp>
      <p:pic>
        <p:nvPicPr>
          <p:cNvPr id="21544" name="Picture 3" descr="C:\Users\mmorris\Downloads\2626495299_d4ea6bb2ac_c.jpg">
            <a:extLst>
              <a:ext uri="{FF2B5EF4-FFF2-40B4-BE49-F238E27FC236}">
                <a16:creationId xmlns:a16="http://schemas.microsoft.com/office/drawing/2014/main" id="{CC05CC16-35DA-40B1-B860-9A42103CA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679" t="23843" r="41737" b="-504"/>
          <a:stretch>
            <a:fillRect/>
          </a:stretch>
        </p:blipFill>
        <p:spPr bwMode="auto">
          <a:xfrm>
            <a:off x="6959600" y="4038600"/>
            <a:ext cx="170497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5" name="TextBox 9">
            <a:extLst>
              <a:ext uri="{FF2B5EF4-FFF2-40B4-BE49-F238E27FC236}">
                <a16:creationId xmlns:a16="http://schemas.microsoft.com/office/drawing/2014/main" id="{8BC23691-DA60-4961-8A7E-8A6F469DE1D2}"/>
              </a:ext>
            </a:extLst>
          </p:cNvPr>
          <p:cNvSpPr txBox="1">
            <a:spLocks noChangeArrowheads="1"/>
          </p:cNvSpPr>
          <p:nvPr/>
        </p:nvSpPr>
        <p:spPr bwMode="auto">
          <a:xfrm>
            <a:off x="6940550" y="5675313"/>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sz="1000"/>
              <a:t>Gregory Smith,</a:t>
            </a:r>
          </a:p>
          <a:p>
            <a:r>
              <a:rPr lang="en-US" altLang="ru-RU" sz="1000"/>
              <a:t>Creative Commons</a:t>
            </a:r>
          </a:p>
        </p:txBody>
      </p:sp>
      <p:pic>
        <p:nvPicPr>
          <p:cNvPr id="21546" name="Picture 4" descr="C:\Users\mmorris\Downloads\32517363441_40d9949e1d_c.jpg">
            <a:extLst>
              <a:ext uri="{FF2B5EF4-FFF2-40B4-BE49-F238E27FC236}">
                <a16:creationId xmlns:a16="http://schemas.microsoft.com/office/drawing/2014/main" id="{21BA0BE4-EF6B-486D-B0F5-2A1B8DE21F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653" t="29242" r="4524"/>
          <a:stretch>
            <a:fillRect/>
          </a:stretch>
        </p:blipFill>
        <p:spPr bwMode="auto">
          <a:xfrm>
            <a:off x="2286000" y="4038600"/>
            <a:ext cx="249396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7" name="TextBox 11">
            <a:extLst>
              <a:ext uri="{FF2B5EF4-FFF2-40B4-BE49-F238E27FC236}">
                <a16:creationId xmlns:a16="http://schemas.microsoft.com/office/drawing/2014/main" id="{9DD7E6B5-BA7A-4169-93C2-2A34A9EA0AA9}"/>
              </a:ext>
            </a:extLst>
          </p:cNvPr>
          <p:cNvSpPr txBox="1">
            <a:spLocks noChangeArrowheads="1"/>
          </p:cNvSpPr>
          <p:nvPr/>
        </p:nvSpPr>
        <p:spPr bwMode="auto">
          <a:xfrm>
            <a:off x="3500438" y="5668963"/>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ru-RU" sz="1000"/>
              <a:t>John Carrel,</a:t>
            </a:r>
          </a:p>
          <a:p>
            <a:pPr algn="r"/>
            <a:r>
              <a:rPr lang="en-US" altLang="ru-RU" sz="1000"/>
              <a:t>Creative Commons</a:t>
            </a:r>
          </a:p>
        </p:txBody>
      </p:sp>
      <p:pic>
        <p:nvPicPr>
          <p:cNvPr id="21548" name="Picture 5" descr="C:\Users\mmorris\Downloads\39518442591_a1d6e2c0c3_c.jpg">
            <a:extLst>
              <a:ext uri="{FF2B5EF4-FFF2-40B4-BE49-F238E27FC236}">
                <a16:creationId xmlns:a16="http://schemas.microsoft.com/office/drawing/2014/main" id="{72FBCED4-10FA-448F-9BE5-110469A65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357" t="19287" r="39642" b="14087"/>
          <a:stretch>
            <a:fillRect/>
          </a:stretch>
        </p:blipFill>
        <p:spPr bwMode="auto">
          <a:xfrm>
            <a:off x="4811713" y="4038600"/>
            <a:ext cx="20955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9" name="TextBox 13">
            <a:extLst>
              <a:ext uri="{FF2B5EF4-FFF2-40B4-BE49-F238E27FC236}">
                <a16:creationId xmlns:a16="http://schemas.microsoft.com/office/drawing/2014/main" id="{EFC7E5C8-ADD7-475D-AB04-1629BDA463F6}"/>
              </a:ext>
            </a:extLst>
          </p:cNvPr>
          <p:cNvSpPr txBox="1">
            <a:spLocks noChangeArrowheads="1"/>
          </p:cNvSpPr>
          <p:nvPr/>
        </p:nvSpPr>
        <p:spPr bwMode="auto">
          <a:xfrm>
            <a:off x="4779963" y="5673725"/>
            <a:ext cx="173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sz="1000"/>
              <a:t>Becky Matsubara, </a:t>
            </a:r>
          </a:p>
          <a:p>
            <a:r>
              <a:rPr lang="en-US" altLang="ru-RU" sz="1000"/>
              <a:t>Creative Commons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44356870-B262-4783-B177-13FC7F651F4E}"/>
              </a:ext>
            </a:extLst>
          </p:cNvPr>
          <p:cNvSpPr>
            <a:spLocks noGrp="1" noChangeArrowheads="1"/>
          </p:cNvSpPr>
          <p:nvPr>
            <p:ph type="title"/>
          </p:nvPr>
        </p:nvSpPr>
        <p:spPr/>
        <p:txBody>
          <a:bodyPr/>
          <a:lstStyle/>
          <a:p>
            <a:endParaRPr lang="ru-RU" altLang="ru-RU"/>
          </a:p>
        </p:txBody>
      </p:sp>
      <p:pic>
        <p:nvPicPr>
          <p:cNvPr id="23555" name="Picture 4">
            <a:extLst>
              <a:ext uri="{FF2B5EF4-FFF2-40B4-BE49-F238E27FC236}">
                <a16:creationId xmlns:a16="http://schemas.microsoft.com/office/drawing/2014/main" id="{0DCBBDCE-66FF-4943-8F6A-104AB32E4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5715000" cy="423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3">
            <a:extLst>
              <a:ext uri="{FF2B5EF4-FFF2-40B4-BE49-F238E27FC236}">
                <a16:creationId xmlns:a16="http://schemas.microsoft.com/office/drawing/2014/main" id="{ABF2C035-7827-4F55-B981-34002A2555C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86200" y="2590800"/>
            <a:ext cx="5127625" cy="41021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6339414D-9FB9-4999-8E79-2FEAABC55E4D}"/>
              </a:ext>
            </a:extLst>
          </p:cNvPr>
          <p:cNvSpPr>
            <a:spLocks noGrp="1" noChangeArrowheads="1"/>
          </p:cNvSpPr>
          <p:nvPr>
            <p:ph type="title"/>
          </p:nvPr>
        </p:nvSpPr>
        <p:spPr/>
        <p:txBody>
          <a:bodyPr/>
          <a:lstStyle/>
          <a:p>
            <a:r>
              <a:rPr lang="en-US" altLang="ru-RU" b="1"/>
              <a:t>Benefits of Small Fields</a:t>
            </a:r>
          </a:p>
        </p:txBody>
      </p:sp>
      <p:sp>
        <p:nvSpPr>
          <p:cNvPr id="25603" name="Content Placeholder 2">
            <a:extLst>
              <a:ext uri="{FF2B5EF4-FFF2-40B4-BE49-F238E27FC236}">
                <a16:creationId xmlns:a16="http://schemas.microsoft.com/office/drawing/2014/main" id="{D138C891-11B5-4A3A-B916-B370BA0AB5B0}"/>
              </a:ext>
            </a:extLst>
          </p:cNvPr>
          <p:cNvSpPr>
            <a:spLocks noGrp="1" noChangeArrowheads="1"/>
          </p:cNvSpPr>
          <p:nvPr>
            <p:ph idx="1"/>
          </p:nvPr>
        </p:nvSpPr>
        <p:spPr>
          <a:xfrm>
            <a:off x="157163" y="1417638"/>
            <a:ext cx="5665787" cy="4911725"/>
          </a:xfrm>
        </p:spPr>
        <p:txBody>
          <a:bodyPr/>
          <a:lstStyle/>
          <a:p>
            <a:r>
              <a:rPr lang="en-US" altLang="ru-RU" sz="3200"/>
              <a:t>Too small for grassland nesting birds</a:t>
            </a:r>
          </a:p>
          <a:p>
            <a:r>
              <a:rPr lang="en-US" altLang="ru-RU" sz="3200"/>
              <a:t>Small mammals </a:t>
            </a:r>
          </a:p>
          <a:p>
            <a:pPr lvl="1"/>
            <a:r>
              <a:rPr lang="en-US" altLang="ru-RU" sz="3200"/>
              <a:t>and their predators</a:t>
            </a:r>
          </a:p>
          <a:p>
            <a:r>
              <a:rPr lang="en-US" altLang="ru-RU" sz="3200"/>
              <a:t>Nesting turtles</a:t>
            </a:r>
          </a:p>
          <a:p>
            <a:r>
              <a:rPr lang="en-US" altLang="ru-RU" sz="3200"/>
              <a:t>Stopover site for migrating birds</a:t>
            </a:r>
          </a:p>
          <a:p>
            <a:r>
              <a:rPr lang="en-US" altLang="ru-RU" sz="3200"/>
              <a:t>Rare plants</a:t>
            </a:r>
          </a:p>
          <a:p>
            <a:r>
              <a:rPr lang="en-US" altLang="ru-RU" sz="3200"/>
              <a:t>Pollinators and other insects</a:t>
            </a:r>
          </a:p>
        </p:txBody>
      </p:sp>
      <p:pic>
        <p:nvPicPr>
          <p:cNvPr id="25604" name="Picture 3" descr="S:\Images\Land\Westborough - Cedar Hill and Sawink Farm\20030000_Cedar Hill Milkweed Fall I_Laura Mattei.jpg">
            <a:extLst>
              <a:ext uri="{FF2B5EF4-FFF2-40B4-BE49-F238E27FC236}">
                <a16:creationId xmlns:a16="http://schemas.microsoft.com/office/drawing/2014/main" id="{90356D88-BEF8-4340-AD45-6F04E7621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0" t="23969" r="28571" b="10001"/>
          <a:stretch>
            <a:fillRect/>
          </a:stretch>
        </p:blipFill>
        <p:spPr bwMode="auto">
          <a:xfrm>
            <a:off x="5459413" y="1295400"/>
            <a:ext cx="3559175"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F1246117-B1B4-4A1A-9760-3522E50549AF}"/>
              </a:ext>
            </a:extLst>
          </p:cNvPr>
          <p:cNvSpPr>
            <a:spLocks noGrp="1" noChangeArrowheads="1"/>
          </p:cNvSpPr>
          <p:nvPr>
            <p:ph type="title"/>
          </p:nvPr>
        </p:nvSpPr>
        <p:spPr/>
        <p:txBody>
          <a:bodyPr/>
          <a:lstStyle/>
          <a:p>
            <a:r>
              <a:rPr lang="en-US" altLang="en-US"/>
              <a:t>Wet Meadows</a:t>
            </a:r>
          </a:p>
        </p:txBody>
      </p:sp>
      <p:pic>
        <p:nvPicPr>
          <p:cNvPr id="27651" name="Picture 2" descr="I:\IMATCH P and E Images\(a) Trustees Properties\Appleton Farm - DONE\Aug 26, 2011 026.jpg">
            <a:extLst>
              <a:ext uri="{FF2B5EF4-FFF2-40B4-BE49-F238E27FC236}">
                <a16:creationId xmlns:a16="http://schemas.microsoft.com/office/drawing/2014/main" id="{6AEB00BF-EDAA-40B6-AB25-1836112E59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52400"/>
            <a:ext cx="8758238" cy="6553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0AAD32CB-128B-4F0E-B0ED-96261D028E2C}"/>
              </a:ext>
            </a:extLst>
          </p:cNvPr>
          <p:cNvSpPr>
            <a:spLocks noGrp="1" noChangeArrowheads="1"/>
          </p:cNvSpPr>
          <p:nvPr>
            <p:ph type="title"/>
          </p:nvPr>
        </p:nvSpPr>
        <p:spPr/>
        <p:txBody>
          <a:bodyPr/>
          <a:lstStyle/>
          <a:p>
            <a:r>
              <a:rPr lang="en-US" altLang="ru-RU" b="1"/>
              <a:t>Pollinators</a:t>
            </a:r>
          </a:p>
        </p:txBody>
      </p:sp>
      <p:sp>
        <p:nvSpPr>
          <p:cNvPr id="29699" name="Content Placeholder 2">
            <a:extLst>
              <a:ext uri="{FF2B5EF4-FFF2-40B4-BE49-F238E27FC236}">
                <a16:creationId xmlns:a16="http://schemas.microsoft.com/office/drawing/2014/main" id="{FFDDA664-CD8D-4FEF-A9EB-FC3903B7C8D2}"/>
              </a:ext>
            </a:extLst>
          </p:cNvPr>
          <p:cNvSpPr>
            <a:spLocks noGrp="1" noChangeArrowheads="1"/>
          </p:cNvSpPr>
          <p:nvPr>
            <p:ph idx="1"/>
          </p:nvPr>
        </p:nvSpPr>
        <p:spPr>
          <a:xfrm>
            <a:off x="457200" y="1143000"/>
            <a:ext cx="8229600" cy="4987925"/>
          </a:xfrm>
        </p:spPr>
        <p:txBody>
          <a:bodyPr/>
          <a:lstStyle/>
          <a:p>
            <a:r>
              <a:rPr lang="en-US" altLang="ru-RU" sz="3200"/>
              <a:t>Over 75% of flowering plants need animals for pollination</a:t>
            </a:r>
          </a:p>
          <a:p>
            <a:r>
              <a:rPr lang="en-US" altLang="ru-RU" sz="3200"/>
              <a:t>The role of pollinating wild plants falls on native pollinators</a:t>
            </a:r>
          </a:p>
          <a:p>
            <a:r>
              <a:rPr lang="en-US" altLang="ru-RU" sz="3200"/>
              <a:t>Many pollinators are in decline, some at higher rates than others</a:t>
            </a:r>
          </a:p>
        </p:txBody>
      </p:sp>
      <p:pic>
        <p:nvPicPr>
          <p:cNvPr id="29700" name="Picture 4" descr="C:\Users\mmorris\Downloads\3635733969_6f8964abbf_z.jpg">
            <a:extLst>
              <a:ext uri="{FF2B5EF4-FFF2-40B4-BE49-F238E27FC236}">
                <a16:creationId xmlns:a16="http://schemas.microsoft.com/office/drawing/2014/main" id="{CC5E9166-DC38-4514-B03B-1BA547E61467}"/>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7825" r="17824"/>
          <a:stretch>
            <a:fillRect/>
          </a:stretch>
        </p:blipFill>
        <p:spPr bwMode="auto">
          <a:xfrm>
            <a:off x="796925" y="4640263"/>
            <a:ext cx="198120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4">
            <a:extLst>
              <a:ext uri="{FF2B5EF4-FFF2-40B4-BE49-F238E27FC236}">
                <a16:creationId xmlns:a16="http://schemas.microsoft.com/office/drawing/2014/main" id="{E6734D3E-52A6-44AE-BDCD-162F53BD3818}"/>
              </a:ext>
            </a:extLst>
          </p:cNvPr>
          <p:cNvSpPr txBox="1">
            <a:spLocks noChangeArrowheads="1"/>
          </p:cNvSpPr>
          <p:nvPr/>
        </p:nvSpPr>
        <p:spPr bwMode="auto">
          <a:xfrm>
            <a:off x="887413" y="5549900"/>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sz="1000">
                <a:solidFill>
                  <a:schemeClr val="bg1"/>
                </a:solidFill>
              </a:rPr>
              <a:t>John Baker,</a:t>
            </a:r>
          </a:p>
          <a:p>
            <a:r>
              <a:rPr lang="en-US" altLang="ru-RU" sz="1000">
                <a:solidFill>
                  <a:schemeClr val="bg1"/>
                </a:solidFill>
              </a:rPr>
              <a:t>Creative Commons</a:t>
            </a:r>
          </a:p>
        </p:txBody>
      </p:sp>
      <p:pic>
        <p:nvPicPr>
          <p:cNvPr id="29702" name="Picture 2" descr="S:\Communications\Wren Newsletter\Calendar 2020\1-January 2020\Images for Center Spread\Images in Unlikely Heroes\20070623_Virescent Green Metallic Bee_RonMcAdow.jpg">
            <a:extLst>
              <a:ext uri="{FF2B5EF4-FFF2-40B4-BE49-F238E27FC236}">
                <a16:creationId xmlns:a16="http://schemas.microsoft.com/office/drawing/2014/main" id="{0704120D-F4BD-4FC0-8EF8-1D9C2CAE4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630738"/>
            <a:ext cx="2438400"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3" descr="S:\Communications\Wren Newsletter\Calendar 2020\1-January 2020\Images for Center Spread\Images in Unlikely Heroes\20190905_GoldenrodSoldierBeetle_MattMorris-cropped2.jpg">
            <a:extLst>
              <a:ext uri="{FF2B5EF4-FFF2-40B4-BE49-F238E27FC236}">
                <a16:creationId xmlns:a16="http://schemas.microsoft.com/office/drawing/2014/main" id="{7A44F745-CB5D-40A3-86A2-0E71F5A97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5875" y="4630738"/>
            <a:ext cx="20970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5A0861E9-4D09-485B-A67C-069816CE499A}"/>
              </a:ext>
            </a:extLst>
          </p:cNvPr>
          <p:cNvSpPr>
            <a:spLocks noGrp="1" noChangeArrowheads="1"/>
          </p:cNvSpPr>
          <p:nvPr>
            <p:ph type="title"/>
          </p:nvPr>
        </p:nvSpPr>
        <p:spPr>
          <a:xfrm>
            <a:off x="457200" y="176213"/>
            <a:ext cx="8229600" cy="1139825"/>
          </a:xfrm>
        </p:spPr>
        <p:txBody>
          <a:bodyPr/>
          <a:lstStyle/>
          <a:p>
            <a:r>
              <a:rPr lang="en-US" altLang="ru-RU" b="1"/>
              <a:t>Habitat for At-risk Pollinators</a:t>
            </a:r>
          </a:p>
        </p:txBody>
      </p:sp>
      <p:sp>
        <p:nvSpPr>
          <p:cNvPr id="31747" name="Content Placeholder 2">
            <a:extLst>
              <a:ext uri="{FF2B5EF4-FFF2-40B4-BE49-F238E27FC236}">
                <a16:creationId xmlns:a16="http://schemas.microsoft.com/office/drawing/2014/main" id="{BC73CAFC-C2B3-4C96-8A33-38D6C6CF616F}"/>
              </a:ext>
            </a:extLst>
          </p:cNvPr>
          <p:cNvSpPr>
            <a:spLocks noGrp="1" noChangeArrowheads="1"/>
          </p:cNvSpPr>
          <p:nvPr>
            <p:ph idx="1"/>
          </p:nvPr>
        </p:nvSpPr>
        <p:spPr>
          <a:xfrm>
            <a:off x="457200" y="990600"/>
            <a:ext cx="8229600" cy="5140325"/>
          </a:xfrm>
        </p:spPr>
        <p:txBody>
          <a:bodyPr/>
          <a:lstStyle/>
          <a:p>
            <a:r>
              <a:rPr lang="en-US" altLang="ru-RU" sz="3200"/>
              <a:t>Plant specifically for them</a:t>
            </a:r>
          </a:p>
          <a:p>
            <a:pPr lvl="1"/>
            <a:r>
              <a:rPr lang="en-US" altLang="ru-RU" sz="3200"/>
              <a:t>Provide sources of nectar and pollen</a:t>
            </a:r>
          </a:p>
          <a:p>
            <a:pPr lvl="1"/>
            <a:r>
              <a:rPr lang="en-US" altLang="ru-RU" sz="3200"/>
              <a:t>Bloom throughout the season</a:t>
            </a:r>
          </a:p>
          <a:p>
            <a:pPr lvl="2"/>
            <a:r>
              <a:rPr lang="en-US" altLang="ru-RU" sz="3200"/>
              <a:t>Early and late season blooms are especially important</a:t>
            </a:r>
          </a:p>
        </p:txBody>
      </p:sp>
      <p:pic>
        <p:nvPicPr>
          <p:cNvPr id="31748" name="Picture 3" descr="S:\Images\Flora\Flowers\Joe Pye Weed_Freddie Gillespie.jpg">
            <a:extLst>
              <a:ext uri="{FF2B5EF4-FFF2-40B4-BE49-F238E27FC236}">
                <a16:creationId xmlns:a16="http://schemas.microsoft.com/office/drawing/2014/main" id="{83F28DC0-DA89-4CE3-A488-0E346E496CA1}"/>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88620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descr="S:\Images\Flora\Flowers\20040406_Flowers_Ron McAdow (8).jpg">
            <a:extLst>
              <a:ext uri="{FF2B5EF4-FFF2-40B4-BE49-F238E27FC236}">
                <a16:creationId xmlns:a16="http://schemas.microsoft.com/office/drawing/2014/main" id="{9B38C45C-40A7-4206-B7DA-70D48FA9DBDD}"/>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17665" t="13913" r="15411"/>
          <a:stretch>
            <a:fillRect/>
          </a:stretch>
        </p:blipFill>
        <p:spPr bwMode="auto">
          <a:xfrm>
            <a:off x="3505200" y="3948113"/>
            <a:ext cx="2133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descr="C:\Users\mmorris\Downloads\3635733969_6f8964abbf_z.jpg">
            <a:extLst>
              <a:ext uri="{FF2B5EF4-FFF2-40B4-BE49-F238E27FC236}">
                <a16:creationId xmlns:a16="http://schemas.microsoft.com/office/drawing/2014/main" id="{D004B434-A8B5-4DC5-B332-DD6EF86390F7}"/>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l="7825" r="17824"/>
          <a:stretch>
            <a:fillRect/>
          </a:stretch>
        </p:blipFill>
        <p:spPr bwMode="auto">
          <a:xfrm>
            <a:off x="5257800" y="4973638"/>
            <a:ext cx="19812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2" descr="S:\Images\Flora\Flowers\Pussy Willow\20060417_PussyWillow1_Craig Smith.JPG">
            <a:extLst>
              <a:ext uri="{FF2B5EF4-FFF2-40B4-BE49-F238E27FC236}">
                <a16:creationId xmlns:a16="http://schemas.microsoft.com/office/drawing/2014/main" id="{468BC013-B5B3-4A9A-8B12-72A9EFB8E4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2500" t="16786" r="12857" b="12080"/>
          <a:stretch>
            <a:fillRect/>
          </a:stretch>
        </p:blipFill>
        <p:spPr bwMode="auto">
          <a:xfrm>
            <a:off x="457200" y="3960813"/>
            <a:ext cx="20288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2" descr="C:\Users\mmorris\Downloads\42584121081_5c100a41f8_w.jpg">
            <a:extLst>
              <a:ext uri="{FF2B5EF4-FFF2-40B4-BE49-F238E27FC236}">
                <a16:creationId xmlns:a16="http://schemas.microsoft.com/office/drawing/2014/main" id="{71FA1F8F-B96A-46D3-BEA9-76760B8EDB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0358" t="9981" r="23213" b="6503"/>
          <a:stretch>
            <a:fillRect/>
          </a:stretch>
        </p:blipFill>
        <p:spPr bwMode="auto">
          <a:xfrm>
            <a:off x="1828800" y="4951413"/>
            <a:ext cx="216058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Box 8">
            <a:extLst>
              <a:ext uri="{FF2B5EF4-FFF2-40B4-BE49-F238E27FC236}">
                <a16:creationId xmlns:a16="http://schemas.microsoft.com/office/drawing/2014/main" id="{806E59F2-FD7C-45BF-A098-58A8F8FDD940}"/>
              </a:ext>
            </a:extLst>
          </p:cNvPr>
          <p:cNvSpPr txBox="1">
            <a:spLocks noChangeArrowheads="1"/>
          </p:cNvSpPr>
          <p:nvPr/>
        </p:nvSpPr>
        <p:spPr bwMode="auto">
          <a:xfrm>
            <a:off x="1828800" y="6375400"/>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sz="1000">
                <a:solidFill>
                  <a:schemeClr val="bg1"/>
                </a:solidFill>
              </a:rPr>
              <a:t>Christa R.,</a:t>
            </a:r>
          </a:p>
          <a:p>
            <a:r>
              <a:rPr lang="en-US" altLang="ru-RU" sz="1000">
                <a:solidFill>
                  <a:schemeClr val="bg1"/>
                </a:solidFill>
              </a:rPr>
              <a:t>Creative Commons</a:t>
            </a:r>
          </a:p>
        </p:txBody>
      </p:sp>
      <p:sp>
        <p:nvSpPr>
          <p:cNvPr id="31754" name="TextBox 9">
            <a:extLst>
              <a:ext uri="{FF2B5EF4-FFF2-40B4-BE49-F238E27FC236}">
                <a16:creationId xmlns:a16="http://schemas.microsoft.com/office/drawing/2014/main" id="{4774FA43-EB66-4BC5-893D-EA669F301A6B}"/>
              </a:ext>
            </a:extLst>
          </p:cNvPr>
          <p:cNvSpPr txBox="1">
            <a:spLocks noChangeArrowheads="1"/>
          </p:cNvSpPr>
          <p:nvPr/>
        </p:nvSpPr>
        <p:spPr bwMode="auto">
          <a:xfrm>
            <a:off x="5257800" y="6375400"/>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sz="1000">
                <a:solidFill>
                  <a:schemeClr val="bg1"/>
                </a:solidFill>
              </a:rPr>
              <a:t>John Baker,</a:t>
            </a:r>
          </a:p>
          <a:p>
            <a:r>
              <a:rPr lang="en-US" altLang="ru-RU" sz="1000">
                <a:solidFill>
                  <a:schemeClr val="bg1"/>
                </a:solidFill>
              </a:rPr>
              <a:t>Creative Commons</a:t>
            </a:r>
          </a:p>
        </p:txBody>
      </p:sp>
      <p:sp>
        <p:nvSpPr>
          <p:cNvPr id="31755" name="TextBox 10">
            <a:extLst>
              <a:ext uri="{FF2B5EF4-FFF2-40B4-BE49-F238E27FC236}">
                <a16:creationId xmlns:a16="http://schemas.microsoft.com/office/drawing/2014/main" id="{17848A95-B761-48C2-8157-F7C8A512163C}"/>
              </a:ext>
            </a:extLst>
          </p:cNvPr>
          <p:cNvSpPr txBox="1">
            <a:spLocks noChangeArrowheads="1"/>
          </p:cNvSpPr>
          <p:nvPr/>
        </p:nvSpPr>
        <p:spPr bwMode="auto">
          <a:xfrm>
            <a:off x="457200" y="5502275"/>
            <a:ext cx="852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sz="1000">
                <a:solidFill>
                  <a:schemeClr val="bg1"/>
                </a:solidFill>
              </a:rPr>
              <a:t>Craig Smith</a:t>
            </a:r>
          </a:p>
        </p:txBody>
      </p:sp>
      <p:sp>
        <p:nvSpPr>
          <p:cNvPr id="31756" name="TextBox 11">
            <a:extLst>
              <a:ext uri="{FF2B5EF4-FFF2-40B4-BE49-F238E27FC236}">
                <a16:creationId xmlns:a16="http://schemas.microsoft.com/office/drawing/2014/main" id="{A930748F-055B-44DE-9119-74ADB7FF9226}"/>
              </a:ext>
            </a:extLst>
          </p:cNvPr>
          <p:cNvSpPr txBox="1">
            <a:spLocks noChangeArrowheads="1"/>
          </p:cNvSpPr>
          <p:nvPr/>
        </p:nvSpPr>
        <p:spPr bwMode="auto">
          <a:xfrm>
            <a:off x="7467600" y="5473700"/>
            <a:ext cx="1143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sz="1000">
                <a:solidFill>
                  <a:schemeClr val="bg1"/>
                </a:solidFill>
              </a:rPr>
              <a:t>Freddie Gillespie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5F03B6E-4BF6-4C8C-97EE-7B7099592DF9}"/>
              </a:ext>
            </a:extLst>
          </p:cNvPr>
          <p:cNvSpPr>
            <a:spLocks noGrp="1" noChangeArrowheads="1"/>
          </p:cNvSpPr>
          <p:nvPr>
            <p:ph type="title"/>
          </p:nvPr>
        </p:nvSpPr>
        <p:spPr>
          <a:xfrm>
            <a:off x="457200" y="134938"/>
            <a:ext cx="8229600" cy="1139825"/>
          </a:xfrm>
        </p:spPr>
        <p:txBody>
          <a:bodyPr/>
          <a:lstStyle/>
          <a:p>
            <a:r>
              <a:rPr lang="en-US" altLang="ru-RU" b="1"/>
              <a:t>Solarization</a:t>
            </a:r>
          </a:p>
        </p:txBody>
      </p:sp>
      <p:sp>
        <p:nvSpPr>
          <p:cNvPr id="33795" name="Content Placeholder 2">
            <a:extLst>
              <a:ext uri="{FF2B5EF4-FFF2-40B4-BE49-F238E27FC236}">
                <a16:creationId xmlns:a16="http://schemas.microsoft.com/office/drawing/2014/main" id="{1020C071-C5E3-4E01-8D71-F1EC4A6F6179}"/>
              </a:ext>
            </a:extLst>
          </p:cNvPr>
          <p:cNvSpPr>
            <a:spLocks noGrp="1" noChangeArrowheads="1"/>
          </p:cNvSpPr>
          <p:nvPr>
            <p:ph idx="1"/>
          </p:nvPr>
        </p:nvSpPr>
        <p:spPr>
          <a:xfrm>
            <a:off x="425450" y="858838"/>
            <a:ext cx="8458200" cy="4648200"/>
          </a:xfrm>
        </p:spPr>
        <p:txBody>
          <a:bodyPr/>
          <a:lstStyle/>
          <a:p>
            <a:r>
              <a:rPr lang="en-US" altLang="ru-RU" sz="3200"/>
              <a:t>Create a blank canvas for planting</a:t>
            </a:r>
          </a:p>
          <a:p>
            <a:r>
              <a:rPr lang="en-US" altLang="ru-RU" sz="3200"/>
              <a:t>Lay clear plastic for at least 6 weeks in full sun during summer</a:t>
            </a:r>
          </a:p>
        </p:txBody>
      </p:sp>
      <p:pic>
        <p:nvPicPr>
          <p:cNvPr id="33796" name="Picture 3" descr="S:\Images\People and Events\Work Days\20180530_LSHS Volunteers Wolbach Solarization_Kristin O'Brien.JPG">
            <a:extLst>
              <a:ext uri="{FF2B5EF4-FFF2-40B4-BE49-F238E27FC236}">
                <a16:creationId xmlns:a16="http://schemas.microsoft.com/office/drawing/2014/main" id="{2D2CCE34-E68B-4B17-B832-D285A138E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628900"/>
            <a:ext cx="5638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6EA8B835-3166-40EA-83BB-A8345D218268}"/>
              </a:ext>
            </a:extLst>
          </p:cNvPr>
          <p:cNvSpPr>
            <a:spLocks noGrp="1" noChangeArrowheads="1"/>
          </p:cNvSpPr>
          <p:nvPr>
            <p:ph type="title"/>
          </p:nvPr>
        </p:nvSpPr>
        <p:spPr/>
        <p:txBody>
          <a:bodyPr/>
          <a:lstStyle/>
          <a:p>
            <a:r>
              <a:rPr lang="en-US" altLang="ru-RU" b="1"/>
              <a:t>Planting</a:t>
            </a:r>
          </a:p>
        </p:txBody>
      </p:sp>
      <p:sp>
        <p:nvSpPr>
          <p:cNvPr id="35843" name="Content Placeholder 2">
            <a:extLst>
              <a:ext uri="{FF2B5EF4-FFF2-40B4-BE49-F238E27FC236}">
                <a16:creationId xmlns:a16="http://schemas.microsoft.com/office/drawing/2014/main" id="{82CF651F-952C-4826-9C6C-3EAC5DA5881C}"/>
              </a:ext>
            </a:extLst>
          </p:cNvPr>
          <p:cNvSpPr>
            <a:spLocks noGrp="1" noChangeArrowheads="1"/>
          </p:cNvSpPr>
          <p:nvPr>
            <p:ph idx="1"/>
          </p:nvPr>
        </p:nvSpPr>
        <p:spPr>
          <a:xfrm>
            <a:off x="152400" y="1258888"/>
            <a:ext cx="8229600" cy="4911725"/>
          </a:xfrm>
        </p:spPr>
        <p:txBody>
          <a:bodyPr/>
          <a:lstStyle/>
          <a:p>
            <a:pPr marL="0" indent="0">
              <a:buFont typeface="Wingdings" panose="05000000000000000000" pitchFamily="2" charset="2"/>
              <a:buNone/>
            </a:pPr>
            <a:r>
              <a:rPr lang="en-US" altLang="ru-RU" sz="3600"/>
              <a:t>Install plugs and lay seed</a:t>
            </a:r>
          </a:p>
        </p:txBody>
      </p:sp>
      <p:pic>
        <p:nvPicPr>
          <p:cNvPr id="35844" name="Picture 2" descr="S:\Stewardship\RESERVATIONS\Sudbury_Wolbach Farm\Pollinator Meadow Expansion\Workdays(Plastic, Fencing, Planting)\Photos\Wildflower Plug Planting(10.1.18)\IMG_7510.JPG">
            <a:extLst>
              <a:ext uri="{FF2B5EF4-FFF2-40B4-BE49-F238E27FC236}">
                <a16:creationId xmlns:a16="http://schemas.microsoft.com/office/drawing/2014/main" id="{AD7C2034-FB90-48D7-9856-75F60CED9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descr="S:\Stewardship\RESERVATIONS\Sudbury_Wolbach Farm\Pollinator Meadow Expansion\Workdays(Plastic, Fencing, Planting)\Photos\Wildflower Plug Planting(10.1.18)\IMG_7514.JPG">
            <a:extLst>
              <a:ext uri="{FF2B5EF4-FFF2-40B4-BE49-F238E27FC236}">
                <a16:creationId xmlns:a16="http://schemas.microsoft.com/office/drawing/2014/main" id="{2B267C8C-B530-44B2-BE0E-FA05CC5E0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485900"/>
            <a:ext cx="33432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BCEA3BCC-A9F6-4986-A24C-AF11D8838BED}"/>
              </a:ext>
            </a:extLst>
          </p:cNvPr>
          <p:cNvSpPr>
            <a:spLocks noGrp="1" noChangeArrowheads="1"/>
          </p:cNvSpPr>
          <p:nvPr>
            <p:ph type="title"/>
          </p:nvPr>
        </p:nvSpPr>
        <p:spPr>
          <a:xfrm>
            <a:off x="457200" y="277813"/>
            <a:ext cx="8229600" cy="1322387"/>
          </a:xfrm>
        </p:spPr>
        <p:txBody>
          <a:bodyPr/>
          <a:lstStyle/>
          <a:p>
            <a:r>
              <a:rPr lang="en-US" altLang="ru-RU" b="1"/>
              <a:t>Tips for Managing Small Fields </a:t>
            </a:r>
            <a:br>
              <a:rPr lang="en-US" altLang="ru-RU" b="1"/>
            </a:br>
            <a:r>
              <a:rPr lang="en-US" altLang="ru-RU" sz="3200" b="1"/>
              <a:t>with Limited Resources</a:t>
            </a:r>
          </a:p>
        </p:txBody>
      </p:sp>
      <p:sp>
        <p:nvSpPr>
          <p:cNvPr id="37891" name="Content Placeholder 2">
            <a:extLst>
              <a:ext uri="{FF2B5EF4-FFF2-40B4-BE49-F238E27FC236}">
                <a16:creationId xmlns:a16="http://schemas.microsoft.com/office/drawing/2014/main" id="{4CCB4392-CC44-45F7-B360-BA11B43AE07E}"/>
              </a:ext>
            </a:extLst>
          </p:cNvPr>
          <p:cNvSpPr>
            <a:spLocks noGrp="1" noChangeArrowheads="1"/>
          </p:cNvSpPr>
          <p:nvPr>
            <p:ph idx="1"/>
          </p:nvPr>
        </p:nvSpPr>
        <p:spPr>
          <a:xfrm>
            <a:off x="228600" y="1981200"/>
            <a:ext cx="6096000" cy="4073525"/>
          </a:xfrm>
        </p:spPr>
        <p:txBody>
          <a:bodyPr/>
          <a:lstStyle/>
          <a:p>
            <a:r>
              <a:rPr lang="en-US" altLang="ru-RU" sz="3200"/>
              <a:t>Use rotational mowing cycle</a:t>
            </a:r>
          </a:p>
          <a:p>
            <a:r>
              <a:rPr lang="en-US" altLang="ru-RU" sz="3200"/>
              <a:t>Reduce speed to at most 8mph</a:t>
            </a:r>
          </a:p>
          <a:p>
            <a:r>
              <a:rPr lang="en-US" altLang="ru-RU" sz="3200"/>
              <a:t>Don’t mow outward-in</a:t>
            </a:r>
          </a:p>
          <a:p>
            <a:r>
              <a:rPr lang="en-US" altLang="ru-RU" sz="3200"/>
              <a:t>Adding a flush bar to mower</a:t>
            </a:r>
          </a:p>
          <a:p>
            <a:r>
              <a:rPr lang="en-US" altLang="ru-RU" sz="3200"/>
              <a:t>Mower height to at least 8 in.</a:t>
            </a:r>
          </a:p>
          <a:p>
            <a:r>
              <a:rPr lang="en-US" altLang="ru-RU" sz="3200"/>
              <a:t>Mow in late fall to promote late season forbs like asters and goldenrods</a:t>
            </a:r>
          </a:p>
          <a:p>
            <a:endParaRPr lang="en-US" altLang="ru-RU"/>
          </a:p>
        </p:txBody>
      </p:sp>
      <p:pic>
        <p:nvPicPr>
          <p:cNvPr id="37892" name="Picture 4">
            <a:extLst>
              <a:ext uri="{FF2B5EF4-FFF2-40B4-BE49-F238E27FC236}">
                <a16:creationId xmlns:a16="http://schemas.microsoft.com/office/drawing/2014/main" id="{A54169C4-ACE9-4870-BDCB-900750B66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930" r="51282" b="41440"/>
          <a:stretch>
            <a:fillRect/>
          </a:stretch>
        </p:blipFill>
        <p:spPr bwMode="auto">
          <a:xfrm>
            <a:off x="6172200" y="2133600"/>
            <a:ext cx="28956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5C738A8F-BEBB-49B1-987F-6C3D76FA1548}"/>
              </a:ext>
            </a:extLst>
          </p:cNvPr>
          <p:cNvSpPr>
            <a:spLocks noGrp="1" noChangeArrowheads="1"/>
          </p:cNvSpPr>
          <p:nvPr>
            <p:ph type="title"/>
          </p:nvPr>
        </p:nvSpPr>
        <p:spPr>
          <a:xfrm>
            <a:off x="457200" y="277813"/>
            <a:ext cx="8229600" cy="712787"/>
          </a:xfrm>
        </p:spPr>
        <p:txBody>
          <a:bodyPr/>
          <a:lstStyle/>
          <a:p>
            <a:r>
              <a:rPr lang="en-US" altLang="ru-RU" b="1"/>
              <a:t>Find Habitats of Rare Wildlife</a:t>
            </a:r>
          </a:p>
        </p:txBody>
      </p:sp>
      <p:sp>
        <p:nvSpPr>
          <p:cNvPr id="39939" name="Content Placeholder 2">
            <a:extLst>
              <a:ext uri="{FF2B5EF4-FFF2-40B4-BE49-F238E27FC236}">
                <a16:creationId xmlns:a16="http://schemas.microsoft.com/office/drawing/2014/main" id="{1853EEBF-45AD-47A1-A584-1D18BC0A4833}"/>
              </a:ext>
            </a:extLst>
          </p:cNvPr>
          <p:cNvSpPr>
            <a:spLocks noGrp="1" noChangeArrowheads="1"/>
          </p:cNvSpPr>
          <p:nvPr>
            <p:ph idx="1"/>
          </p:nvPr>
        </p:nvSpPr>
        <p:spPr/>
        <p:txBody>
          <a:bodyPr/>
          <a:lstStyle/>
          <a:p>
            <a:endParaRPr lang="ru-RU" altLang="ru-RU"/>
          </a:p>
        </p:txBody>
      </p:sp>
      <p:pic>
        <p:nvPicPr>
          <p:cNvPr id="39940" name="Picture 3">
            <a:extLst>
              <a:ext uri="{FF2B5EF4-FFF2-40B4-BE49-F238E27FC236}">
                <a16:creationId xmlns:a16="http://schemas.microsoft.com/office/drawing/2014/main" id="{245E95C0-B78E-4E3A-97FF-9737C35A7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195" r="35625" b="18333"/>
          <a:stretch>
            <a:fillRect/>
          </a:stretch>
        </p:blipFill>
        <p:spPr bwMode="auto">
          <a:xfrm>
            <a:off x="9525" y="990600"/>
            <a:ext cx="9139238"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FDDDD05A-9D26-454C-8659-E60B917AF594}"/>
              </a:ext>
            </a:extLst>
          </p:cNvPr>
          <p:cNvSpPr/>
          <p:nvPr/>
        </p:nvSpPr>
        <p:spPr>
          <a:xfrm>
            <a:off x="838200" y="914400"/>
            <a:ext cx="29718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Connector 5">
            <a:extLst>
              <a:ext uri="{FF2B5EF4-FFF2-40B4-BE49-F238E27FC236}">
                <a16:creationId xmlns:a16="http://schemas.microsoft.com/office/drawing/2014/main" id="{494A4DCD-3373-45D0-9006-C024BBD36E67}"/>
              </a:ext>
            </a:extLst>
          </p:cNvPr>
          <p:cNvCxnSpPr/>
          <p:nvPr/>
        </p:nvCxnSpPr>
        <p:spPr>
          <a:xfrm>
            <a:off x="6781800" y="3124200"/>
            <a:ext cx="198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7819AD0-BD34-47D8-9152-95E795DFC89F}"/>
              </a:ext>
            </a:extLst>
          </p:cNvPr>
          <p:cNvCxnSpPr/>
          <p:nvPr/>
        </p:nvCxnSpPr>
        <p:spPr>
          <a:xfrm>
            <a:off x="6781800" y="28194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54B0956-3340-45A1-80D7-713C1E7D4947}"/>
              </a:ext>
            </a:extLst>
          </p:cNvPr>
          <p:cNvSpPr>
            <a:spLocks noGrp="1" noChangeArrowheads="1"/>
          </p:cNvSpPr>
          <p:nvPr>
            <p:ph type="title"/>
          </p:nvPr>
        </p:nvSpPr>
        <p:spPr/>
        <p:txBody>
          <a:bodyPr/>
          <a:lstStyle/>
          <a:p>
            <a:pPr eaLnBrk="1" hangingPunct="1"/>
            <a:r>
              <a:rPr lang="en-US" altLang="en-US" b="1"/>
              <a:t>Presentation Outline</a:t>
            </a:r>
          </a:p>
        </p:txBody>
      </p:sp>
      <p:sp>
        <p:nvSpPr>
          <p:cNvPr id="4099" name="Rectangle 3">
            <a:extLst>
              <a:ext uri="{FF2B5EF4-FFF2-40B4-BE49-F238E27FC236}">
                <a16:creationId xmlns:a16="http://schemas.microsoft.com/office/drawing/2014/main" id="{F4C7B9FA-4888-47B5-8FE5-45205C9899C8}"/>
              </a:ext>
            </a:extLst>
          </p:cNvPr>
          <p:cNvSpPr>
            <a:spLocks noGrp="1" noChangeArrowheads="1"/>
          </p:cNvSpPr>
          <p:nvPr>
            <p:ph idx="1"/>
          </p:nvPr>
        </p:nvSpPr>
        <p:spPr>
          <a:xfrm>
            <a:off x="266700" y="1417638"/>
            <a:ext cx="8610600" cy="4530725"/>
          </a:xfrm>
        </p:spPr>
        <p:txBody>
          <a:bodyPr/>
          <a:lstStyle/>
          <a:p>
            <a:pPr eaLnBrk="1" hangingPunct="1">
              <a:spcBef>
                <a:spcPts val="0"/>
              </a:spcBef>
              <a:defRPr/>
            </a:pPr>
            <a:r>
              <a:rPr lang="en-US" altLang="en-US" sz="3200" dirty="0"/>
              <a:t>Context:  history, biodiversity, landscape</a:t>
            </a:r>
          </a:p>
          <a:p>
            <a:pPr eaLnBrk="1" hangingPunct="1">
              <a:spcBef>
                <a:spcPts val="0"/>
              </a:spcBef>
              <a:defRPr/>
            </a:pPr>
            <a:endParaRPr lang="en-US" altLang="en-US" sz="1600" dirty="0"/>
          </a:p>
          <a:p>
            <a:pPr eaLnBrk="1" hangingPunct="1">
              <a:spcBef>
                <a:spcPts val="0"/>
              </a:spcBef>
              <a:defRPr/>
            </a:pPr>
            <a:r>
              <a:rPr lang="en-US" altLang="en-US" sz="3200" dirty="0"/>
              <a:t>Site specific considerations</a:t>
            </a:r>
          </a:p>
          <a:p>
            <a:pPr marL="0" indent="0" eaLnBrk="1" hangingPunct="1">
              <a:spcBef>
                <a:spcPts val="0"/>
              </a:spcBef>
              <a:buFont typeface="Wingdings" panose="05000000000000000000" pitchFamily="2" charset="2"/>
              <a:buNone/>
              <a:defRPr/>
            </a:pPr>
            <a:endParaRPr lang="en-US" altLang="en-US" sz="1600" dirty="0"/>
          </a:p>
          <a:p>
            <a:pPr eaLnBrk="1" hangingPunct="1">
              <a:spcBef>
                <a:spcPts val="0"/>
              </a:spcBef>
              <a:defRPr/>
            </a:pPr>
            <a:r>
              <a:rPr lang="en-US" altLang="en-US" sz="3200" dirty="0"/>
              <a:t>Invasive species control</a:t>
            </a:r>
          </a:p>
          <a:p>
            <a:pPr marL="0" indent="0" eaLnBrk="1" hangingPunct="1">
              <a:spcBef>
                <a:spcPts val="0"/>
              </a:spcBef>
              <a:buFont typeface="Wingdings" panose="05000000000000000000" pitchFamily="2" charset="2"/>
              <a:buNone/>
              <a:defRPr/>
            </a:pPr>
            <a:endParaRPr lang="en-US" altLang="en-US" sz="1600" dirty="0"/>
          </a:p>
          <a:p>
            <a:pPr eaLnBrk="1" hangingPunct="1">
              <a:spcBef>
                <a:spcPts val="0"/>
              </a:spcBef>
              <a:defRPr/>
            </a:pPr>
            <a:r>
              <a:rPr lang="en-US" altLang="en-US" sz="3200" dirty="0"/>
              <a:t>Case Studies</a:t>
            </a:r>
          </a:p>
          <a:p>
            <a:pPr marL="0" indent="0" eaLnBrk="1" hangingPunct="1">
              <a:spcBef>
                <a:spcPts val="0"/>
              </a:spcBef>
              <a:buFont typeface="Wingdings" panose="05000000000000000000" pitchFamily="2" charset="2"/>
              <a:buNone/>
              <a:defRPr/>
            </a:pPr>
            <a:endParaRPr lang="en-US" altLang="en-US" sz="1200" dirty="0"/>
          </a:p>
          <a:p>
            <a:pPr eaLnBrk="1" hangingPunct="1">
              <a:spcBef>
                <a:spcPts val="0"/>
              </a:spcBef>
              <a:defRPr/>
            </a:pPr>
            <a:r>
              <a:rPr lang="en-US" altLang="en-US" sz="3200" dirty="0"/>
              <a:t>More emphasis on smaller fields and invasive plant management</a:t>
            </a:r>
          </a:p>
          <a:p>
            <a:pPr marL="0" indent="0" eaLnBrk="1" hangingPunct="1">
              <a:spcBef>
                <a:spcPts val="0"/>
              </a:spcBef>
              <a:buFont typeface="Wingdings" panose="05000000000000000000" pitchFamily="2" charset="2"/>
              <a:buNone/>
              <a:defRPr/>
            </a:pPr>
            <a:endParaRPr lang="en-US" altLang="en-US" sz="1600" dirty="0"/>
          </a:p>
          <a:p>
            <a:pPr eaLnBrk="1" hangingPunct="1">
              <a:spcBef>
                <a:spcPts val="0"/>
              </a:spcBef>
              <a:defRPr/>
            </a:pPr>
            <a:r>
              <a:rPr lang="en-US" altLang="en-US" sz="3200" dirty="0"/>
              <a:t>Less emphasis on large grasslands/warm season conversions</a:t>
            </a:r>
          </a:p>
          <a:p>
            <a:pPr eaLnBrk="1" hangingPunct="1">
              <a:defRPr/>
            </a:pP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16951CB2-7E8E-4918-9668-10CBA0179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40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itle 1">
            <a:extLst>
              <a:ext uri="{FF2B5EF4-FFF2-40B4-BE49-F238E27FC236}">
                <a16:creationId xmlns:a16="http://schemas.microsoft.com/office/drawing/2014/main" id="{6AEDF09E-1DF6-4B89-97C5-F6981E57995F}"/>
              </a:ext>
            </a:extLst>
          </p:cNvPr>
          <p:cNvSpPr>
            <a:spLocks noGrp="1"/>
          </p:cNvSpPr>
          <p:nvPr>
            <p:ph type="title"/>
          </p:nvPr>
        </p:nvSpPr>
        <p:spPr/>
        <p:txBody>
          <a:bodyPr>
            <a:normAutofit fontScale="90000"/>
          </a:bodyPr>
          <a:lstStyle/>
          <a:p>
            <a:pPr>
              <a:defRPr/>
            </a:pPr>
            <a:r>
              <a:rPr lang="en-US" altLang="en-US" b="1"/>
              <a:t>Treatment of Invasive Plants in Field Habitat Management</a:t>
            </a:r>
          </a:p>
        </p:txBody>
      </p:sp>
      <p:sp>
        <p:nvSpPr>
          <p:cNvPr id="20483" name="Content Placeholder 2">
            <a:extLst>
              <a:ext uri="{FF2B5EF4-FFF2-40B4-BE49-F238E27FC236}">
                <a16:creationId xmlns:a16="http://schemas.microsoft.com/office/drawing/2014/main" id="{7A335CB5-0A01-43FE-84BC-BAC5860DEB70}"/>
              </a:ext>
            </a:extLst>
          </p:cNvPr>
          <p:cNvSpPr>
            <a:spLocks noGrp="1"/>
          </p:cNvSpPr>
          <p:nvPr>
            <p:ph idx="1"/>
          </p:nvPr>
        </p:nvSpPr>
        <p:spPr>
          <a:xfrm>
            <a:off x="168275" y="2271713"/>
            <a:ext cx="8229600" cy="4149725"/>
          </a:xfrm>
        </p:spPr>
        <p:txBody>
          <a:bodyPr/>
          <a:lstStyle/>
          <a:p>
            <a:pPr marL="0" indent="0">
              <a:buFont typeface="Wingdings" panose="05000000000000000000" pitchFamily="2" charset="2"/>
              <a:buNone/>
              <a:defRPr/>
            </a:pPr>
            <a:endParaRPr lang="en-US" altLang="en-US" sz="3200" dirty="0">
              <a:ea typeface="ＭＳ Ｐゴシック" pitchFamily="34" charset="-128"/>
            </a:endParaRPr>
          </a:p>
          <a:p>
            <a:pPr>
              <a:defRPr/>
            </a:pPr>
            <a:r>
              <a:rPr lang="en-US" altLang="en-US" sz="3200" dirty="0">
                <a:ea typeface="ＭＳ Ｐゴシック" pitchFamily="34" charset="-128"/>
              </a:rPr>
              <a:t>Control Strategies</a:t>
            </a:r>
          </a:p>
          <a:p>
            <a:pPr>
              <a:defRPr/>
            </a:pPr>
            <a:r>
              <a:rPr lang="en-US" altLang="en-US" sz="3200" dirty="0">
                <a:ea typeface="ＭＳ Ｐゴシック" pitchFamily="34" charset="-128"/>
              </a:rPr>
              <a:t>Suggested Techniques</a:t>
            </a:r>
          </a:p>
          <a:p>
            <a:pPr>
              <a:defRPr/>
            </a:pPr>
            <a:r>
              <a:rPr lang="en-US" altLang="en-US" sz="3200" dirty="0">
                <a:ea typeface="ＭＳ Ｐゴシック" pitchFamily="34" charset="-128"/>
              </a:rPr>
              <a:t>Required Licenses</a:t>
            </a:r>
          </a:p>
          <a:p>
            <a:pPr>
              <a:defRPr/>
            </a:pPr>
            <a:r>
              <a:rPr lang="en-US" altLang="en-US" dirty="0">
                <a:ea typeface="ＭＳ Ｐゴシック" pitchFamily="34" charset="-128"/>
              </a:rPr>
              <a:t>Case study</a:t>
            </a:r>
            <a:endParaRPr lang="en-US" altLang="en-US" sz="3200" dirty="0">
              <a:ea typeface="ＭＳ Ｐゴシック" pitchFamily="34" charset="-128"/>
            </a:endParaRPr>
          </a:p>
          <a:p>
            <a:pPr>
              <a:defRPr/>
            </a:pPr>
            <a:r>
              <a:rPr lang="en-US" altLang="en-US" sz="3200" dirty="0">
                <a:ea typeface="ＭＳ Ｐゴシック" pitchFamily="34" charset="-128"/>
              </a:rPr>
              <a:t>Restoration &amp; Shifting Plant Communities</a:t>
            </a:r>
          </a:p>
        </p:txBody>
      </p:sp>
      <p:pic>
        <p:nvPicPr>
          <p:cNvPr id="41989" name="Picture 4">
            <a:extLst>
              <a:ext uri="{FF2B5EF4-FFF2-40B4-BE49-F238E27FC236}">
                <a16:creationId xmlns:a16="http://schemas.microsoft.com/office/drawing/2014/main" id="{CF4A8DA3-EF1B-4950-90E6-5F10FF51F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550" y="1966913"/>
            <a:ext cx="4083050"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a:extLst>
              <a:ext uri="{FF2B5EF4-FFF2-40B4-BE49-F238E27FC236}">
                <a16:creationId xmlns:a16="http://schemas.microsoft.com/office/drawing/2014/main" id="{D5748BA5-145A-4771-8FF4-124ABC17C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Rectangle 2">
            <a:extLst>
              <a:ext uri="{FF2B5EF4-FFF2-40B4-BE49-F238E27FC236}">
                <a16:creationId xmlns:a16="http://schemas.microsoft.com/office/drawing/2014/main" id="{E2834522-D33D-4AC6-96E2-EAAB9271205C}"/>
              </a:ext>
            </a:extLst>
          </p:cNvPr>
          <p:cNvSpPr>
            <a:spLocks noGrp="1" noChangeArrowheads="1"/>
          </p:cNvSpPr>
          <p:nvPr>
            <p:ph type="title"/>
          </p:nvPr>
        </p:nvSpPr>
        <p:spPr>
          <a:xfrm>
            <a:off x="457200" y="0"/>
            <a:ext cx="8229600" cy="1417638"/>
          </a:xfrm>
        </p:spPr>
        <p:txBody>
          <a:bodyPr/>
          <a:lstStyle/>
          <a:p>
            <a:pPr marL="53975" algn="ctr" eaLnBrk="1" hangingPunct="1"/>
            <a:r>
              <a:rPr lang="en-US" altLang="en-US" sz="4000" b="1"/>
              <a:t>Control Strategy</a:t>
            </a:r>
            <a:endParaRPr lang="et-EE" altLang="en-US" sz="4000" b="1"/>
          </a:p>
        </p:txBody>
      </p:sp>
      <p:sp>
        <p:nvSpPr>
          <p:cNvPr id="46083" name="Rectangle 3">
            <a:extLst>
              <a:ext uri="{FF2B5EF4-FFF2-40B4-BE49-F238E27FC236}">
                <a16:creationId xmlns:a16="http://schemas.microsoft.com/office/drawing/2014/main" id="{1EA84323-E679-4457-B218-F5A80E9F5E0D}"/>
              </a:ext>
            </a:extLst>
          </p:cNvPr>
          <p:cNvSpPr>
            <a:spLocks noGrp="1" noChangeArrowheads="1"/>
          </p:cNvSpPr>
          <p:nvPr>
            <p:ph idx="1"/>
          </p:nvPr>
        </p:nvSpPr>
        <p:spPr>
          <a:xfrm>
            <a:off x="0" y="1241425"/>
            <a:ext cx="8991600" cy="4906963"/>
          </a:xfrm>
        </p:spPr>
        <p:txBody>
          <a:bodyPr/>
          <a:lstStyle/>
          <a:p>
            <a:pPr eaLnBrk="1" hangingPunct="1">
              <a:buFontTx/>
              <a:buNone/>
              <a:defRPr/>
            </a:pPr>
            <a:r>
              <a:rPr lang="en-US" altLang="en-US" sz="2400" dirty="0"/>
              <a:t>	1</a:t>
            </a:r>
            <a:r>
              <a:rPr lang="en-US" altLang="en-US" sz="3200" dirty="0"/>
              <a:t>. Goals for project</a:t>
            </a:r>
          </a:p>
          <a:p>
            <a:pPr eaLnBrk="1" hangingPunct="1">
              <a:buFontTx/>
              <a:buNone/>
              <a:defRPr/>
            </a:pPr>
            <a:r>
              <a:rPr lang="en-US" altLang="en-US" sz="3200" dirty="0"/>
              <a:t>	2. Methods</a:t>
            </a:r>
          </a:p>
          <a:p>
            <a:pPr eaLnBrk="1" hangingPunct="1">
              <a:buFontTx/>
              <a:buNone/>
              <a:defRPr/>
            </a:pPr>
            <a:r>
              <a:rPr lang="en-US" altLang="en-US" sz="3200" dirty="0"/>
              <a:t>	3. Resources</a:t>
            </a:r>
          </a:p>
          <a:p>
            <a:pPr eaLnBrk="1" hangingPunct="1">
              <a:buFontTx/>
              <a:buNone/>
              <a:defRPr/>
            </a:pPr>
            <a:r>
              <a:rPr lang="en-US" altLang="en-US" sz="3200" dirty="0"/>
              <a:t>	4. Survey, Mapping, Documentation (Year 1)</a:t>
            </a:r>
          </a:p>
          <a:p>
            <a:pPr indent="-6350" eaLnBrk="1" hangingPunct="1">
              <a:buFontTx/>
              <a:buNone/>
              <a:defRPr/>
            </a:pPr>
            <a:r>
              <a:rPr lang="en-US" altLang="en-US" sz="3200" dirty="0"/>
              <a:t>5. Flag sensitive areas and rare species</a:t>
            </a:r>
          </a:p>
          <a:p>
            <a:pPr eaLnBrk="1" hangingPunct="1">
              <a:buFontTx/>
              <a:buNone/>
              <a:defRPr/>
            </a:pPr>
            <a:r>
              <a:rPr lang="en-US" altLang="en-US" sz="3200" dirty="0"/>
              <a:t>	6. Control Methods and Implementation (Years 1-2)</a:t>
            </a:r>
          </a:p>
          <a:p>
            <a:pPr lvl="1" eaLnBrk="1" hangingPunct="1">
              <a:buFontTx/>
              <a:buNone/>
              <a:defRPr/>
            </a:pPr>
            <a:r>
              <a:rPr lang="en-US" altLang="en-US" sz="3200" dirty="0"/>
              <a:t>7. Follow up Control and Monitoring (long-term)</a:t>
            </a:r>
          </a:p>
          <a:p>
            <a:pPr lvl="1" eaLnBrk="1" hangingPunct="1">
              <a:buFontTx/>
              <a:buNone/>
              <a:defRPr/>
            </a:pPr>
            <a:r>
              <a:rPr lang="en-US" altLang="en-US" sz="3200" dirty="0"/>
              <a:t>8. Restoration</a:t>
            </a:r>
          </a:p>
          <a:p>
            <a:pPr eaLnBrk="1" hangingPunct="1">
              <a:defRPr/>
            </a:pPr>
            <a:endParaRPr lang="et-EE" alt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86D87034-82A2-4FB1-9E67-3BC1E8B51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76200"/>
            <a:ext cx="8891587" cy="666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607514-F966-42CC-97DC-BBBA5EA359DE}"/>
              </a:ext>
            </a:extLst>
          </p:cNvPr>
          <p:cNvSpPr txBox="1"/>
          <p:nvPr/>
        </p:nvSpPr>
        <p:spPr>
          <a:xfrm>
            <a:off x="228600" y="304800"/>
            <a:ext cx="8763000" cy="461665"/>
          </a:xfrm>
          <a:prstGeom prst="rect">
            <a:avLst/>
          </a:prstGeom>
          <a:noFill/>
          <a:ln>
            <a:noFill/>
          </a:ln>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2400" b="1" dirty="0">
                <a:latin typeface="+mn-lt"/>
                <a:sym typeface="Symbol"/>
              </a:rPr>
              <a:t> </a:t>
            </a:r>
            <a:r>
              <a:rPr lang="en-US" sz="2400" b="1" dirty="0">
                <a:latin typeface="+mn-lt"/>
              </a:rPr>
              <a:t>Land use history   =   </a:t>
            </a:r>
            <a:r>
              <a:rPr lang="en-US" sz="2400" b="1" dirty="0">
                <a:latin typeface="+mn-lt"/>
                <a:sym typeface="Symbol"/>
              </a:rPr>
              <a:t> </a:t>
            </a:r>
            <a:r>
              <a:rPr lang="en-US" sz="2400" b="1" dirty="0">
                <a:latin typeface="+mn-lt"/>
              </a:rPr>
              <a:t>Invasive species abundance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a:extLst>
              <a:ext uri="{FF2B5EF4-FFF2-40B4-BE49-F238E27FC236}">
                <a16:creationId xmlns:a16="http://schemas.microsoft.com/office/drawing/2014/main" id="{E2856E28-95BF-4022-92F3-942F7772D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4288"/>
            <a:ext cx="91440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14C38D0-4949-48F0-810D-ADFE1D11C0C6}"/>
              </a:ext>
            </a:extLst>
          </p:cNvPr>
          <p:cNvSpPr txBox="1">
            <a:spLocks/>
          </p:cNvSpPr>
          <p:nvPr/>
        </p:nvSpPr>
        <p:spPr>
          <a:xfrm>
            <a:off x="457200" y="277813"/>
            <a:ext cx="82296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defRPr/>
            </a:pPr>
            <a:r>
              <a:rPr lang="en-US" altLang="en-US" sz="4000" b="1" kern="0" dirty="0">
                <a:solidFill>
                  <a:schemeClr val="bg1"/>
                </a:solidFill>
              </a:rPr>
              <a:t>Control: Sequence</a:t>
            </a:r>
          </a:p>
        </p:txBody>
      </p:sp>
      <p:sp>
        <p:nvSpPr>
          <p:cNvPr id="3" name="Content Placeholder 2">
            <a:extLst>
              <a:ext uri="{FF2B5EF4-FFF2-40B4-BE49-F238E27FC236}">
                <a16:creationId xmlns:a16="http://schemas.microsoft.com/office/drawing/2014/main" id="{3D14A94A-B758-4591-9B7E-15169974153D}"/>
              </a:ext>
            </a:extLst>
          </p:cNvPr>
          <p:cNvSpPr txBox="1">
            <a:spLocks/>
          </p:cNvSpPr>
          <p:nvPr/>
        </p:nvSpPr>
        <p:spPr>
          <a:xfrm>
            <a:off x="457200" y="1600200"/>
            <a:ext cx="8229600" cy="4530725"/>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a:defRPr/>
            </a:pPr>
            <a:endParaRPr lang="en-US" altLang="en-US" kern="0" dirty="0"/>
          </a:p>
        </p:txBody>
      </p:sp>
      <p:pic>
        <p:nvPicPr>
          <p:cNvPr id="48133" name="Picture 5">
            <a:extLst>
              <a:ext uri="{FF2B5EF4-FFF2-40B4-BE49-F238E27FC236}">
                <a16:creationId xmlns:a16="http://schemas.microsoft.com/office/drawing/2014/main" id="{9A789682-A227-4F88-80AD-7B0D0C483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1135063"/>
            <a:ext cx="9144001" cy="598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4" name="Picture 5">
            <a:extLst>
              <a:ext uri="{FF2B5EF4-FFF2-40B4-BE49-F238E27FC236}">
                <a16:creationId xmlns:a16="http://schemas.microsoft.com/office/drawing/2014/main" id="{5C147E89-9446-4E24-9EF5-A6E851AEA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5668963"/>
            <a:ext cx="1233488"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6">
            <a:extLst>
              <a:ext uri="{FF2B5EF4-FFF2-40B4-BE49-F238E27FC236}">
                <a16:creationId xmlns:a16="http://schemas.microsoft.com/office/drawing/2014/main" id="{3A807A19-B7AF-4A85-904D-36632A5DC9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5075" y="2262188"/>
            <a:ext cx="13208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4D75033A-C807-46F9-9118-E06382DAE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1750"/>
            <a:ext cx="91440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id="{28573249-E68D-4B9E-BF45-44C6EBD04211}"/>
              </a:ext>
            </a:extLst>
          </p:cNvPr>
          <p:cNvSpPr>
            <a:spLocks noGrp="1" noChangeArrowheads="1"/>
          </p:cNvSpPr>
          <p:nvPr>
            <p:ph type="title"/>
          </p:nvPr>
        </p:nvSpPr>
        <p:spPr/>
        <p:txBody>
          <a:bodyPr/>
          <a:lstStyle/>
          <a:p>
            <a:pPr algn="ctr"/>
            <a:r>
              <a:rPr lang="en-US" altLang="en-US" b="1"/>
              <a:t>Control Strategies</a:t>
            </a:r>
          </a:p>
        </p:txBody>
      </p:sp>
      <p:sp>
        <p:nvSpPr>
          <p:cNvPr id="4" name="Content Placeholder 2">
            <a:extLst>
              <a:ext uri="{FF2B5EF4-FFF2-40B4-BE49-F238E27FC236}">
                <a16:creationId xmlns:a16="http://schemas.microsoft.com/office/drawing/2014/main" id="{A00249FD-9721-48D1-A9C5-6104B277AFAD}"/>
              </a:ext>
            </a:extLst>
          </p:cNvPr>
          <p:cNvSpPr txBox="1">
            <a:spLocks/>
          </p:cNvSpPr>
          <p:nvPr/>
        </p:nvSpPr>
        <p:spPr bwMode="auto">
          <a:xfrm>
            <a:off x="990600" y="1143000"/>
            <a:ext cx="7696200" cy="498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0" indent="0">
              <a:buFont typeface="Wingdings" pitchFamily="2" charset="2"/>
              <a:buNone/>
              <a:defRPr/>
            </a:pPr>
            <a:r>
              <a:rPr lang="en-US" altLang="en-US" sz="2400" kern="0" dirty="0"/>
              <a:t>Manual</a:t>
            </a:r>
          </a:p>
          <a:p>
            <a:pPr marL="0" indent="0">
              <a:buFont typeface="Wingdings" pitchFamily="2" charset="2"/>
              <a:buNone/>
              <a:defRPr/>
            </a:pPr>
            <a:endParaRPr lang="en-US" altLang="en-US" sz="2400" kern="0" dirty="0"/>
          </a:p>
          <a:p>
            <a:pPr marL="0" indent="0">
              <a:buFont typeface="Wingdings" pitchFamily="2" charset="2"/>
              <a:buNone/>
              <a:defRPr/>
            </a:pPr>
            <a:endParaRPr lang="en-US" altLang="en-US" sz="2400" kern="0" dirty="0"/>
          </a:p>
          <a:p>
            <a:pPr marL="0" indent="0">
              <a:buFont typeface="Wingdings" pitchFamily="2" charset="2"/>
              <a:buNone/>
              <a:defRPr/>
            </a:pPr>
            <a:r>
              <a:rPr lang="en-US" altLang="en-US" sz="2400" kern="0" dirty="0"/>
              <a:t>Mechanical</a:t>
            </a:r>
          </a:p>
          <a:p>
            <a:pPr marL="0" indent="0">
              <a:buFont typeface="Wingdings" pitchFamily="2" charset="2"/>
              <a:buNone/>
              <a:defRPr/>
            </a:pPr>
            <a:endParaRPr lang="en-US" altLang="en-US" sz="2400" kern="0" dirty="0"/>
          </a:p>
          <a:p>
            <a:pPr marL="0" indent="0">
              <a:buFont typeface="Wingdings" pitchFamily="2" charset="2"/>
              <a:buNone/>
              <a:defRPr/>
            </a:pPr>
            <a:endParaRPr lang="en-US" altLang="en-US" sz="2400" kern="0" dirty="0"/>
          </a:p>
          <a:p>
            <a:pPr marL="0" indent="0">
              <a:buFont typeface="Wingdings" pitchFamily="2" charset="2"/>
              <a:buNone/>
              <a:defRPr/>
            </a:pPr>
            <a:r>
              <a:rPr lang="en-US" altLang="en-US" sz="2400" kern="0" dirty="0"/>
              <a:t>Chemical</a:t>
            </a:r>
          </a:p>
          <a:p>
            <a:pPr marL="0" indent="0">
              <a:buFont typeface="Wingdings" pitchFamily="2" charset="2"/>
              <a:buNone/>
              <a:defRPr/>
            </a:pPr>
            <a:endParaRPr lang="en-US" altLang="en-US" sz="2400" kern="0" dirty="0"/>
          </a:p>
          <a:p>
            <a:pPr marL="0" indent="0">
              <a:buFont typeface="Wingdings" pitchFamily="2" charset="2"/>
              <a:buNone/>
              <a:defRPr/>
            </a:pPr>
            <a:endParaRPr lang="en-US" altLang="en-US" sz="2400" kern="0" dirty="0"/>
          </a:p>
          <a:p>
            <a:pPr marL="0" indent="0">
              <a:buFont typeface="Wingdings" pitchFamily="2" charset="2"/>
              <a:buNone/>
              <a:defRPr/>
            </a:pPr>
            <a:r>
              <a:rPr lang="en-US" altLang="en-US" sz="2400" kern="0" dirty="0"/>
              <a:t>Biological</a:t>
            </a:r>
          </a:p>
          <a:p>
            <a:pPr marL="0" indent="0">
              <a:buFont typeface="Wingdings" pitchFamily="2" charset="2"/>
              <a:buNone/>
              <a:defRPr/>
            </a:pPr>
            <a:endParaRPr lang="en-US" altLang="en-US" sz="2400" kern="0" dirty="0"/>
          </a:p>
        </p:txBody>
      </p:sp>
      <p:pic>
        <p:nvPicPr>
          <p:cNvPr id="50181" name="Picture 4" descr="http://theprairieecologist.files.wordpress.com/2011/02/book-illustrations-aug-09.jpg?w=640&amp;h=480">
            <a:extLst>
              <a:ext uri="{FF2B5EF4-FFF2-40B4-BE49-F238E27FC236}">
                <a16:creationId xmlns:a16="http://schemas.microsoft.com/office/drawing/2014/main" id="{435C5A1B-FC1D-4A50-9370-05CB1882A0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836738"/>
            <a:ext cx="5173663"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wn Arrow 2">
            <a:extLst>
              <a:ext uri="{FF2B5EF4-FFF2-40B4-BE49-F238E27FC236}">
                <a16:creationId xmlns:a16="http://schemas.microsoft.com/office/drawing/2014/main" id="{239561F7-58D1-4142-8D84-C387BFF013B8}"/>
              </a:ext>
            </a:extLst>
          </p:cNvPr>
          <p:cNvSpPr/>
          <p:nvPr/>
        </p:nvSpPr>
        <p:spPr>
          <a:xfrm>
            <a:off x="625475" y="1295400"/>
            <a:ext cx="365125" cy="518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0183" name="TextBox 5">
            <a:extLst>
              <a:ext uri="{FF2B5EF4-FFF2-40B4-BE49-F238E27FC236}">
                <a16:creationId xmlns:a16="http://schemas.microsoft.com/office/drawing/2014/main" id="{C05A42C5-7391-44F5-9DEF-E00C678A8BD7}"/>
              </a:ext>
            </a:extLst>
          </p:cNvPr>
          <p:cNvSpPr txBox="1">
            <a:spLocks noChangeArrowheads="1"/>
          </p:cNvSpPr>
          <p:nvPr/>
        </p:nvSpPr>
        <p:spPr bwMode="auto">
          <a:xfrm rot="-5400000">
            <a:off x="-2389981" y="3390106"/>
            <a:ext cx="5867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ea typeface="ＭＳ Ｐゴシック" panose="020B0600070205080204" pitchFamily="34" charset="-128"/>
                <a:cs typeface="Arial" panose="020B0604020202020204" pitchFamily="34" charset="0"/>
              </a:rPr>
              <a:t>Large Patch                                                             Small  Patch </a:t>
            </a:r>
          </a:p>
        </p:txBody>
      </p:sp>
      <p:pic>
        <p:nvPicPr>
          <p:cNvPr id="50184" name="Picture 6" descr="S:\Conservation\Pictures\Management techniques\hands.JPG">
            <a:extLst>
              <a:ext uri="{FF2B5EF4-FFF2-40B4-BE49-F238E27FC236}">
                <a16:creationId xmlns:a16="http://schemas.microsoft.com/office/drawing/2014/main" id="{34158E10-7686-42FA-84A7-D9F3385BB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538" y="1576388"/>
            <a:ext cx="11811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8">
            <a:extLst>
              <a:ext uri="{FF2B5EF4-FFF2-40B4-BE49-F238E27FC236}">
                <a16:creationId xmlns:a16="http://schemas.microsoft.com/office/drawing/2014/main" id="{9E7BAC10-68FC-4575-9FF6-A65CEC68F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13" y="5562600"/>
            <a:ext cx="13716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6" name="TextBox 13">
            <a:extLst>
              <a:ext uri="{FF2B5EF4-FFF2-40B4-BE49-F238E27FC236}">
                <a16:creationId xmlns:a16="http://schemas.microsoft.com/office/drawing/2014/main" id="{EC62AA15-F2FC-4D1D-BB5F-4B46AB082ED1}"/>
              </a:ext>
            </a:extLst>
          </p:cNvPr>
          <p:cNvSpPr txBox="1">
            <a:spLocks noChangeArrowheads="1"/>
          </p:cNvSpPr>
          <p:nvPr/>
        </p:nvSpPr>
        <p:spPr bwMode="auto">
          <a:xfrm>
            <a:off x="2074863" y="1231900"/>
            <a:ext cx="671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1400">
                <a:solidFill>
                  <a:schemeClr val="tx1"/>
                </a:solidFill>
                <a:latin typeface="Arial" panose="020B0604020202020204" pitchFamily="34" charset="0"/>
                <a:ea typeface="ＭＳ Ｐゴシック" panose="020B0600070205080204" pitchFamily="34" charset="-128"/>
                <a:cs typeface="Arial" panose="020B0604020202020204" pitchFamily="34" charset="0"/>
              </a:rPr>
              <a:t>$$$$</a:t>
            </a:r>
          </a:p>
        </p:txBody>
      </p:sp>
      <p:sp>
        <p:nvSpPr>
          <p:cNvPr id="50187" name="TextBox 14">
            <a:extLst>
              <a:ext uri="{FF2B5EF4-FFF2-40B4-BE49-F238E27FC236}">
                <a16:creationId xmlns:a16="http://schemas.microsoft.com/office/drawing/2014/main" id="{042E33F3-CE96-421D-AE07-9CE0A83CCEB6}"/>
              </a:ext>
            </a:extLst>
          </p:cNvPr>
          <p:cNvSpPr txBox="1">
            <a:spLocks noChangeArrowheads="1"/>
          </p:cNvSpPr>
          <p:nvPr/>
        </p:nvSpPr>
        <p:spPr bwMode="auto">
          <a:xfrm>
            <a:off x="2354263" y="5181600"/>
            <a:ext cx="935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1400">
                <a:solidFill>
                  <a:schemeClr val="tx1"/>
                </a:solidFill>
                <a:latin typeface="Arial" panose="020B0604020202020204" pitchFamily="34" charset="0"/>
                <a:ea typeface="ＭＳ Ｐゴシック" panose="020B0600070205080204" pitchFamily="34" charset="-128"/>
                <a:cs typeface="Arial" panose="020B0604020202020204" pitchFamily="34" charset="0"/>
              </a:rPr>
              <a:t>$</a:t>
            </a:r>
          </a:p>
        </p:txBody>
      </p:sp>
      <p:pic>
        <p:nvPicPr>
          <p:cNvPr id="50188" name="Picture 10">
            <a:extLst>
              <a:ext uri="{FF2B5EF4-FFF2-40B4-BE49-F238E27FC236}">
                <a16:creationId xmlns:a16="http://schemas.microsoft.com/office/drawing/2014/main" id="{C4CCF599-B838-4BB5-98D1-2224E9FB46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775" y="2874963"/>
            <a:ext cx="954088" cy="95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Brace 6">
            <a:extLst>
              <a:ext uri="{FF2B5EF4-FFF2-40B4-BE49-F238E27FC236}">
                <a16:creationId xmlns:a16="http://schemas.microsoft.com/office/drawing/2014/main" id="{6D095546-56E0-4DF6-885C-EF3ED3E18CA6}"/>
              </a:ext>
            </a:extLst>
          </p:cNvPr>
          <p:cNvSpPr>
            <a:spLocks/>
          </p:cNvSpPr>
          <p:nvPr/>
        </p:nvSpPr>
        <p:spPr bwMode="auto">
          <a:xfrm>
            <a:off x="2590800" y="2184400"/>
            <a:ext cx="468313" cy="2971800"/>
          </a:xfrm>
          <a:prstGeom prst="rightBrace">
            <a:avLst>
              <a:gd name="adj1" fmla="val 46271"/>
              <a:gd name="adj2" fmla="val 52435"/>
            </a:avLst>
          </a:prstGeom>
          <a:noFill/>
          <a:ln w="38100">
            <a:solidFill>
              <a:schemeClr val="accent2"/>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b="1" dirty="0">
              <a:latin typeface="+mn-lt"/>
            </a:endParaRPr>
          </a:p>
        </p:txBody>
      </p:sp>
      <p:pic>
        <p:nvPicPr>
          <p:cNvPr id="50190" name="Picture 11">
            <a:extLst>
              <a:ext uri="{FF2B5EF4-FFF2-40B4-BE49-F238E27FC236}">
                <a16:creationId xmlns:a16="http://schemas.microsoft.com/office/drawing/2014/main" id="{1C03D4D5-D177-4DE9-9BEB-3A4774FEDB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5538" y="4237038"/>
            <a:ext cx="919162" cy="91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621B1176-4AEE-4E58-B9BC-015490631FA3}"/>
              </a:ext>
            </a:extLst>
          </p:cNvPr>
          <p:cNvSpPr txBox="1"/>
          <p:nvPr/>
        </p:nvSpPr>
        <p:spPr>
          <a:xfrm>
            <a:off x="2989263" y="3592513"/>
            <a:ext cx="600075" cy="338137"/>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1600" b="1" dirty="0" err="1"/>
              <a:t>IPM</a:t>
            </a:r>
            <a:endParaRPr lang="en-US" sz="16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A4C9FEDD-47B9-4476-A46A-594FA6BDD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BA3C50C-885F-4D8A-BEDD-7C36A618EC02}"/>
              </a:ext>
            </a:extLst>
          </p:cNvPr>
          <p:cNvSpPr txBox="1">
            <a:spLocks/>
          </p:cNvSpPr>
          <p:nvPr/>
        </p:nvSpPr>
        <p:spPr>
          <a:xfrm>
            <a:off x="457200" y="277813"/>
            <a:ext cx="82296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lgn="ctr">
              <a:defRPr/>
            </a:pPr>
            <a:r>
              <a:rPr lang="en-US" altLang="en-US" b="1" kern="0" dirty="0">
                <a:solidFill>
                  <a:schemeClr val="bg1"/>
                </a:solidFill>
              </a:rPr>
              <a:t>Control Techniques</a:t>
            </a:r>
          </a:p>
        </p:txBody>
      </p:sp>
      <p:sp>
        <p:nvSpPr>
          <p:cNvPr id="52228" name="Content Placeholder 2">
            <a:extLst>
              <a:ext uri="{FF2B5EF4-FFF2-40B4-BE49-F238E27FC236}">
                <a16:creationId xmlns:a16="http://schemas.microsoft.com/office/drawing/2014/main" id="{6ABA0152-8133-48A5-A903-E6424AAB79DF}"/>
              </a:ext>
            </a:extLst>
          </p:cNvPr>
          <p:cNvSpPr txBox="1">
            <a:spLocks/>
          </p:cNvSpPr>
          <p:nvPr/>
        </p:nvSpPr>
        <p:spPr bwMode="auto">
          <a:xfrm>
            <a:off x="457200" y="1417638"/>
            <a:ext cx="5715000"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669925" indent="-325438">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022350" indent="-350838">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339850" indent="-315913">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1681163" indent="-339725">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lvl="1"/>
            <a:r>
              <a:rPr lang="en-US" altLang="en-US">
                <a:solidFill>
                  <a:schemeClr val="tx1"/>
                </a:solidFill>
                <a:latin typeface="Arial" panose="020B0604020202020204" pitchFamily="34" charset="0"/>
                <a:ea typeface="ＭＳ Ｐゴシック" panose="020B0600070205080204" pitchFamily="34" charset="-128"/>
              </a:rPr>
              <a:t>SPRING – EARLY SUMMER</a:t>
            </a:r>
          </a:p>
          <a:p>
            <a:pPr lvl="2"/>
            <a:r>
              <a:rPr lang="en-US" altLang="en-US">
                <a:solidFill>
                  <a:schemeClr val="tx1"/>
                </a:solidFill>
                <a:latin typeface="Arial" panose="020B0604020202020204" pitchFamily="34" charset="0"/>
                <a:ea typeface="ＭＳ Ｐゴシック" panose="020B0600070205080204" pitchFamily="34" charset="-128"/>
              </a:rPr>
              <a:t>Remove small-medium woodies or herbaceous plants</a:t>
            </a:r>
          </a:p>
          <a:p>
            <a:pPr lvl="3"/>
            <a:r>
              <a:rPr lang="en-US" altLang="en-US">
                <a:solidFill>
                  <a:schemeClr val="tx1"/>
                </a:solidFill>
                <a:latin typeface="Arial" panose="020B0604020202020204" pitchFamily="34" charset="0"/>
                <a:ea typeface="ＭＳ Ｐゴシック" panose="020B0600070205080204" pitchFamily="34" charset="-128"/>
              </a:rPr>
              <a:t>Hand pulling or wrenching</a:t>
            </a:r>
          </a:p>
          <a:p>
            <a:pPr lvl="4"/>
            <a:r>
              <a:rPr lang="en-US" altLang="en-US">
                <a:solidFill>
                  <a:schemeClr val="tx1"/>
                </a:solidFill>
                <a:latin typeface="Arial" panose="020B0604020202020204" pitchFamily="34" charset="0"/>
                <a:ea typeface="ＭＳ Ｐゴシック" panose="020B0600070205080204" pitchFamily="34" charset="-128"/>
              </a:rPr>
              <a:t>Volunteers!</a:t>
            </a:r>
          </a:p>
          <a:p>
            <a:pPr lvl="3"/>
            <a:r>
              <a:rPr lang="en-US" altLang="en-US">
                <a:solidFill>
                  <a:schemeClr val="tx1"/>
                </a:solidFill>
                <a:latin typeface="Arial" panose="020B0604020202020204" pitchFamily="34" charset="0"/>
                <a:ea typeface="ＭＳ Ｐゴシック" panose="020B0600070205080204" pitchFamily="34" charset="-128"/>
              </a:rPr>
              <a:t>Mechanical uprooting</a:t>
            </a:r>
          </a:p>
          <a:p>
            <a:pPr lvl="3"/>
            <a:r>
              <a:rPr lang="en-US" altLang="en-US">
                <a:solidFill>
                  <a:schemeClr val="tx1"/>
                </a:solidFill>
                <a:latin typeface="Arial" panose="020B0604020202020204" pitchFamily="34" charset="0"/>
                <a:ea typeface="ＭＳ Ｐゴシック" panose="020B0600070205080204" pitchFamily="34" charset="-128"/>
              </a:rPr>
              <a:t>Mound mulch/cover herbs. </a:t>
            </a:r>
          </a:p>
          <a:p>
            <a:pPr lvl="3"/>
            <a:endParaRPr lang="en-US" altLang="en-US">
              <a:solidFill>
                <a:schemeClr val="tx1"/>
              </a:solidFill>
              <a:latin typeface="Arial" panose="020B0604020202020204" pitchFamily="34" charset="0"/>
              <a:ea typeface="ＭＳ Ｐゴシック" panose="020B0600070205080204" pitchFamily="34" charset="-128"/>
            </a:endParaRPr>
          </a:p>
          <a:p>
            <a:pPr lvl="2"/>
            <a:endParaRPr lang="en-US" altLang="en-US">
              <a:solidFill>
                <a:schemeClr val="tx1"/>
              </a:solidFill>
              <a:latin typeface="Arial" panose="020B0604020202020204" pitchFamily="34" charset="0"/>
              <a:ea typeface="ＭＳ Ｐゴシック" panose="020B0600070205080204" pitchFamily="34" charset="-128"/>
            </a:endParaRPr>
          </a:p>
          <a:p>
            <a:pPr>
              <a:buFont typeface="Wingdings" panose="05000000000000000000" pitchFamily="2" charset="2"/>
              <a:buNone/>
            </a:pPr>
            <a:endParaRPr lang="en-US" altLang="en-US">
              <a:solidFill>
                <a:schemeClr val="tx1"/>
              </a:solidFill>
              <a:latin typeface="Arial" panose="020B0604020202020204" pitchFamily="34" charset="0"/>
              <a:ea typeface="ＭＳ Ｐゴシック" panose="020B0600070205080204" pitchFamily="34" charset="-128"/>
            </a:endParaRPr>
          </a:p>
        </p:txBody>
      </p:sp>
      <p:pic>
        <p:nvPicPr>
          <p:cNvPr id="52229" name="Picture 2">
            <a:extLst>
              <a:ext uri="{FF2B5EF4-FFF2-40B4-BE49-F238E27FC236}">
                <a16:creationId xmlns:a16="http://schemas.microsoft.com/office/drawing/2014/main" id="{DFFFE19D-E9FD-4022-AAD1-BBD0B77A9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4278313"/>
            <a:ext cx="2501900" cy="250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0" name="Picture 3">
            <a:extLst>
              <a:ext uri="{FF2B5EF4-FFF2-40B4-BE49-F238E27FC236}">
                <a16:creationId xmlns:a16="http://schemas.microsoft.com/office/drawing/2014/main" id="{1A187103-500D-4D3C-AF50-B4D23CD7E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19200"/>
            <a:ext cx="2749550" cy="295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1" name="Picture 4">
            <a:extLst>
              <a:ext uri="{FF2B5EF4-FFF2-40B4-BE49-F238E27FC236}">
                <a16:creationId xmlns:a16="http://schemas.microsoft.com/office/drawing/2014/main" id="{6014DFB8-7B2D-41F1-8020-8725F47327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950" y="4343400"/>
            <a:ext cx="3168650" cy="238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32" name="TextBox 5">
            <a:extLst>
              <a:ext uri="{FF2B5EF4-FFF2-40B4-BE49-F238E27FC236}">
                <a16:creationId xmlns:a16="http://schemas.microsoft.com/office/drawing/2014/main" id="{F38F8CF1-715D-479A-94CF-EF942CEA4303}"/>
              </a:ext>
            </a:extLst>
          </p:cNvPr>
          <p:cNvSpPr txBox="1">
            <a:spLocks noChangeArrowheads="1"/>
          </p:cNvSpPr>
          <p:nvPr/>
        </p:nvSpPr>
        <p:spPr bwMode="auto">
          <a:xfrm>
            <a:off x="4235450" y="6308725"/>
            <a:ext cx="1458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ea typeface="ＭＳ Ｐゴシック" panose="020B0600070205080204" pitchFamily="34" charset="-128"/>
              </a:rPr>
              <a:t>Brush Grubber</a:t>
            </a:r>
          </a:p>
        </p:txBody>
      </p:sp>
      <p:sp>
        <p:nvSpPr>
          <p:cNvPr id="52233" name="TextBox 15">
            <a:extLst>
              <a:ext uri="{FF2B5EF4-FFF2-40B4-BE49-F238E27FC236}">
                <a16:creationId xmlns:a16="http://schemas.microsoft.com/office/drawing/2014/main" id="{B28BB8DC-A25B-4437-BC0E-2EE65D61A474}"/>
              </a:ext>
            </a:extLst>
          </p:cNvPr>
          <p:cNvSpPr txBox="1">
            <a:spLocks noChangeArrowheads="1"/>
          </p:cNvSpPr>
          <p:nvPr/>
        </p:nvSpPr>
        <p:spPr bwMode="auto">
          <a:xfrm>
            <a:off x="6183313" y="1263650"/>
            <a:ext cx="1131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1400" b="1">
                <a:latin typeface="Arial" panose="020B0604020202020204" pitchFamily="34" charset="0"/>
                <a:ea typeface="ＭＳ Ｐゴシック" panose="020B0600070205080204" pitchFamily="34" charset="-128"/>
              </a:rPr>
              <a:t>Puller Bear</a:t>
            </a:r>
          </a:p>
        </p:txBody>
      </p:sp>
      <p:sp>
        <p:nvSpPr>
          <p:cNvPr id="52234" name="TextBox 17">
            <a:extLst>
              <a:ext uri="{FF2B5EF4-FFF2-40B4-BE49-F238E27FC236}">
                <a16:creationId xmlns:a16="http://schemas.microsoft.com/office/drawing/2014/main" id="{B8109EAC-774A-4E8F-9D7A-EAA29C7D807F}"/>
              </a:ext>
            </a:extLst>
          </p:cNvPr>
          <p:cNvSpPr txBox="1">
            <a:spLocks noChangeArrowheads="1"/>
          </p:cNvSpPr>
          <p:nvPr/>
        </p:nvSpPr>
        <p:spPr bwMode="auto">
          <a:xfrm>
            <a:off x="1655763" y="4365625"/>
            <a:ext cx="20018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ea typeface="ＭＳ Ｐゴシック" panose="020B0600070205080204" pitchFamily="34" charset="-128"/>
              </a:rPr>
              <a:t>Machine attachments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a:extLst>
              <a:ext uri="{FF2B5EF4-FFF2-40B4-BE49-F238E27FC236}">
                <a16:creationId xmlns:a16="http://schemas.microsoft.com/office/drawing/2014/main" id="{90DAF8B4-1AC1-4C9A-A6C0-EC234F46E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588"/>
            <a:ext cx="9156700"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Rectangle 2">
            <a:extLst>
              <a:ext uri="{FF2B5EF4-FFF2-40B4-BE49-F238E27FC236}">
                <a16:creationId xmlns:a16="http://schemas.microsoft.com/office/drawing/2014/main" id="{AAE51E8F-5C28-464D-826E-41396CC38534}"/>
              </a:ext>
            </a:extLst>
          </p:cNvPr>
          <p:cNvSpPr>
            <a:spLocks noGrp="1" noChangeArrowheads="1"/>
          </p:cNvSpPr>
          <p:nvPr>
            <p:ph type="title"/>
          </p:nvPr>
        </p:nvSpPr>
        <p:spPr/>
        <p:txBody>
          <a:bodyPr/>
          <a:lstStyle/>
          <a:p>
            <a:pPr marL="53975" eaLnBrk="1" hangingPunct="1"/>
            <a:r>
              <a:rPr lang="en-US" altLang="en-US" sz="4000" b="1"/>
              <a:t>Mechanical Control Summary</a:t>
            </a:r>
          </a:p>
        </p:txBody>
      </p:sp>
      <p:sp>
        <p:nvSpPr>
          <p:cNvPr id="53251" name="Rectangle 3">
            <a:extLst>
              <a:ext uri="{FF2B5EF4-FFF2-40B4-BE49-F238E27FC236}">
                <a16:creationId xmlns:a16="http://schemas.microsoft.com/office/drawing/2014/main" id="{2C044FE5-A0B6-455D-AEEA-02E332EEF640}"/>
              </a:ext>
            </a:extLst>
          </p:cNvPr>
          <p:cNvSpPr>
            <a:spLocks noGrp="1" noChangeArrowheads="1"/>
          </p:cNvSpPr>
          <p:nvPr>
            <p:ph idx="1"/>
          </p:nvPr>
        </p:nvSpPr>
        <p:spPr>
          <a:xfrm>
            <a:off x="463550" y="1600200"/>
            <a:ext cx="8229600" cy="4525963"/>
          </a:xfrm>
        </p:spPr>
        <p:txBody>
          <a:bodyPr/>
          <a:lstStyle/>
          <a:p>
            <a:pPr marL="0" indent="0" eaLnBrk="1" hangingPunct="1">
              <a:lnSpc>
                <a:spcPct val="90000"/>
              </a:lnSpc>
              <a:buFont typeface="Wingdings" panose="05000000000000000000" pitchFamily="2" charset="2"/>
              <a:buNone/>
              <a:defRPr/>
            </a:pPr>
            <a:r>
              <a:rPr lang="en-US" altLang="en-US" sz="2400" b="1" dirty="0"/>
              <a:t>PROS</a:t>
            </a:r>
          </a:p>
          <a:p>
            <a:pPr eaLnBrk="1" hangingPunct="1">
              <a:lnSpc>
                <a:spcPct val="90000"/>
              </a:lnSpc>
              <a:defRPr/>
            </a:pPr>
            <a:r>
              <a:rPr lang="en-US" altLang="en-US" sz="2400" dirty="0"/>
              <a:t>Can be very cost effective</a:t>
            </a:r>
          </a:p>
          <a:p>
            <a:pPr eaLnBrk="1" hangingPunct="1">
              <a:lnSpc>
                <a:spcPct val="90000"/>
              </a:lnSpc>
              <a:defRPr/>
            </a:pPr>
            <a:r>
              <a:rPr lang="en-US" altLang="en-US" sz="2400" dirty="0"/>
              <a:t>Requires little permitting and is very resource efficient</a:t>
            </a:r>
          </a:p>
          <a:p>
            <a:pPr eaLnBrk="1" hangingPunct="1">
              <a:lnSpc>
                <a:spcPct val="90000"/>
              </a:lnSpc>
              <a:defRPr/>
            </a:pPr>
            <a:r>
              <a:rPr lang="en-US" altLang="en-US" sz="2400" dirty="0"/>
              <a:t>Introduces no chemicals into the environment</a:t>
            </a:r>
          </a:p>
          <a:p>
            <a:pPr eaLnBrk="1" hangingPunct="1">
              <a:lnSpc>
                <a:spcPct val="90000"/>
              </a:lnSpc>
              <a:defRPr/>
            </a:pPr>
            <a:r>
              <a:rPr lang="en-US" altLang="en-US" sz="2400" dirty="0"/>
              <a:t>Volunteers can help initially</a:t>
            </a:r>
          </a:p>
          <a:p>
            <a:pPr marL="0" indent="0" eaLnBrk="1" hangingPunct="1">
              <a:lnSpc>
                <a:spcPct val="90000"/>
              </a:lnSpc>
              <a:buFont typeface="Wingdings" panose="05000000000000000000" pitchFamily="2" charset="2"/>
              <a:buNone/>
              <a:defRPr/>
            </a:pPr>
            <a:endParaRPr lang="en-US" altLang="en-US" sz="2400" dirty="0"/>
          </a:p>
          <a:p>
            <a:pPr marL="0" indent="0" eaLnBrk="1" hangingPunct="1">
              <a:lnSpc>
                <a:spcPct val="90000"/>
              </a:lnSpc>
              <a:buFont typeface="Wingdings" panose="05000000000000000000" pitchFamily="2" charset="2"/>
              <a:buNone/>
              <a:defRPr/>
            </a:pPr>
            <a:r>
              <a:rPr lang="en-US" altLang="en-US" sz="2400" b="1" dirty="0"/>
              <a:t>CONS</a:t>
            </a:r>
          </a:p>
          <a:p>
            <a:pPr eaLnBrk="1" hangingPunct="1">
              <a:lnSpc>
                <a:spcPct val="90000"/>
              </a:lnSpc>
              <a:defRPr/>
            </a:pPr>
            <a:r>
              <a:rPr lang="en-US" altLang="en-US" sz="2400" dirty="0"/>
              <a:t>Labor intensive</a:t>
            </a:r>
          </a:p>
          <a:p>
            <a:pPr eaLnBrk="1" hangingPunct="1">
              <a:lnSpc>
                <a:spcPct val="90000"/>
              </a:lnSpc>
              <a:defRPr/>
            </a:pPr>
            <a:r>
              <a:rPr lang="en-US" altLang="en-US" sz="2400" dirty="0"/>
              <a:t>Sometimes difficult to maintain volunteer enthusiasm</a:t>
            </a:r>
          </a:p>
          <a:p>
            <a:pPr eaLnBrk="1" hangingPunct="1">
              <a:lnSpc>
                <a:spcPct val="90000"/>
              </a:lnSpc>
              <a:defRPr/>
            </a:pPr>
            <a:r>
              <a:rPr lang="en-US" altLang="en-US" sz="2400" dirty="0"/>
              <a:t>Time intensive</a:t>
            </a:r>
          </a:p>
          <a:p>
            <a:pPr eaLnBrk="1" hangingPunct="1">
              <a:lnSpc>
                <a:spcPct val="90000"/>
              </a:lnSpc>
              <a:defRPr/>
            </a:pPr>
            <a:r>
              <a:rPr lang="en-US" altLang="en-US" sz="2400" dirty="0"/>
              <a:t>Not feasible for large scale infestations in most cases</a:t>
            </a:r>
          </a:p>
          <a:p>
            <a:pPr eaLnBrk="1" hangingPunct="1">
              <a:lnSpc>
                <a:spcPct val="90000"/>
              </a:lnSpc>
              <a:defRPr/>
            </a:pPr>
            <a:r>
              <a:rPr lang="en-US" altLang="en-US" sz="2400" dirty="0"/>
              <a:t>Disturbance of soil</a:t>
            </a:r>
          </a:p>
          <a:p>
            <a:pPr eaLnBrk="1" hangingPunct="1">
              <a:lnSpc>
                <a:spcPct val="90000"/>
              </a:lnSpc>
              <a:defRPr/>
            </a:pPr>
            <a:endParaRPr lang="en-US" altLang="en-US" sz="2400"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a:extLst>
              <a:ext uri="{FF2B5EF4-FFF2-40B4-BE49-F238E27FC236}">
                <a16:creationId xmlns:a16="http://schemas.microsoft.com/office/drawing/2014/main" id="{3F5416F6-3C0E-484A-8627-256FFCB73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6" name="Rectangle 2">
            <a:extLst>
              <a:ext uri="{FF2B5EF4-FFF2-40B4-BE49-F238E27FC236}">
                <a16:creationId xmlns:a16="http://schemas.microsoft.com/office/drawing/2014/main" id="{54EC56E7-3F30-4522-B48E-E7C3780F3781}"/>
              </a:ext>
            </a:extLst>
          </p:cNvPr>
          <p:cNvSpPr>
            <a:spLocks noGrp="1" noChangeArrowheads="1"/>
          </p:cNvSpPr>
          <p:nvPr>
            <p:ph type="title"/>
          </p:nvPr>
        </p:nvSpPr>
        <p:spPr>
          <a:xfrm>
            <a:off x="2209800" y="527050"/>
            <a:ext cx="3962400" cy="914400"/>
          </a:xfrm>
        </p:spPr>
        <p:txBody>
          <a:bodyPr>
            <a:normAutofit fontScale="90000"/>
          </a:bodyPr>
          <a:lstStyle/>
          <a:p>
            <a:pPr marL="54864" algn="ctr" eaLnBrk="1" fontAlgn="auto" hangingPunct="1">
              <a:spcAft>
                <a:spcPts val="0"/>
              </a:spcAft>
              <a:defRPr/>
            </a:pPr>
            <a:r>
              <a:rPr lang="en-US" altLang="en-US" sz="4000" b="1" dirty="0"/>
              <a:t>Chemical Treatments</a:t>
            </a:r>
          </a:p>
        </p:txBody>
      </p:sp>
      <p:sp>
        <p:nvSpPr>
          <p:cNvPr id="56324" name="Rectangle 3">
            <a:extLst>
              <a:ext uri="{FF2B5EF4-FFF2-40B4-BE49-F238E27FC236}">
                <a16:creationId xmlns:a16="http://schemas.microsoft.com/office/drawing/2014/main" id="{335A705C-7460-4383-88E3-AE22DAE52E02}"/>
              </a:ext>
            </a:extLst>
          </p:cNvPr>
          <p:cNvSpPr>
            <a:spLocks noGrp="1" noChangeArrowheads="1"/>
          </p:cNvSpPr>
          <p:nvPr>
            <p:ph idx="1"/>
          </p:nvPr>
        </p:nvSpPr>
        <p:spPr>
          <a:xfrm>
            <a:off x="461963" y="2403475"/>
            <a:ext cx="7772400" cy="1724025"/>
          </a:xfrm>
        </p:spPr>
        <p:txBody>
          <a:bodyPr/>
          <a:lstStyle/>
          <a:p>
            <a:pPr eaLnBrk="1" hangingPunct="1"/>
            <a:r>
              <a:rPr lang="en-US" altLang="en-US" sz="3600">
                <a:latin typeface="Times New Roman" panose="02020603050405020304" pitchFamily="18" charset="0"/>
              </a:rPr>
              <a:t>One of the more effective and resource efficient ways to treat invasive species infestations</a:t>
            </a:r>
          </a:p>
          <a:p>
            <a:pPr eaLnBrk="1" hangingPunct="1"/>
            <a:r>
              <a:rPr lang="en-US" altLang="en-US" sz="3600">
                <a:latin typeface="Times New Roman" panose="02020603050405020304" pitchFamily="18" charset="0"/>
              </a:rPr>
              <a:t>Most invasive plants can be treated using either glyphosate (Round-up and Rodeo) or triclopyr (Brush-B-Gone and Garlon)</a:t>
            </a:r>
          </a:p>
        </p:txBody>
      </p:sp>
      <p:pic>
        <p:nvPicPr>
          <p:cNvPr id="56325" name="Picture 4">
            <a:extLst>
              <a:ext uri="{FF2B5EF4-FFF2-40B4-BE49-F238E27FC236}">
                <a16:creationId xmlns:a16="http://schemas.microsoft.com/office/drawing/2014/main" id="{AD8061FB-479A-432C-9A03-93A38E994DF2}"/>
              </a:ext>
            </a:extLst>
          </p:cNvPr>
          <p:cNvPicPr>
            <a:picLocks noChangeAspect="1" noChangeArrowheads="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6407150" y="628650"/>
            <a:ext cx="25146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1">
            <a:extLst>
              <a:ext uri="{FF2B5EF4-FFF2-40B4-BE49-F238E27FC236}">
                <a16:creationId xmlns:a16="http://schemas.microsoft.com/office/drawing/2014/main" id="{37ACF202-F8E0-473B-B493-9A41AF56B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63" y="736600"/>
            <a:ext cx="2592387"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8">
            <a:extLst>
              <a:ext uri="{FF2B5EF4-FFF2-40B4-BE49-F238E27FC236}">
                <a16:creationId xmlns:a16="http://schemas.microsoft.com/office/drawing/2014/main" id="{24DCEE6C-A0D9-46B3-9363-5531BF16A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1D200A-B9CE-43CB-8438-886EFDF5CFEE}"/>
              </a:ext>
            </a:extLst>
          </p:cNvPr>
          <p:cNvSpPr txBox="1">
            <a:spLocks/>
          </p:cNvSpPr>
          <p:nvPr/>
        </p:nvSpPr>
        <p:spPr>
          <a:xfrm>
            <a:off x="457200" y="277813"/>
            <a:ext cx="82296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defRPr/>
            </a:pPr>
            <a:r>
              <a:rPr lang="en-US" altLang="en-US" b="1" kern="0" dirty="0">
                <a:solidFill>
                  <a:schemeClr val="bg1"/>
                </a:solidFill>
              </a:rPr>
              <a:t>Control Techniques</a:t>
            </a:r>
          </a:p>
        </p:txBody>
      </p:sp>
      <p:sp>
        <p:nvSpPr>
          <p:cNvPr id="48132" name="Content Placeholder 2">
            <a:extLst>
              <a:ext uri="{FF2B5EF4-FFF2-40B4-BE49-F238E27FC236}">
                <a16:creationId xmlns:a16="http://schemas.microsoft.com/office/drawing/2014/main" id="{55031393-8BF0-42DA-872A-39F99EA1B25A}"/>
              </a:ext>
            </a:extLst>
          </p:cNvPr>
          <p:cNvSpPr txBox="1">
            <a:spLocks/>
          </p:cNvSpPr>
          <p:nvPr/>
        </p:nvSpPr>
        <p:spPr bwMode="auto">
          <a:xfrm>
            <a:off x="-444500" y="1223963"/>
            <a:ext cx="9340850"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669925" indent="-325438">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022350" indent="-350838">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339850" indent="-315913">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lvl="1">
              <a:defRPr/>
            </a:pPr>
            <a:r>
              <a:rPr lang="en-US" altLang="en-US" sz="3200" dirty="0">
                <a:latin typeface="+mj-lt"/>
                <a:ea typeface="ＭＳ Ｐゴシック" panose="020B0600070205080204" pitchFamily="34" charset="-128"/>
              </a:rPr>
              <a:t>MID SUMMER – LATER FALL</a:t>
            </a:r>
          </a:p>
          <a:p>
            <a:pPr lvl="2">
              <a:defRPr/>
            </a:pPr>
            <a:r>
              <a:rPr lang="en-US" altLang="en-US" sz="3200" dirty="0">
                <a:latin typeface="+mj-lt"/>
                <a:ea typeface="ＭＳ Ｐゴシック" panose="020B0600070205080204" pitchFamily="34" charset="-128"/>
              </a:rPr>
              <a:t>Treat woodies and herbs, &lt; 5 ft.</a:t>
            </a:r>
          </a:p>
          <a:p>
            <a:pPr lvl="3">
              <a:defRPr/>
            </a:pPr>
            <a:r>
              <a:rPr lang="en-US" altLang="en-US" sz="3200" dirty="0">
                <a:latin typeface="+mj-lt"/>
                <a:ea typeface="ＭＳ Ｐゴシック" panose="020B0600070205080204" pitchFamily="34" charset="-128"/>
              </a:rPr>
              <a:t>Foliar triclopyr - height of summer</a:t>
            </a:r>
          </a:p>
          <a:p>
            <a:pPr lvl="3">
              <a:defRPr/>
            </a:pPr>
            <a:r>
              <a:rPr lang="en-US" altLang="en-US" sz="3200" dirty="0">
                <a:latin typeface="+mj-lt"/>
                <a:ea typeface="ＭＳ Ｐゴシック" panose="020B0600070205080204" pitchFamily="34" charset="-128"/>
              </a:rPr>
              <a:t>Foliar application of glyphosate late summer - fall</a:t>
            </a:r>
          </a:p>
          <a:p>
            <a:pPr lvl="3">
              <a:defRPr/>
            </a:pPr>
            <a:r>
              <a:rPr lang="en-US" altLang="en-US" sz="3200" dirty="0">
                <a:latin typeface="+mj-lt"/>
                <a:ea typeface="ＭＳ Ｐゴシック" panose="020B0600070205080204" pitchFamily="34" charset="-128"/>
              </a:rPr>
              <a:t>Mechanical mowing, cutting  or uprooting</a:t>
            </a:r>
          </a:p>
          <a:p>
            <a:pPr lvl="3">
              <a:defRPr/>
            </a:pPr>
            <a:endParaRPr lang="en-US" altLang="en-US" dirty="0">
              <a:solidFill>
                <a:schemeClr val="tx1"/>
              </a:solidFill>
              <a:latin typeface="Arial" panose="020B0604020202020204" pitchFamily="34" charset="0"/>
              <a:ea typeface="ＭＳ Ｐゴシック" panose="020B0600070205080204" pitchFamily="34" charset="-128"/>
            </a:endParaRPr>
          </a:p>
          <a:p>
            <a:pPr lvl="2">
              <a:defRPr/>
            </a:pPr>
            <a:endParaRPr lang="en-US" altLang="en-US" dirty="0">
              <a:solidFill>
                <a:schemeClr val="tx1"/>
              </a:solidFill>
              <a:latin typeface="Arial" panose="020B0604020202020204" pitchFamily="34" charset="0"/>
              <a:ea typeface="ＭＳ Ｐゴシック" panose="020B0600070205080204" pitchFamily="34" charset="-128"/>
            </a:endParaRPr>
          </a:p>
          <a:p>
            <a:pPr>
              <a:buFont typeface="Wingdings" panose="05000000000000000000" pitchFamily="2" charset="2"/>
              <a:buNone/>
              <a:defRPr/>
            </a:pPr>
            <a:endParaRPr lang="en-US" altLang="en-US" dirty="0">
              <a:solidFill>
                <a:schemeClr val="tx1"/>
              </a:solidFill>
              <a:latin typeface="Arial" panose="020B0604020202020204" pitchFamily="34" charset="0"/>
              <a:ea typeface="ＭＳ Ｐゴシック" panose="020B0600070205080204" pitchFamily="34" charset="-128"/>
            </a:endParaRPr>
          </a:p>
        </p:txBody>
      </p:sp>
      <p:pic>
        <p:nvPicPr>
          <p:cNvPr id="60421" name="Picture 2" descr="S:\Conservation\Pictures\Management techniques\Brandon with sprayer.jpg">
            <a:extLst>
              <a:ext uri="{FF2B5EF4-FFF2-40B4-BE49-F238E27FC236}">
                <a16:creationId xmlns:a16="http://schemas.microsoft.com/office/drawing/2014/main" id="{1D0C198C-1CA7-4BFF-BAD7-6E653FB5E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763" y="0"/>
            <a:ext cx="25034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descr="S:\Conservation\Management\Viola-Calf Pasture\2010\2010 Calf Pasture Fall treat Photos\SDC10854b.jpg">
            <a:extLst>
              <a:ext uri="{FF2B5EF4-FFF2-40B4-BE49-F238E27FC236}">
                <a16:creationId xmlns:a16="http://schemas.microsoft.com/office/drawing/2014/main" id="{D2216F8E-C5F0-4D99-84F6-B613AA8562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4856163"/>
            <a:ext cx="150177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descr="S:\Conservation\Management\Viola-Calf Pasture\2010\2010 Calf Pasture Fall treat Photos\SDC10856.JPG">
            <a:extLst>
              <a:ext uri="{FF2B5EF4-FFF2-40B4-BE49-F238E27FC236}">
                <a16:creationId xmlns:a16="http://schemas.microsoft.com/office/drawing/2014/main" id="{4D0B79F1-8BF0-48DB-B743-7B77DBA12D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163" y="4856163"/>
            <a:ext cx="151765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3" descr="S:\Conservation\Pictures\Management techniques\Large scale spraying.jpg">
            <a:extLst>
              <a:ext uri="{FF2B5EF4-FFF2-40B4-BE49-F238E27FC236}">
                <a16:creationId xmlns:a16="http://schemas.microsoft.com/office/drawing/2014/main" id="{E1A2F1D7-09C8-4637-93A6-CD78A8C786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5275" y="5073650"/>
            <a:ext cx="2466975"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a:extLst>
              <a:ext uri="{FF2B5EF4-FFF2-40B4-BE49-F238E27FC236}">
                <a16:creationId xmlns:a16="http://schemas.microsoft.com/office/drawing/2014/main" id="{D3443F87-EE04-40D0-9F38-1A784E05D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5A39546-5D8D-4D16-9025-5C38BA1D617E}"/>
              </a:ext>
            </a:extLst>
          </p:cNvPr>
          <p:cNvSpPr txBox="1">
            <a:spLocks/>
          </p:cNvSpPr>
          <p:nvPr/>
        </p:nvSpPr>
        <p:spPr>
          <a:xfrm>
            <a:off x="457200" y="277813"/>
            <a:ext cx="82296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lgn="ctr">
              <a:defRPr/>
            </a:pPr>
            <a:r>
              <a:rPr lang="en-US" altLang="en-US" b="1" kern="0" dirty="0">
                <a:solidFill>
                  <a:schemeClr val="bg1"/>
                </a:solidFill>
              </a:rPr>
              <a:t>Control Techniques</a:t>
            </a:r>
          </a:p>
        </p:txBody>
      </p:sp>
      <p:sp>
        <p:nvSpPr>
          <p:cNvPr id="3" name="Content Placeholder 2">
            <a:extLst>
              <a:ext uri="{FF2B5EF4-FFF2-40B4-BE49-F238E27FC236}">
                <a16:creationId xmlns:a16="http://schemas.microsoft.com/office/drawing/2014/main" id="{2631739C-AEB0-4129-8783-AAF4E7005476}"/>
              </a:ext>
            </a:extLst>
          </p:cNvPr>
          <p:cNvSpPr txBox="1">
            <a:spLocks/>
          </p:cNvSpPr>
          <p:nvPr/>
        </p:nvSpPr>
        <p:spPr>
          <a:xfrm>
            <a:off x="-357188" y="1296988"/>
            <a:ext cx="6681788" cy="4810125"/>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lvl="1">
              <a:defRPr/>
            </a:pPr>
            <a:r>
              <a:rPr lang="en-US" altLang="en-US" sz="3200" kern="0" dirty="0">
                <a:solidFill>
                  <a:schemeClr val="bg1"/>
                </a:solidFill>
              </a:rPr>
              <a:t>LATE FALL - WINTER</a:t>
            </a:r>
          </a:p>
          <a:p>
            <a:pPr lvl="2">
              <a:defRPr/>
            </a:pPr>
            <a:r>
              <a:rPr lang="en-US" altLang="en-US" sz="3200" kern="0" dirty="0">
                <a:solidFill>
                  <a:schemeClr val="bg1"/>
                </a:solidFill>
              </a:rPr>
              <a:t>Remove large woodies</a:t>
            </a:r>
          </a:p>
          <a:p>
            <a:pPr lvl="3">
              <a:defRPr/>
            </a:pPr>
            <a:r>
              <a:rPr lang="en-US" altLang="en-US" sz="3200" kern="0" dirty="0">
                <a:solidFill>
                  <a:schemeClr val="bg1"/>
                </a:solidFill>
              </a:rPr>
              <a:t>Cut-paint or hack glyphosate treatments</a:t>
            </a:r>
          </a:p>
          <a:p>
            <a:pPr lvl="3">
              <a:defRPr/>
            </a:pPr>
            <a:r>
              <a:rPr lang="en-US" altLang="en-US" sz="3200" kern="0" dirty="0">
                <a:solidFill>
                  <a:schemeClr val="bg1"/>
                </a:solidFill>
              </a:rPr>
              <a:t>Basal bark and dormant stem triclopyr treatments</a:t>
            </a:r>
          </a:p>
          <a:p>
            <a:pPr lvl="3">
              <a:defRPr/>
            </a:pPr>
            <a:r>
              <a:rPr lang="en-US" altLang="en-US" sz="3200" kern="0" dirty="0">
                <a:solidFill>
                  <a:schemeClr val="bg1"/>
                </a:solidFill>
              </a:rPr>
              <a:t>Mechanical </a:t>
            </a:r>
          </a:p>
          <a:p>
            <a:pPr lvl="3">
              <a:defRPr/>
            </a:pPr>
            <a:endParaRPr lang="en-US" altLang="en-US" kern="0" dirty="0"/>
          </a:p>
          <a:p>
            <a:pPr lvl="2">
              <a:defRPr/>
            </a:pPr>
            <a:endParaRPr lang="en-US" altLang="en-US" kern="0" dirty="0"/>
          </a:p>
          <a:p>
            <a:pPr marL="0" indent="0">
              <a:buFont typeface="Wingdings" pitchFamily="2" charset="2"/>
              <a:buNone/>
              <a:defRPr/>
            </a:pPr>
            <a:endParaRPr lang="en-US" altLang="en-US" kern="0" dirty="0"/>
          </a:p>
        </p:txBody>
      </p:sp>
      <p:pic>
        <p:nvPicPr>
          <p:cNvPr id="58373" name="Picture 3">
            <a:extLst>
              <a:ext uri="{FF2B5EF4-FFF2-40B4-BE49-F238E27FC236}">
                <a16:creationId xmlns:a16="http://schemas.microsoft.com/office/drawing/2014/main" id="{E802AA0F-3118-40B3-B52B-E3BC74FB7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119313"/>
            <a:ext cx="2590800" cy="460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4" name="Picture 6">
            <a:extLst>
              <a:ext uri="{FF2B5EF4-FFF2-40B4-BE49-F238E27FC236}">
                <a16:creationId xmlns:a16="http://schemas.microsoft.com/office/drawing/2014/main" id="{A44B4541-C74A-4E72-8440-2BD0736AE6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5980113"/>
            <a:ext cx="1114425" cy="74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5" name="Picture 7">
            <a:extLst>
              <a:ext uri="{FF2B5EF4-FFF2-40B4-BE49-F238E27FC236}">
                <a16:creationId xmlns:a16="http://schemas.microsoft.com/office/drawing/2014/main" id="{F6D48A5E-5B41-4DB4-9587-45790CF284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138" y="5299075"/>
            <a:ext cx="2000250" cy="150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6" name="Picture 8">
            <a:extLst>
              <a:ext uri="{FF2B5EF4-FFF2-40B4-BE49-F238E27FC236}">
                <a16:creationId xmlns:a16="http://schemas.microsoft.com/office/drawing/2014/main" id="{01C27343-233F-4DC3-9C10-0905E46F4A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7813" y="1465263"/>
            <a:ext cx="10350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Gleason_II_1901_28">
            <a:extLst>
              <a:ext uri="{FF2B5EF4-FFF2-40B4-BE49-F238E27FC236}">
                <a16:creationId xmlns:a16="http://schemas.microsoft.com/office/drawing/2014/main" id="{AE5E5E5A-646E-488D-A98E-9998B88E9666}"/>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03188" y="0"/>
            <a:ext cx="9350376" cy="687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0EFAEF-2DCB-43CE-A0D3-FC873F2B451C}"/>
              </a:ext>
            </a:extLst>
          </p:cNvPr>
          <p:cNvSpPr/>
          <p:nvPr/>
        </p:nvSpPr>
        <p:spPr>
          <a:xfrm>
            <a:off x="0" y="-1588"/>
            <a:ext cx="9144000" cy="1419226"/>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algn="ctr" defTabSz="457200" eaLnBrk="1" fontAlgn="auto" hangingPunct="1">
              <a:spcBef>
                <a:spcPts val="0"/>
              </a:spcBef>
              <a:spcAft>
                <a:spcPts val="0"/>
              </a:spcAft>
              <a:defRPr/>
            </a:pPr>
            <a:endParaRPr lang="en-US" kern="0">
              <a:solidFill>
                <a:srgbClr val="D87E54"/>
              </a:solidFill>
              <a:latin typeface="Calibri" panose="020F0502020204030204"/>
            </a:endParaRPr>
          </a:p>
        </p:txBody>
      </p:sp>
      <p:sp>
        <p:nvSpPr>
          <p:cNvPr id="4" name="Title 1">
            <a:extLst>
              <a:ext uri="{FF2B5EF4-FFF2-40B4-BE49-F238E27FC236}">
                <a16:creationId xmlns:a16="http://schemas.microsoft.com/office/drawing/2014/main" id="{39664131-E7EC-4909-90D8-3174D031B813}"/>
              </a:ext>
            </a:extLst>
          </p:cNvPr>
          <p:cNvSpPr txBox="1">
            <a:spLocks/>
          </p:cNvSpPr>
          <p:nvPr/>
        </p:nvSpPr>
        <p:spPr>
          <a:xfrm>
            <a:off x="457200" y="277813"/>
            <a:ext cx="82296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lgn="ctr">
              <a:defRPr/>
            </a:pPr>
            <a:r>
              <a:rPr lang="en-US" altLang="en-US" b="1" kern="0" dirty="0">
                <a:solidFill>
                  <a:schemeClr val="bg1"/>
                </a:solidFill>
              </a:rPr>
              <a:t>Required Licenses</a:t>
            </a:r>
            <a:r>
              <a:rPr lang="en-US" altLang="en-US" b="1" kern="0" dirty="0"/>
              <a:t> </a:t>
            </a:r>
          </a:p>
        </p:txBody>
      </p:sp>
      <p:sp>
        <p:nvSpPr>
          <p:cNvPr id="50180" name="Content Placeholder 2">
            <a:extLst>
              <a:ext uri="{FF2B5EF4-FFF2-40B4-BE49-F238E27FC236}">
                <a16:creationId xmlns:a16="http://schemas.microsoft.com/office/drawing/2014/main" id="{7BF03435-CCC5-431B-84A0-1CAF937D97A2}"/>
              </a:ext>
            </a:extLst>
          </p:cNvPr>
          <p:cNvSpPr txBox="1">
            <a:spLocks/>
          </p:cNvSpPr>
          <p:nvPr/>
        </p:nvSpPr>
        <p:spPr bwMode="auto">
          <a:xfrm>
            <a:off x="152400" y="1077913"/>
            <a:ext cx="85344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669925" indent="-325438">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a:buFont typeface="Wingdings" panose="05000000000000000000" pitchFamily="2" charset="2"/>
              <a:buNone/>
              <a:defRPr/>
            </a:pPr>
            <a:r>
              <a:rPr lang="en-US" altLang="en-US" sz="2400" dirty="0">
                <a:solidFill>
                  <a:schemeClr val="tx1"/>
                </a:solidFill>
                <a:latin typeface="Arial" panose="020B0604020202020204" pitchFamily="34" charset="0"/>
                <a:ea typeface="ＭＳ Ｐゴシック" panose="020B0600070205080204" pitchFamily="34" charset="-128"/>
              </a:rPr>
              <a:t>	</a:t>
            </a:r>
          </a:p>
          <a:p>
            <a:pPr lvl="1">
              <a:defRPr/>
            </a:pPr>
            <a:r>
              <a:rPr lang="en-US" altLang="en-US" sz="3600" dirty="0">
                <a:latin typeface="+mj-lt"/>
                <a:ea typeface="ＭＳ Ｐゴシック" panose="020B0600070205080204" pitchFamily="34" charset="-128"/>
              </a:rPr>
              <a:t>To apply </a:t>
            </a:r>
            <a:r>
              <a:rPr lang="ja-JP" altLang="en-US" sz="3600" dirty="0">
                <a:latin typeface="+mj-lt"/>
                <a:ea typeface="ＭＳ Ｐゴシック" panose="020B0600070205080204" pitchFamily="34" charset="-128"/>
              </a:rPr>
              <a:t>“</a:t>
            </a:r>
            <a:r>
              <a:rPr lang="en-US" altLang="ja-JP" sz="3600" dirty="0">
                <a:latin typeface="+mj-lt"/>
                <a:ea typeface="ＭＳ Ｐゴシック" panose="020B0600070205080204" pitchFamily="34" charset="-128"/>
              </a:rPr>
              <a:t>general use</a:t>
            </a:r>
            <a:r>
              <a:rPr lang="ja-JP" altLang="en-US" sz="3600" dirty="0">
                <a:latin typeface="+mj-lt"/>
                <a:ea typeface="ＭＳ Ｐゴシック" panose="020B0600070205080204" pitchFamily="34" charset="-128"/>
              </a:rPr>
              <a:t>”</a:t>
            </a:r>
            <a:r>
              <a:rPr lang="en-US" altLang="ja-JP" sz="3600" dirty="0">
                <a:latin typeface="+mj-lt"/>
                <a:ea typeface="ＭＳ Ｐゴシック" panose="020B0600070205080204" pitchFamily="34" charset="-128"/>
              </a:rPr>
              <a:t> herbicides you need, at a minimum, a </a:t>
            </a:r>
            <a:r>
              <a:rPr lang="en-US" altLang="ja-JP" sz="3600" u="sng" dirty="0">
                <a:latin typeface="+mj-lt"/>
                <a:ea typeface="ＭＳ Ｐゴシック" panose="020B0600070205080204" pitchFamily="34" charset="-128"/>
              </a:rPr>
              <a:t>Commercial Applicators License</a:t>
            </a:r>
            <a:r>
              <a:rPr lang="en-US" altLang="ja-JP" sz="3600" dirty="0">
                <a:latin typeface="+mj-lt"/>
                <a:ea typeface="ＭＳ Ｐゴシック" panose="020B0600070205080204" pitchFamily="34" charset="-128"/>
              </a:rPr>
              <a:t> (sometimes called the CORE license)</a:t>
            </a:r>
            <a:endParaRPr lang="en-US" altLang="en-US" sz="3600" dirty="0">
              <a:latin typeface="+mj-lt"/>
              <a:ea typeface="ＭＳ Ｐゴシック" panose="020B0600070205080204" pitchFamily="34" charset="-128"/>
            </a:endParaRPr>
          </a:p>
          <a:p>
            <a:pPr lvl="1">
              <a:defRPr/>
            </a:pPr>
            <a:r>
              <a:rPr lang="en-US" altLang="en-US" sz="3600" dirty="0">
                <a:latin typeface="+mj-lt"/>
                <a:ea typeface="ＭＳ Ｐゴシック" panose="020B0600070205080204" pitchFamily="34" charset="-128"/>
              </a:rPr>
              <a:t>To apply </a:t>
            </a:r>
            <a:r>
              <a:rPr lang="ja-JP" altLang="en-US" sz="3600" dirty="0">
                <a:latin typeface="+mj-lt"/>
                <a:ea typeface="ＭＳ Ｐゴシック" panose="020B0600070205080204" pitchFamily="34" charset="-128"/>
              </a:rPr>
              <a:t>“</a:t>
            </a:r>
            <a:r>
              <a:rPr lang="en-US" altLang="ja-JP" sz="3600" dirty="0">
                <a:latin typeface="+mj-lt"/>
                <a:ea typeface="ＭＳ Ｐゴシック" panose="020B0600070205080204" pitchFamily="34" charset="-128"/>
              </a:rPr>
              <a:t>restricted use</a:t>
            </a:r>
            <a:r>
              <a:rPr lang="ja-JP" altLang="en-US" sz="3600" dirty="0">
                <a:latin typeface="+mj-lt"/>
                <a:ea typeface="ＭＳ Ｐゴシック" panose="020B0600070205080204" pitchFamily="34" charset="-128"/>
              </a:rPr>
              <a:t>”</a:t>
            </a:r>
            <a:r>
              <a:rPr lang="en-US" altLang="ja-JP" sz="3600" dirty="0">
                <a:latin typeface="+mj-lt"/>
                <a:ea typeface="ＭＳ Ｐゴシック" panose="020B0600070205080204" pitchFamily="34" charset="-128"/>
              </a:rPr>
              <a:t> herbicides you need a Commercial Applicators License PLUS a </a:t>
            </a:r>
            <a:r>
              <a:rPr lang="en-US" altLang="ja-JP" sz="3600" u="sng" dirty="0">
                <a:latin typeface="+mj-lt"/>
                <a:ea typeface="ＭＳ Ｐゴシック" panose="020B0600070205080204" pitchFamily="34" charset="-128"/>
              </a:rPr>
              <a:t>Commercial Certification</a:t>
            </a:r>
            <a:endParaRPr lang="en-US" altLang="ja-JP" sz="3600" dirty="0">
              <a:latin typeface="+mj-lt"/>
              <a:ea typeface="ＭＳ Ｐゴシック" panose="020B0600070205080204" pitchFamily="34" charset="-128"/>
            </a:endParaRPr>
          </a:p>
          <a:p>
            <a:pPr lvl="1">
              <a:defRPr/>
            </a:pPr>
            <a:endParaRPr lang="en-US" altLang="en-US" sz="2400" dirty="0">
              <a:solidFill>
                <a:schemeClr val="tx1"/>
              </a:solidFill>
              <a:latin typeface="Arial" panose="020B0604020202020204" pitchFamily="34" charset="0"/>
              <a:ea typeface="ＭＳ Ｐゴシック" panose="020B0600070205080204" pitchFamily="34" charset="-128"/>
            </a:endParaRPr>
          </a:p>
          <a:p>
            <a:pPr lvl="1">
              <a:defRPr/>
            </a:pPr>
            <a:endParaRPr lang="en-US" altLang="en-US" sz="2000" dirty="0">
              <a:solidFill>
                <a:schemeClr val="tx1"/>
              </a:solidFill>
              <a:latin typeface="Arial" panose="020B0604020202020204" pitchFamily="34" charset="0"/>
              <a:ea typeface="ＭＳ Ｐゴシック" panose="020B0600070205080204" pitchFamily="34" charset="-128"/>
            </a:endParaRPr>
          </a:p>
          <a:p>
            <a:pPr>
              <a:buFont typeface="Wingdings" panose="05000000000000000000" pitchFamily="2" charset="2"/>
              <a:buNone/>
              <a:defRPr/>
            </a:pPr>
            <a:endParaRPr lang="en-US" altLang="en-US" sz="2400" dirty="0">
              <a:solidFill>
                <a:schemeClr val="tx1"/>
              </a:solidFill>
              <a:latin typeface="Arial" panose="020B0604020202020204" pitchFamily="34" charset="0"/>
              <a:ea typeface="ＭＳ Ｐゴシック" panose="020B0600070205080204" pitchFamily="34" charset="-128"/>
            </a:endParaRPr>
          </a:p>
          <a:p>
            <a:pPr>
              <a:buFont typeface="Wingdings" panose="05000000000000000000" pitchFamily="2" charset="2"/>
              <a:buNone/>
              <a:defRPr/>
            </a:pPr>
            <a:endParaRPr lang="en-US" altLang="en-US" sz="2400" dirty="0">
              <a:solidFill>
                <a:schemeClr val="tx1"/>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a:extLst>
              <a:ext uri="{FF2B5EF4-FFF2-40B4-BE49-F238E27FC236}">
                <a16:creationId xmlns:a16="http://schemas.microsoft.com/office/drawing/2014/main" id="{0763C68A-16E7-474E-9BD9-9DF8E6A17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39750"/>
            <a:ext cx="91567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Rectangle 2">
            <a:extLst>
              <a:ext uri="{FF2B5EF4-FFF2-40B4-BE49-F238E27FC236}">
                <a16:creationId xmlns:a16="http://schemas.microsoft.com/office/drawing/2014/main" id="{A803AABE-F483-4C68-A019-8822A9EB09FF}"/>
              </a:ext>
            </a:extLst>
          </p:cNvPr>
          <p:cNvSpPr>
            <a:spLocks noGrp="1" noChangeArrowheads="1"/>
          </p:cNvSpPr>
          <p:nvPr>
            <p:ph type="title"/>
          </p:nvPr>
        </p:nvSpPr>
        <p:spPr/>
        <p:txBody>
          <a:bodyPr/>
          <a:lstStyle/>
          <a:p>
            <a:pPr marL="53975" eaLnBrk="1" hangingPunct="1"/>
            <a:r>
              <a:rPr lang="en-US" altLang="en-US" sz="4000" b="1"/>
              <a:t>Chemical Control Summary</a:t>
            </a:r>
          </a:p>
        </p:txBody>
      </p:sp>
      <p:sp>
        <p:nvSpPr>
          <p:cNvPr id="53251" name="Rectangle 3">
            <a:extLst>
              <a:ext uri="{FF2B5EF4-FFF2-40B4-BE49-F238E27FC236}">
                <a16:creationId xmlns:a16="http://schemas.microsoft.com/office/drawing/2014/main" id="{10C63EA0-879B-4C09-B4CE-DF1D35A1870F}"/>
              </a:ext>
            </a:extLst>
          </p:cNvPr>
          <p:cNvSpPr>
            <a:spLocks noGrp="1" noChangeArrowheads="1"/>
          </p:cNvSpPr>
          <p:nvPr>
            <p:ph idx="1"/>
          </p:nvPr>
        </p:nvSpPr>
        <p:spPr>
          <a:xfrm>
            <a:off x="304800" y="1460500"/>
            <a:ext cx="8229600" cy="4525963"/>
          </a:xfrm>
        </p:spPr>
        <p:txBody>
          <a:bodyPr/>
          <a:lstStyle/>
          <a:p>
            <a:pPr marL="0" indent="0" eaLnBrk="1" hangingPunct="1">
              <a:lnSpc>
                <a:spcPct val="90000"/>
              </a:lnSpc>
              <a:buFont typeface="Wingdings" panose="05000000000000000000" pitchFamily="2" charset="2"/>
              <a:buNone/>
              <a:defRPr/>
            </a:pPr>
            <a:r>
              <a:rPr lang="en-US" altLang="en-US" sz="3200" b="1" dirty="0"/>
              <a:t>PROS</a:t>
            </a:r>
          </a:p>
          <a:p>
            <a:pPr eaLnBrk="1" hangingPunct="1">
              <a:lnSpc>
                <a:spcPct val="90000"/>
              </a:lnSpc>
              <a:defRPr/>
            </a:pPr>
            <a:r>
              <a:rPr lang="en-US" altLang="en-US" sz="3200" dirty="0"/>
              <a:t>Can be very effective with cut-paint and foliar spray</a:t>
            </a:r>
          </a:p>
          <a:p>
            <a:pPr eaLnBrk="1" hangingPunct="1">
              <a:lnSpc>
                <a:spcPct val="90000"/>
              </a:lnSpc>
              <a:defRPr/>
            </a:pPr>
            <a:r>
              <a:rPr lang="en-US" altLang="en-US" sz="3200" dirty="0"/>
              <a:t>Typically less labor and time intensive</a:t>
            </a:r>
          </a:p>
          <a:p>
            <a:pPr eaLnBrk="1" hangingPunct="1">
              <a:lnSpc>
                <a:spcPct val="90000"/>
              </a:lnSpc>
              <a:defRPr/>
            </a:pPr>
            <a:r>
              <a:rPr lang="en-US" altLang="en-US" sz="3200" dirty="0"/>
              <a:t>Less earth disturbance</a:t>
            </a:r>
          </a:p>
          <a:p>
            <a:pPr marL="0" indent="0" eaLnBrk="1" hangingPunct="1">
              <a:lnSpc>
                <a:spcPct val="90000"/>
              </a:lnSpc>
              <a:buFont typeface="Wingdings" panose="05000000000000000000" pitchFamily="2" charset="2"/>
              <a:buNone/>
              <a:defRPr/>
            </a:pPr>
            <a:endParaRPr lang="en-US" altLang="en-US" sz="3200" dirty="0"/>
          </a:p>
          <a:p>
            <a:pPr marL="0" indent="0" eaLnBrk="1" hangingPunct="1">
              <a:lnSpc>
                <a:spcPct val="90000"/>
              </a:lnSpc>
              <a:buFont typeface="Wingdings" panose="05000000000000000000" pitchFamily="2" charset="2"/>
              <a:buNone/>
              <a:defRPr/>
            </a:pPr>
            <a:r>
              <a:rPr lang="en-US" altLang="en-US" sz="3200" b="1" dirty="0"/>
              <a:t>CONS</a:t>
            </a:r>
          </a:p>
          <a:p>
            <a:pPr eaLnBrk="1" hangingPunct="1">
              <a:lnSpc>
                <a:spcPct val="90000"/>
              </a:lnSpc>
              <a:defRPr/>
            </a:pPr>
            <a:r>
              <a:rPr lang="en-US" altLang="en-US" sz="3200" dirty="0"/>
              <a:t>License required</a:t>
            </a:r>
          </a:p>
          <a:p>
            <a:pPr eaLnBrk="1" hangingPunct="1">
              <a:lnSpc>
                <a:spcPct val="90000"/>
              </a:lnSpc>
              <a:defRPr/>
            </a:pPr>
            <a:r>
              <a:rPr lang="en-US" altLang="en-US" sz="3200" dirty="0"/>
              <a:t>Permitting is sometimes required</a:t>
            </a:r>
          </a:p>
          <a:p>
            <a:pPr eaLnBrk="1" hangingPunct="1">
              <a:lnSpc>
                <a:spcPct val="90000"/>
              </a:lnSpc>
              <a:defRPr/>
            </a:pPr>
            <a:r>
              <a:rPr lang="en-US" altLang="en-US" sz="3200" dirty="0"/>
              <a:t>Work with potentially hazardous chemicals</a:t>
            </a:r>
          </a:p>
          <a:p>
            <a:pPr eaLnBrk="1" hangingPunct="1">
              <a:lnSpc>
                <a:spcPct val="90000"/>
              </a:lnSpc>
              <a:defRPr/>
            </a:pPr>
            <a:endParaRPr lang="en-US" altLang="en-US" sz="2400"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S:\Conservation\Management\Viola-Calf Pasture\2010\2010 Calf Pasture Fall treat Photos\SDC10869.JPG">
            <a:extLst>
              <a:ext uri="{FF2B5EF4-FFF2-40B4-BE49-F238E27FC236}">
                <a16:creationId xmlns:a16="http://schemas.microsoft.com/office/drawing/2014/main" id="{B429235A-990B-4957-AA82-3173B04D8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575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onservation\Management\Viola-Calf Pasture\2014\Calf Past 14 Photos\DSC_0004.JPG">
            <a:extLst>
              <a:ext uri="{FF2B5EF4-FFF2-40B4-BE49-F238E27FC236}">
                <a16:creationId xmlns:a16="http://schemas.microsoft.com/office/drawing/2014/main" id="{42716241-584C-47DF-B499-81C672DA2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0390188"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32C6AF-AD98-46DE-95A7-0E9658152DDB}"/>
              </a:ext>
            </a:extLst>
          </p:cNvPr>
          <p:cNvSpPr/>
          <p:nvPr/>
        </p:nvSpPr>
        <p:spPr>
          <a:xfrm>
            <a:off x="0" y="-1588"/>
            <a:ext cx="9144000" cy="1601788"/>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algn="ctr" defTabSz="457200" eaLnBrk="1" fontAlgn="auto" hangingPunct="1">
              <a:spcBef>
                <a:spcPts val="0"/>
              </a:spcBef>
              <a:spcAft>
                <a:spcPts val="0"/>
              </a:spcAft>
              <a:defRPr/>
            </a:pPr>
            <a:endParaRPr lang="en-US" kern="0">
              <a:solidFill>
                <a:srgbClr val="D87E54"/>
              </a:solidFill>
              <a:latin typeface="Calibri" panose="020F0502020204030204"/>
            </a:endParaRPr>
          </a:p>
        </p:txBody>
      </p:sp>
      <p:sp>
        <p:nvSpPr>
          <p:cNvPr id="69635" name="Title 1">
            <a:extLst>
              <a:ext uri="{FF2B5EF4-FFF2-40B4-BE49-F238E27FC236}">
                <a16:creationId xmlns:a16="http://schemas.microsoft.com/office/drawing/2014/main" id="{FB98F193-2EA3-4623-A23D-B9006971EA6C}"/>
              </a:ext>
            </a:extLst>
          </p:cNvPr>
          <p:cNvSpPr>
            <a:spLocks noGrp="1" noChangeArrowheads="1"/>
          </p:cNvSpPr>
          <p:nvPr>
            <p:ph type="title"/>
          </p:nvPr>
        </p:nvSpPr>
        <p:spPr/>
        <p:txBody>
          <a:bodyPr/>
          <a:lstStyle/>
          <a:p>
            <a:pPr algn="ctr"/>
            <a:r>
              <a:rPr lang="en-US" altLang="en-US" b="1"/>
              <a:t>Wetlands Permitting</a:t>
            </a:r>
          </a:p>
        </p:txBody>
      </p:sp>
      <p:sp>
        <p:nvSpPr>
          <p:cNvPr id="3" name="Content Placeholder 2">
            <a:extLst>
              <a:ext uri="{FF2B5EF4-FFF2-40B4-BE49-F238E27FC236}">
                <a16:creationId xmlns:a16="http://schemas.microsoft.com/office/drawing/2014/main" id="{BE3E1FB0-1B89-44FB-AF94-642C5095145B}"/>
              </a:ext>
            </a:extLst>
          </p:cNvPr>
          <p:cNvSpPr>
            <a:spLocks noGrp="1"/>
          </p:cNvSpPr>
          <p:nvPr>
            <p:ph idx="1"/>
          </p:nvPr>
        </p:nvSpPr>
        <p:spPr>
          <a:xfrm>
            <a:off x="436563" y="2209800"/>
            <a:ext cx="8229600" cy="4038600"/>
          </a:xfrm>
        </p:spPr>
        <p:txBody>
          <a:bodyPr/>
          <a:lstStyle/>
          <a:p>
            <a:pPr>
              <a:defRPr/>
            </a:pPr>
            <a:r>
              <a:rPr lang="en-US" sz="3600" dirty="0"/>
              <a:t>Check with your local Conservation Agent regarding local bylaws</a:t>
            </a:r>
          </a:p>
          <a:p>
            <a:pPr marL="0" indent="0">
              <a:buFont typeface="Wingdings" panose="05000000000000000000" pitchFamily="2" charset="2"/>
              <a:buNone/>
              <a:defRPr/>
            </a:pPr>
            <a:endParaRPr lang="en-US" sz="3600" dirty="0"/>
          </a:p>
          <a:p>
            <a:pPr>
              <a:defRPr/>
            </a:pPr>
            <a:r>
              <a:rPr lang="en-US" sz="3600" dirty="0"/>
              <a:t>Contact DEP specialist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48F0A5AA-AB11-403D-90B3-CD2CDAAC2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577850"/>
            <a:ext cx="9139237" cy="628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FED28314-47C6-481E-8C3F-385CFD51EEBD}"/>
              </a:ext>
            </a:extLst>
          </p:cNvPr>
          <p:cNvSpPr/>
          <p:nvPr/>
        </p:nvSpPr>
        <p:spPr>
          <a:xfrm>
            <a:off x="0" y="-1588"/>
            <a:ext cx="9144000" cy="1958976"/>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algn="ctr" defTabSz="457200" eaLnBrk="1" fontAlgn="auto" hangingPunct="1">
              <a:spcBef>
                <a:spcPts val="0"/>
              </a:spcBef>
              <a:spcAft>
                <a:spcPts val="0"/>
              </a:spcAft>
              <a:defRPr/>
            </a:pPr>
            <a:r>
              <a:rPr lang="en-US" altLang="en-US" sz="3600" dirty="0">
                <a:solidFill>
                  <a:prstClr val="black"/>
                </a:solidFill>
                <a:latin typeface="Arial" charset="0"/>
                <a:cs typeface="Arial" charset="0"/>
              </a:rPr>
              <a:t>Rare species habitat Management </a:t>
            </a:r>
          </a:p>
          <a:p>
            <a:pPr algn="ctr" defTabSz="457200" eaLnBrk="1" fontAlgn="auto" hangingPunct="1">
              <a:spcBef>
                <a:spcPts val="0"/>
              </a:spcBef>
              <a:spcAft>
                <a:spcPts val="0"/>
              </a:spcAft>
              <a:defRPr/>
            </a:pPr>
            <a:r>
              <a:rPr lang="en-US" altLang="en-US" sz="3600" dirty="0">
                <a:solidFill>
                  <a:prstClr val="black"/>
                </a:solidFill>
                <a:latin typeface="Arial" charset="0"/>
                <a:cs typeface="Arial" charset="0"/>
              </a:rPr>
              <a:t>in a wet meadow habitat</a:t>
            </a:r>
          </a:p>
          <a:p>
            <a:pPr algn="ctr" defTabSz="457200" eaLnBrk="1" fontAlgn="auto" hangingPunct="1">
              <a:spcBef>
                <a:spcPts val="0"/>
              </a:spcBef>
              <a:spcAft>
                <a:spcPts val="0"/>
              </a:spcAft>
              <a:defRPr/>
            </a:pPr>
            <a:endParaRPr lang="en-US" kern="0" dirty="0">
              <a:solidFill>
                <a:srgbClr val="D87E54"/>
              </a:solidFill>
              <a:latin typeface="Calibri" panose="020F0502020204030204"/>
            </a:endParaRPr>
          </a:p>
        </p:txBody>
      </p:sp>
      <p:pic>
        <p:nvPicPr>
          <p:cNvPr id="70660" name="Picture 3">
            <a:extLst>
              <a:ext uri="{FF2B5EF4-FFF2-40B4-BE49-F238E27FC236}">
                <a16:creationId xmlns:a16="http://schemas.microsoft.com/office/drawing/2014/main" id="{D5375930-E73E-4037-ACE4-954E00CE7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762250"/>
            <a:ext cx="3524250" cy="325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69F162-EBC1-414C-925E-AE7CC4BD09FA}"/>
              </a:ext>
            </a:extLst>
          </p:cNvPr>
          <p:cNvSpPr/>
          <p:nvPr/>
        </p:nvSpPr>
        <p:spPr>
          <a:xfrm>
            <a:off x="0" y="-1588"/>
            <a:ext cx="9144000" cy="1958976"/>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algn="ctr" defTabSz="457200" eaLnBrk="1" fontAlgn="auto" hangingPunct="1">
              <a:spcBef>
                <a:spcPts val="0"/>
              </a:spcBef>
              <a:spcAft>
                <a:spcPts val="0"/>
              </a:spcAft>
              <a:defRPr/>
            </a:pPr>
            <a:endParaRPr lang="en-US" kern="0">
              <a:solidFill>
                <a:srgbClr val="D87E54"/>
              </a:solidFill>
              <a:latin typeface="Calibri" panose="020F0502020204030204"/>
            </a:endParaRPr>
          </a:p>
        </p:txBody>
      </p:sp>
      <p:sp>
        <p:nvSpPr>
          <p:cNvPr id="72707" name="Title 1">
            <a:extLst>
              <a:ext uri="{FF2B5EF4-FFF2-40B4-BE49-F238E27FC236}">
                <a16:creationId xmlns:a16="http://schemas.microsoft.com/office/drawing/2014/main" id="{F26D0180-E384-4A8D-92F2-4AEC38633006}"/>
              </a:ext>
            </a:extLst>
          </p:cNvPr>
          <p:cNvSpPr>
            <a:spLocks noGrp="1" noChangeArrowheads="1"/>
          </p:cNvSpPr>
          <p:nvPr>
            <p:ph type="ctrTitle"/>
          </p:nvPr>
        </p:nvSpPr>
        <p:spPr/>
        <p:txBody>
          <a:bodyPr/>
          <a:lstStyle/>
          <a:p>
            <a:endParaRPr lang="en-US" altLang="en-US"/>
          </a:p>
        </p:txBody>
      </p:sp>
      <p:sp>
        <p:nvSpPr>
          <p:cNvPr id="72708" name="Subtitle 2">
            <a:extLst>
              <a:ext uri="{FF2B5EF4-FFF2-40B4-BE49-F238E27FC236}">
                <a16:creationId xmlns:a16="http://schemas.microsoft.com/office/drawing/2014/main" id="{E55BCA6A-CB43-4DBA-BF68-F8F8789C9157}"/>
              </a:ext>
            </a:extLst>
          </p:cNvPr>
          <p:cNvSpPr>
            <a:spLocks noGrp="1" noChangeArrowheads="1"/>
          </p:cNvSpPr>
          <p:nvPr>
            <p:ph type="subTitle" idx="1"/>
          </p:nvPr>
        </p:nvSpPr>
        <p:spPr/>
        <p:txBody>
          <a:bodyPr/>
          <a:lstStyle/>
          <a:p>
            <a:endParaRPr lang="en-US" altLang="en-US"/>
          </a:p>
        </p:txBody>
      </p:sp>
      <p:sp>
        <p:nvSpPr>
          <p:cNvPr id="72709" name="Text Box 153">
            <a:extLst>
              <a:ext uri="{FF2B5EF4-FFF2-40B4-BE49-F238E27FC236}">
                <a16:creationId xmlns:a16="http://schemas.microsoft.com/office/drawing/2014/main" id="{34B2DE9B-DF3D-4393-88E7-58B32B3B0E3D}"/>
              </a:ext>
            </a:extLst>
          </p:cNvPr>
          <p:cNvSpPr txBox="1">
            <a:spLocks noChangeArrowheads="1"/>
          </p:cNvSpPr>
          <p:nvPr/>
        </p:nvSpPr>
        <p:spPr bwMode="auto">
          <a:xfrm>
            <a:off x="184150" y="65088"/>
            <a:ext cx="91313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3200" b="1" i="1">
                <a:solidFill>
                  <a:srgbClr val="FFFFFF"/>
                </a:solidFill>
                <a:latin typeface="Arial" panose="020B0604020202020204" pitchFamily="34" charset="0"/>
                <a:cs typeface="Arial" panose="020B0604020202020204" pitchFamily="34" charset="0"/>
              </a:rPr>
              <a:t>Viola brittoniana</a:t>
            </a:r>
            <a:r>
              <a:rPr lang="en-US" altLang="en-US" sz="3200" b="1">
                <a:solidFill>
                  <a:srgbClr val="FFFFFF"/>
                </a:solidFill>
                <a:latin typeface="Arial" panose="020B0604020202020204" pitchFamily="34" charset="0"/>
                <a:cs typeface="Arial" panose="020B0604020202020204" pitchFamily="34" charset="0"/>
              </a:rPr>
              <a:t> management-Wet meadow</a:t>
            </a:r>
          </a:p>
        </p:txBody>
      </p:sp>
      <p:pic>
        <p:nvPicPr>
          <p:cNvPr id="72710" name="Picture 5">
            <a:extLst>
              <a:ext uri="{FF2B5EF4-FFF2-40B4-BE49-F238E27FC236}">
                <a16:creationId xmlns:a16="http://schemas.microsoft.com/office/drawing/2014/main" id="{15A502E8-E4E5-4C9E-92E8-24F04F454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89038"/>
            <a:ext cx="9136063"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Box 6">
            <a:extLst>
              <a:ext uri="{FF2B5EF4-FFF2-40B4-BE49-F238E27FC236}">
                <a16:creationId xmlns:a16="http://schemas.microsoft.com/office/drawing/2014/main" id="{D9F5FC4B-BC19-42FB-950B-7A2B468C8D64}"/>
              </a:ext>
            </a:extLst>
          </p:cNvPr>
          <p:cNvSpPr txBox="1">
            <a:spLocks noChangeArrowheads="1"/>
          </p:cNvSpPr>
          <p:nvPr/>
        </p:nvSpPr>
        <p:spPr bwMode="auto">
          <a:xfrm>
            <a:off x="1676400" y="1295400"/>
            <a:ext cx="55626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FFFF"/>
                </a:solidFill>
                <a:latin typeface="Calibri" panose="020F0502020204030204" pitchFamily="34" charset="0"/>
              </a:rPr>
              <a:t>● </a:t>
            </a:r>
            <a:r>
              <a:rPr lang="en-US" altLang="en-US" b="1">
                <a:solidFill>
                  <a:srgbClr val="FFFFFF"/>
                </a:solidFill>
                <a:latin typeface="Calibri" panose="020F0502020204030204" pitchFamily="34" charset="0"/>
              </a:rPr>
              <a:t>10 acres of floodplain and 9 acres of river open meadow</a:t>
            </a:r>
          </a:p>
          <a:p>
            <a:pPr eaLnBrk="1" hangingPunct="1"/>
            <a:endParaRPr lang="en-US" altLang="en-US" b="1">
              <a:solidFill>
                <a:srgbClr val="FFFFFF"/>
              </a:solidFill>
              <a:latin typeface="Calibri" panose="020F0502020204030204" pitchFamily="34" charset="0"/>
            </a:endParaRPr>
          </a:p>
          <a:p>
            <a:pPr eaLnBrk="1" hangingPunct="1"/>
            <a:r>
              <a:rPr lang="en-US" altLang="en-US">
                <a:solidFill>
                  <a:srgbClr val="FFFFFF"/>
                </a:solidFill>
                <a:latin typeface="Calibri" panose="020F0502020204030204" pitchFamily="34" charset="0"/>
              </a:rPr>
              <a:t>● </a:t>
            </a:r>
            <a:r>
              <a:rPr lang="en-US" altLang="en-US" b="1">
                <a:solidFill>
                  <a:srgbClr val="FFFFFF"/>
                </a:solidFill>
                <a:latin typeface="Calibri" panose="020F0502020204030204" pitchFamily="34" charset="0"/>
              </a:rPr>
              <a:t>Largest known population in NE for the rare </a:t>
            </a:r>
            <a:r>
              <a:rPr lang="en-US" altLang="en-US" b="1" i="1">
                <a:solidFill>
                  <a:srgbClr val="FFFFFF"/>
                </a:solidFill>
                <a:latin typeface="Calibri" panose="020F0502020204030204" pitchFamily="34" charset="0"/>
              </a:rPr>
              <a:t>Viola brittoniana</a:t>
            </a:r>
          </a:p>
          <a:p>
            <a:pPr eaLnBrk="1" hangingPunct="1"/>
            <a:endParaRPr lang="en-US" altLang="en-US" b="1">
              <a:solidFill>
                <a:srgbClr val="FFFFFF"/>
              </a:solidFill>
              <a:latin typeface="Calibri" panose="020F0502020204030204" pitchFamily="34" charset="0"/>
            </a:endParaRPr>
          </a:p>
          <a:p>
            <a:pPr eaLnBrk="1" hangingPunct="1"/>
            <a:r>
              <a:rPr lang="en-US" altLang="en-US">
                <a:solidFill>
                  <a:srgbClr val="FFFFFF"/>
                </a:solidFill>
                <a:latin typeface="Calibri" panose="020F0502020204030204" pitchFamily="34" charset="0"/>
              </a:rPr>
              <a:t>● </a:t>
            </a:r>
            <a:r>
              <a:rPr lang="en-US" altLang="en-US" b="1">
                <a:solidFill>
                  <a:srgbClr val="FFFFFF"/>
                </a:solidFill>
                <a:latin typeface="Calibri" panose="020F0502020204030204" pitchFamily="34" charset="0"/>
              </a:rPr>
              <a:t>Occupies approximately 2.5 acres of the overall site and presently contains  approximately 2,666 plants</a:t>
            </a:r>
          </a:p>
          <a:p>
            <a:pPr eaLnBrk="1" hangingPunct="1"/>
            <a:endParaRPr lang="en-US" altLang="en-US" b="1">
              <a:solidFill>
                <a:srgbClr val="FFFFFF"/>
              </a:solidFill>
              <a:latin typeface="Calibri" panose="020F0502020204030204" pitchFamily="34" charset="0"/>
            </a:endParaRPr>
          </a:p>
          <a:p>
            <a:pPr eaLnBrk="1" hangingPunct="1"/>
            <a:r>
              <a:rPr lang="en-US" altLang="en-US">
                <a:solidFill>
                  <a:srgbClr val="FFFFFF"/>
                </a:solidFill>
                <a:latin typeface="Calibri" panose="020F0502020204030204" pitchFamily="34" charset="0"/>
              </a:rPr>
              <a:t>● </a:t>
            </a:r>
            <a:r>
              <a:rPr lang="en-US" altLang="en-US" b="1">
                <a:solidFill>
                  <a:srgbClr val="FFFFFF"/>
                </a:solidFill>
                <a:latin typeface="Calibri" panose="020F0502020204030204" pitchFamily="34" charset="0"/>
              </a:rPr>
              <a:t>Site is annually mowed, keeping the area in early succession</a:t>
            </a:r>
          </a:p>
          <a:p>
            <a:pPr eaLnBrk="1" hangingPunct="1"/>
            <a:endParaRPr lang="en-US" altLang="en-US" b="1">
              <a:solidFill>
                <a:srgbClr val="FFFFFF"/>
              </a:solidFill>
              <a:latin typeface="Calibri" panose="020F0502020204030204" pitchFamily="34" charset="0"/>
            </a:endParaRPr>
          </a:p>
          <a:p>
            <a:pPr eaLnBrk="1" hangingPunct="1"/>
            <a:r>
              <a:rPr lang="en-US" altLang="en-US">
                <a:solidFill>
                  <a:srgbClr val="FFFFFF"/>
                </a:solidFill>
                <a:latin typeface="Calibri" panose="020F0502020204030204" pitchFamily="34" charset="0"/>
              </a:rPr>
              <a:t>● </a:t>
            </a:r>
            <a:r>
              <a:rPr lang="en-US" altLang="en-US" b="1">
                <a:solidFill>
                  <a:srgbClr val="FFFFFF"/>
                </a:solidFill>
                <a:latin typeface="Calibri" panose="020F0502020204030204" pitchFamily="34" charset="0"/>
              </a:rPr>
              <a:t>Threats include succession and Invasive plants such as </a:t>
            </a:r>
            <a:r>
              <a:rPr lang="en-US" altLang="en-US" b="1" i="1">
                <a:solidFill>
                  <a:srgbClr val="FFFFFF"/>
                </a:solidFill>
                <a:latin typeface="Calibri" panose="020F0502020204030204" pitchFamily="34" charset="0"/>
              </a:rPr>
              <a:t>Frangula alnus </a:t>
            </a:r>
            <a:r>
              <a:rPr lang="en-US" altLang="en-US" b="1">
                <a:solidFill>
                  <a:srgbClr val="FFFFFF"/>
                </a:solidFill>
                <a:latin typeface="Calibri" panose="020F0502020204030204" pitchFamily="34" charset="0"/>
              </a:rPr>
              <a:t>(glossy buckthorn)</a:t>
            </a:r>
          </a:p>
          <a:p>
            <a:pPr eaLnBrk="1" hangingPunct="1"/>
            <a:endParaRPr lang="en-US" altLang="en-US" b="1">
              <a:solidFill>
                <a:srgbClr val="FFFFFF"/>
              </a:solidFill>
              <a:latin typeface="Calibri" panose="020F0502020204030204" pitchFamily="34" charset="0"/>
            </a:endParaRPr>
          </a:p>
          <a:p>
            <a:pPr eaLnBrk="1" hangingPunct="1"/>
            <a:r>
              <a:rPr lang="en-US" altLang="en-US">
                <a:solidFill>
                  <a:srgbClr val="FFFFFF"/>
                </a:solidFill>
                <a:latin typeface="Calibri" panose="020F0502020204030204" pitchFamily="34" charset="0"/>
              </a:rPr>
              <a:t>● </a:t>
            </a:r>
            <a:r>
              <a:rPr lang="en-US" altLang="en-US" b="1">
                <a:solidFill>
                  <a:srgbClr val="FFFFFF"/>
                </a:solidFill>
                <a:latin typeface="Calibri" panose="020F0502020204030204" pitchFamily="34" charset="0"/>
              </a:rPr>
              <a:t>Funding from the Town, via the state for Threatened and Endangered plants of MA</a:t>
            </a:r>
          </a:p>
          <a:p>
            <a:pPr eaLnBrk="1" hangingPunct="1"/>
            <a:endParaRPr lang="en-US" altLang="en-US" b="1">
              <a:solidFill>
                <a:srgbClr val="FFFFFF"/>
              </a:solidFill>
              <a:latin typeface="Calibri" panose="020F0502020204030204" pitchFamily="34" charset="0"/>
            </a:endParaRPr>
          </a:p>
          <a:p>
            <a:pPr eaLnBrk="1" hangingPunct="1"/>
            <a:r>
              <a:rPr lang="en-US" altLang="en-US">
                <a:solidFill>
                  <a:srgbClr val="FFFFFF"/>
                </a:solidFill>
                <a:latin typeface="Calibri" panose="020F0502020204030204" pitchFamily="34" charset="0"/>
              </a:rPr>
              <a:t>● </a:t>
            </a:r>
            <a:r>
              <a:rPr lang="en-US" altLang="en-US" b="1">
                <a:solidFill>
                  <a:srgbClr val="FFFFFF"/>
                </a:solidFill>
                <a:latin typeface="Calibri" panose="020F0502020204030204" pitchFamily="34" charset="0"/>
              </a:rPr>
              <a:t>Goal is to restore habitat and increase </a:t>
            </a:r>
            <a:r>
              <a:rPr lang="en-US" altLang="en-US" b="1" i="1">
                <a:solidFill>
                  <a:srgbClr val="FFFFFF"/>
                </a:solidFill>
                <a:latin typeface="Calibri" panose="020F0502020204030204" pitchFamily="34" charset="0"/>
              </a:rPr>
              <a:t>V. brittoniana </a:t>
            </a:r>
            <a:r>
              <a:rPr lang="en-US" altLang="en-US" b="1">
                <a:solidFill>
                  <a:srgbClr val="FFFFFF"/>
                </a:solidFill>
                <a:latin typeface="Calibri" panose="020F0502020204030204" pitchFamily="34" charset="0"/>
              </a:rPr>
              <a:t>population</a:t>
            </a:r>
            <a:endParaRPr lang="en-US" altLang="en-US" b="1" i="1">
              <a:solidFill>
                <a:srgbClr val="FFFFFF"/>
              </a:solidFill>
              <a:latin typeface="Calibri" panose="020F0502020204030204" pitchFamily="34" charset="0"/>
            </a:endParaRPr>
          </a:p>
          <a:p>
            <a:pPr eaLnBrk="1" hangingPunct="1"/>
            <a:endParaRPr lang="en-US" altLang="en-US" b="1">
              <a:solidFill>
                <a:srgbClr val="FFFF00"/>
              </a:solidFill>
              <a:latin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a:extLst>
              <a:ext uri="{FF2B5EF4-FFF2-40B4-BE49-F238E27FC236}">
                <a16:creationId xmlns:a16="http://schemas.microsoft.com/office/drawing/2014/main" id="{A0475180-CA48-49A9-AD7F-419E1A22C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1688"/>
            <a:ext cx="9144000" cy="605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F76ED3B-0EC9-43F9-90A9-5AB523D54F36}"/>
              </a:ext>
            </a:extLst>
          </p:cNvPr>
          <p:cNvSpPr/>
          <p:nvPr/>
        </p:nvSpPr>
        <p:spPr>
          <a:xfrm>
            <a:off x="-44450" y="17463"/>
            <a:ext cx="9144000" cy="1260475"/>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algn="ctr" defTabSz="457200" eaLnBrk="1" fontAlgn="auto" hangingPunct="1">
              <a:spcBef>
                <a:spcPts val="0"/>
              </a:spcBef>
              <a:spcAft>
                <a:spcPts val="0"/>
              </a:spcAft>
              <a:defRPr/>
            </a:pPr>
            <a:endParaRPr lang="en-US" kern="0">
              <a:solidFill>
                <a:srgbClr val="D87E54"/>
              </a:solidFill>
              <a:latin typeface="Calibri" panose="020F0502020204030204"/>
            </a:endParaRPr>
          </a:p>
        </p:txBody>
      </p:sp>
      <p:sp>
        <p:nvSpPr>
          <p:cNvPr id="74756" name="Rectangle 158">
            <a:extLst>
              <a:ext uri="{FF2B5EF4-FFF2-40B4-BE49-F238E27FC236}">
                <a16:creationId xmlns:a16="http://schemas.microsoft.com/office/drawing/2014/main" id="{3BF39A60-69DB-484E-B9C6-C97D3322BB64}"/>
              </a:ext>
            </a:extLst>
          </p:cNvPr>
          <p:cNvSpPr>
            <a:spLocks noChangeArrowheads="1"/>
          </p:cNvSpPr>
          <p:nvPr/>
        </p:nvSpPr>
        <p:spPr bwMode="auto">
          <a:xfrm>
            <a:off x="-44450" y="1277938"/>
            <a:ext cx="9188450" cy="5580062"/>
          </a:xfrm>
          <a:prstGeom prst="rect">
            <a:avLst/>
          </a:prstGeom>
          <a:solidFill>
            <a:srgbClr val="DFE383">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endParaRPr lang="en-US" altLang="en-US" sz="2400">
              <a:solidFill>
                <a:srgbClr val="4FA400"/>
              </a:solidFill>
              <a:latin typeface="Times New Roman" panose="02020603050405020304" pitchFamily="18" charset="0"/>
              <a:cs typeface="Arial" panose="020B0604020202020204" pitchFamily="34" charset="0"/>
            </a:endParaRPr>
          </a:p>
        </p:txBody>
      </p:sp>
      <p:sp>
        <p:nvSpPr>
          <p:cNvPr id="74757" name="Text Box 153">
            <a:extLst>
              <a:ext uri="{FF2B5EF4-FFF2-40B4-BE49-F238E27FC236}">
                <a16:creationId xmlns:a16="http://schemas.microsoft.com/office/drawing/2014/main" id="{A2A84BC1-01A1-42DE-BCF1-6AEC916E5DD2}"/>
              </a:ext>
            </a:extLst>
          </p:cNvPr>
          <p:cNvSpPr txBox="1">
            <a:spLocks noChangeArrowheads="1"/>
          </p:cNvSpPr>
          <p:nvPr/>
        </p:nvSpPr>
        <p:spPr bwMode="auto">
          <a:xfrm>
            <a:off x="152400" y="0"/>
            <a:ext cx="92202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3200" b="1" i="1">
                <a:solidFill>
                  <a:srgbClr val="FFFFFF"/>
                </a:solidFill>
                <a:latin typeface="Arial" panose="020B0604020202020204" pitchFamily="34" charset="0"/>
                <a:cs typeface="Arial" panose="020B0604020202020204" pitchFamily="34" charset="0"/>
              </a:rPr>
              <a:t>Viola brittoniana</a:t>
            </a:r>
            <a:r>
              <a:rPr lang="en-US" altLang="en-US" sz="3200" b="1">
                <a:solidFill>
                  <a:srgbClr val="FFFFFF"/>
                </a:solidFill>
                <a:latin typeface="Arial" panose="020B0604020202020204" pitchFamily="34" charset="0"/>
                <a:cs typeface="Arial" panose="020B0604020202020204" pitchFamily="34" charset="0"/>
              </a:rPr>
              <a:t> -Species profile</a:t>
            </a:r>
          </a:p>
          <a:p>
            <a:pPr eaLnBrk="1" hangingPunct="1">
              <a:spcBef>
                <a:spcPct val="0"/>
              </a:spcBef>
              <a:buClrTx/>
              <a:buSzTx/>
              <a:buFontTx/>
              <a:buNone/>
            </a:pPr>
            <a:endParaRPr lang="en-US" altLang="en-US" sz="3200" b="1">
              <a:solidFill>
                <a:srgbClr val="FFFFFF"/>
              </a:solidFill>
              <a:latin typeface="Arial" panose="020B0604020202020204" pitchFamily="34" charset="0"/>
              <a:cs typeface="Arial" panose="020B0604020202020204" pitchFamily="34" charset="0"/>
            </a:endParaRPr>
          </a:p>
        </p:txBody>
      </p:sp>
      <p:pic>
        <p:nvPicPr>
          <p:cNvPr id="74758" name="Picture 2" descr="https://newfs.s3.amazonaws.com/taxon-images-1000s1000/Violaceae/viola-brittoniana-fl-jlynch.jpg">
            <a:extLst>
              <a:ext uri="{FF2B5EF4-FFF2-40B4-BE49-F238E27FC236}">
                <a16:creationId xmlns:a16="http://schemas.microsoft.com/office/drawing/2014/main" id="{E3AB0FAD-0075-4AA7-B01B-190635FEA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1277938"/>
            <a:ext cx="461645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4" descr="https://newfs.s3.amazonaws.com/taxon-images-1000s1000/Violaceae/viola-brittoniana-ha-ahaines-c.jpg">
            <a:extLst>
              <a:ext uri="{FF2B5EF4-FFF2-40B4-BE49-F238E27FC236}">
                <a16:creationId xmlns:a16="http://schemas.microsoft.com/office/drawing/2014/main" id="{48A1C926-F51A-461B-B100-5CF05CCC41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175" y="1277938"/>
            <a:ext cx="4124325"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6" descr="https://newfs.s3.amazonaws.com/taxon-images-1000s1000/Violaceae/viola-brittoniana-le-bpatterson-a.jpg">
            <a:extLst>
              <a:ext uri="{FF2B5EF4-FFF2-40B4-BE49-F238E27FC236}">
                <a16:creationId xmlns:a16="http://schemas.microsoft.com/office/drawing/2014/main" id="{3FEA232C-F978-4E5C-B5CB-D02BDEFE8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37050"/>
            <a:ext cx="3581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TextBox 1">
            <a:extLst>
              <a:ext uri="{FF2B5EF4-FFF2-40B4-BE49-F238E27FC236}">
                <a16:creationId xmlns:a16="http://schemas.microsoft.com/office/drawing/2014/main" id="{CC4154AE-F1C1-42CE-959D-E76DCD0660D0}"/>
              </a:ext>
            </a:extLst>
          </p:cNvPr>
          <p:cNvSpPr txBox="1">
            <a:spLocks noChangeArrowheads="1"/>
          </p:cNvSpPr>
          <p:nvPr/>
        </p:nvSpPr>
        <p:spPr bwMode="auto">
          <a:xfrm>
            <a:off x="3962400" y="4648200"/>
            <a:ext cx="4800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FFFF"/>
                </a:solidFill>
                <a:latin typeface="Calibri" panose="020F0502020204030204" pitchFamily="34" charset="0"/>
              </a:rPr>
              <a:t>Habitat: </a:t>
            </a:r>
            <a:r>
              <a:rPr lang="en-US" altLang="en-US" b="1" i="1">
                <a:solidFill>
                  <a:srgbClr val="FFFFFF"/>
                </a:solidFill>
                <a:latin typeface="Calibri" panose="020F0502020204030204" pitchFamily="34" charset="0"/>
              </a:rPr>
              <a:t>found mostly between the upper part of the annually flooded zone and the 100-year flood line of freshwater rivers-in wet meadows, and can occur in drier mowed areas and along woodland trails</a:t>
            </a:r>
          </a:p>
          <a:p>
            <a:pPr eaLnBrk="1" hangingPunct="1"/>
            <a:endParaRPr lang="en-US" altLang="en-US">
              <a:solidFill>
                <a:srgbClr val="000000"/>
              </a:solidFill>
              <a:latin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58">
            <a:extLst>
              <a:ext uri="{FF2B5EF4-FFF2-40B4-BE49-F238E27FC236}">
                <a16:creationId xmlns:a16="http://schemas.microsoft.com/office/drawing/2014/main" id="{8C36D357-4E4D-47AF-A167-C8E38CA5F2E1}"/>
              </a:ext>
            </a:extLst>
          </p:cNvPr>
          <p:cNvSpPr>
            <a:spLocks noChangeArrowheads="1"/>
          </p:cNvSpPr>
          <p:nvPr/>
        </p:nvSpPr>
        <p:spPr bwMode="auto">
          <a:xfrm>
            <a:off x="0" y="990600"/>
            <a:ext cx="9144000" cy="5867400"/>
          </a:xfrm>
          <a:prstGeom prst="rect">
            <a:avLst/>
          </a:prstGeom>
          <a:solidFill>
            <a:srgbClr val="DFE383">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endParaRPr lang="en-US" altLang="en-US" sz="2400">
              <a:solidFill>
                <a:srgbClr val="4FA400"/>
              </a:solidFill>
              <a:latin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1E69D6EF-ADFA-4DCB-BF9C-6CAFD23D5039}"/>
              </a:ext>
            </a:extLst>
          </p:cNvPr>
          <p:cNvSpPr/>
          <p:nvPr/>
        </p:nvSpPr>
        <p:spPr>
          <a:xfrm>
            <a:off x="0" y="-1588"/>
            <a:ext cx="9144000" cy="1449388"/>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algn="ctr" defTabSz="457200" eaLnBrk="1" fontAlgn="auto" hangingPunct="1">
              <a:spcBef>
                <a:spcPts val="0"/>
              </a:spcBef>
              <a:spcAft>
                <a:spcPts val="0"/>
              </a:spcAft>
              <a:defRPr/>
            </a:pPr>
            <a:endParaRPr lang="en-US" kern="0">
              <a:solidFill>
                <a:srgbClr val="D87E54"/>
              </a:solidFill>
              <a:latin typeface="Calibri" panose="020F0502020204030204"/>
            </a:endParaRPr>
          </a:p>
        </p:txBody>
      </p:sp>
      <p:pic>
        <p:nvPicPr>
          <p:cNvPr id="76804" name="Picture 1">
            <a:extLst>
              <a:ext uri="{FF2B5EF4-FFF2-40B4-BE49-F238E27FC236}">
                <a16:creationId xmlns:a16="http://schemas.microsoft.com/office/drawing/2014/main" id="{EDDFCB54-B106-4CCB-B49C-9FFE89EC1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7450"/>
            <a:ext cx="91440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153">
            <a:extLst>
              <a:ext uri="{FF2B5EF4-FFF2-40B4-BE49-F238E27FC236}">
                <a16:creationId xmlns:a16="http://schemas.microsoft.com/office/drawing/2014/main" id="{B825E046-9C10-49D7-9AAC-3DDE1D5E6996}"/>
              </a:ext>
            </a:extLst>
          </p:cNvPr>
          <p:cNvSpPr txBox="1">
            <a:spLocks noChangeArrowheads="1"/>
          </p:cNvSpPr>
          <p:nvPr/>
        </p:nvSpPr>
        <p:spPr bwMode="auto">
          <a:xfrm>
            <a:off x="152400" y="130175"/>
            <a:ext cx="91313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3200" b="1" i="1">
                <a:solidFill>
                  <a:srgbClr val="FFFFFF"/>
                </a:solidFill>
                <a:latin typeface="Arial" panose="020B0604020202020204" pitchFamily="34" charset="0"/>
                <a:cs typeface="Arial" panose="020B0604020202020204" pitchFamily="34" charset="0"/>
              </a:rPr>
              <a:t>Viola brittoniana</a:t>
            </a:r>
            <a:r>
              <a:rPr lang="en-US" altLang="en-US" sz="3200" b="1">
                <a:solidFill>
                  <a:srgbClr val="FFFFFF"/>
                </a:solidFill>
                <a:latin typeface="Arial" panose="020B0604020202020204" pitchFamily="34" charset="0"/>
                <a:cs typeface="Arial" panose="020B0604020202020204" pitchFamily="34" charset="0"/>
              </a:rPr>
              <a:t> management-Pre-management in 2009</a:t>
            </a:r>
          </a:p>
        </p:txBody>
      </p:sp>
      <p:pic>
        <p:nvPicPr>
          <p:cNvPr id="76806" name="Picture 3">
            <a:extLst>
              <a:ext uri="{FF2B5EF4-FFF2-40B4-BE49-F238E27FC236}">
                <a16:creationId xmlns:a16="http://schemas.microsoft.com/office/drawing/2014/main" id="{A5B06C09-1280-4D69-A1FB-4D129105E1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7450"/>
            <a:ext cx="9144000"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58">
            <a:extLst>
              <a:ext uri="{FF2B5EF4-FFF2-40B4-BE49-F238E27FC236}">
                <a16:creationId xmlns:a16="http://schemas.microsoft.com/office/drawing/2014/main" id="{1B50D663-F586-43BB-8B47-D90DEE33FA61}"/>
              </a:ext>
            </a:extLst>
          </p:cNvPr>
          <p:cNvSpPr>
            <a:spLocks noChangeArrowheads="1"/>
          </p:cNvSpPr>
          <p:nvPr/>
        </p:nvSpPr>
        <p:spPr bwMode="auto">
          <a:xfrm>
            <a:off x="0" y="990600"/>
            <a:ext cx="9144000" cy="5867400"/>
          </a:xfrm>
          <a:prstGeom prst="rect">
            <a:avLst/>
          </a:prstGeom>
          <a:solidFill>
            <a:srgbClr val="DFE383">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endParaRPr lang="en-US" altLang="en-US" sz="2400">
              <a:solidFill>
                <a:srgbClr val="4FA400"/>
              </a:solidFill>
              <a:latin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058068A1-01E8-473E-B78B-AAE85903FBE5}"/>
              </a:ext>
            </a:extLst>
          </p:cNvPr>
          <p:cNvSpPr/>
          <p:nvPr/>
        </p:nvSpPr>
        <p:spPr>
          <a:xfrm>
            <a:off x="0" y="-1588"/>
            <a:ext cx="9144000" cy="1449388"/>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algn="ctr" defTabSz="457200" eaLnBrk="1" fontAlgn="auto" hangingPunct="1">
              <a:spcBef>
                <a:spcPts val="0"/>
              </a:spcBef>
              <a:spcAft>
                <a:spcPts val="0"/>
              </a:spcAft>
              <a:defRPr/>
            </a:pPr>
            <a:endParaRPr lang="en-US" kern="0">
              <a:solidFill>
                <a:srgbClr val="D87E54"/>
              </a:solidFill>
              <a:latin typeface="Calibri" panose="020F0502020204030204"/>
            </a:endParaRPr>
          </a:p>
        </p:txBody>
      </p:sp>
      <p:pic>
        <p:nvPicPr>
          <p:cNvPr id="78852" name="Picture 2" descr="C:\Users\aweise\Desktop\DSCN1632.JPG">
            <a:extLst>
              <a:ext uri="{FF2B5EF4-FFF2-40B4-BE49-F238E27FC236}">
                <a16:creationId xmlns:a16="http://schemas.microsoft.com/office/drawing/2014/main" id="{704F3E27-0885-4A66-B544-81C55F9FF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8088"/>
            <a:ext cx="9144000" cy="56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153">
            <a:extLst>
              <a:ext uri="{FF2B5EF4-FFF2-40B4-BE49-F238E27FC236}">
                <a16:creationId xmlns:a16="http://schemas.microsoft.com/office/drawing/2014/main" id="{EB1449B9-92CC-4638-835A-3F898D80249D}"/>
              </a:ext>
            </a:extLst>
          </p:cNvPr>
          <p:cNvSpPr txBox="1">
            <a:spLocks noChangeArrowheads="1"/>
          </p:cNvSpPr>
          <p:nvPr/>
        </p:nvSpPr>
        <p:spPr bwMode="auto">
          <a:xfrm>
            <a:off x="184150" y="65088"/>
            <a:ext cx="91313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3200" b="1" i="1">
                <a:solidFill>
                  <a:srgbClr val="FFFFFF"/>
                </a:solidFill>
                <a:latin typeface="Arial" panose="020B0604020202020204" pitchFamily="34" charset="0"/>
                <a:cs typeface="Arial" panose="020B0604020202020204" pitchFamily="34" charset="0"/>
              </a:rPr>
              <a:t>Viola brittoniana</a:t>
            </a:r>
            <a:r>
              <a:rPr lang="en-US" altLang="en-US" sz="3200" b="1">
                <a:solidFill>
                  <a:srgbClr val="FFFFFF"/>
                </a:solidFill>
                <a:latin typeface="Arial" panose="020B0604020202020204" pitchFamily="34" charset="0"/>
                <a:cs typeface="Arial" panose="020B0604020202020204" pitchFamily="34" charset="0"/>
              </a:rPr>
              <a:t> management-Site preparation</a:t>
            </a:r>
          </a:p>
        </p:txBody>
      </p:sp>
      <p:pic>
        <p:nvPicPr>
          <p:cNvPr id="78854" name="Picture 2">
            <a:extLst>
              <a:ext uri="{FF2B5EF4-FFF2-40B4-BE49-F238E27FC236}">
                <a16:creationId xmlns:a16="http://schemas.microsoft.com/office/drawing/2014/main" id="{A9121A22-54B9-4293-930C-03F8DBD57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1208088"/>
            <a:ext cx="9207500" cy="549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Gleason_II_1903_32">
            <a:extLst>
              <a:ext uri="{FF2B5EF4-FFF2-40B4-BE49-F238E27FC236}">
                <a16:creationId xmlns:a16="http://schemas.microsoft.com/office/drawing/2014/main" id="{40E8A0F4-BCF0-4CD9-A26D-EF97517F57E4}"/>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2400" y="0"/>
            <a:ext cx="9771063" cy="6865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58">
            <a:extLst>
              <a:ext uri="{FF2B5EF4-FFF2-40B4-BE49-F238E27FC236}">
                <a16:creationId xmlns:a16="http://schemas.microsoft.com/office/drawing/2014/main" id="{51DFAD78-076F-4341-B7BB-7868FA5D655F}"/>
              </a:ext>
            </a:extLst>
          </p:cNvPr>
          <p:cNvSpPr>
            <a:spLocks noChangeArrowheads="1"/>
          </p:cNvSpPr>
          <p:nvPr/>
        </p:nvSpPr>
        <p:spPr bwMode="auto">
          <a:xfrm>
            <a:off x="0" y="990600"/>
            <a:ext cx="9144000" cy="5867400"/>
          </a:xfrm>
          <a:prstGeom prst="rect">
            <a:avLst/>
          </a:prstGeom>
          <a:solidFill>
            <a:srgbClr val="DFE383">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endParaRPr lang="en-US" altLang="en-US" sz="2400">
              <a:solidFill>
                <a:srgbClr val="4FA400"/>
              </a:solidFill>
              <a:latin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B5272BE1-BDF7-4F9C-AD90-F80C00A222F2}"/>
              </a:ext>
            </a:extLst>
          </p:cNvPr>
          <p:cNvSpPr/>
          <p:nvPr/>
        </p:nvSpPr>
        <p:spPr>
          <a:xfrm>
            <a:off x="0" y="-1588"/>
            <a:ext cx="9144000" cy="1449388"/>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algn="ctr" defTabSz="457200" eaLnBrk="1" fontAlgn="auto" hangingPunct="1">
              <a:spcBef>
                <a:spcPts val="0"/>
              </a:spcBef>
              <a:spcAft>
                <a:spcPts val="0"/>
              </a:spcAft>
              <a:defRPr/>
            </a:pPr>
            <a:endParaRPr lang="en-US" kern="0">
              <a:solidFill>
                <a:srgbClr val="D87E54"/>
              </a:solidFill>
              <a:latin typeface="Calibri" panose="020F0502020204030204"/>
            </a:endParaRPr>
          </a:p>
        </p:txBody>
      </p:sp>
      <p:pic>
        <p:nvPicPr>
          <p:cNvPr id="80900" name="Picture 1">
            <a:extLst>
              <a:ext uri="{FF2B5EF4-FFF2-40B4-BE49-F238E27FC236}">
                <a16:creationId xmlns:a16="http://schemas.microsoft.com/office/drawing/2014/main" id="{B5A3A4D3-441F-4937-8D2C-6F7362E8B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7450"/>
            <a:ext cx="91440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153">
            <a:extLst>
              <a:ext uri="{FF2B5EF4-FFF2-40B4-BE49-F238E27FC236}">
                <a16:creationId xmlns:a16="http://schemas.microsoft.com/office/drawing/2014/main" id="{C9F8BCE3-74E6-4814-B6F6-25C22F6CDA81}"/>
              </a:ext>
            </a:extLst>
          </p:cNvPr>
          <p:cNvSpPr txBox="1">
            <a:spLocks noChangeArrowheads="1"/>
          </p:cNvSpPr>
          <p:nvPr/>
        </p:nvSpPr>
        <p:spPr bwMode="auto">
          <a:xfrm>
            <a:off x="152400" y="130175"/>
            <a:ext cx="91313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3200" b="1" i="1">
                <a:solidFill>
                  <a:srgbClr val="FFFFFF"/>
                </a:solidFill>
                <a:latin typeface="Arial" panose="020B0604020202020204" pitchFamily="34" charset="0"/>
                <a:cs typeface="Arial" panose="020B0604020202020204" pitchFamily="34" charset="0"/>
              </a:rPr>
              <a:t>Viola brittoniana</a:t>
            </a:r>
            <a:r>
              <a:rPr lang="en-US" altLang="en-US" sz="3200" b="1">
                <a:solidFill>
                  <a:srgbClr val="FFFFFF"/>
                </a:solidFill>
                <a:latin typeface="Arial" panose="020B0604020202020204" pitchFamily="34" charset="0"/>
                <a:cs typeface="Arial" panose="020B0604020202020204" pitchFamily="34" charset="0"/>
              </a:rPr>
              <a:t> management-Methods</a:t>
            </a:r>
          </a:p>
        </p:txBody>
      </p:sp>
      <p:sp>
        <p:nvSpPr>
          <p:cNvPr id="7" name="TextBox 6">
            <a:extLst>
              <a:ext uri="{FF2B5EF4-FFF2-40B4-BE49-F238E27FC236}">
                <a16:creationId xmlns:a16="http://schemas.microsoft.com/office/drawing/2014/main" id="{25902F77-D848-4A67-B9D3-E6E3EB250E46}"/>
              </a:ext>
            </a:extLst>
          </p:cNvPr>
          <p:cNvSpPr txBox="1"/>
          <p:nvPr/>
        </p:nvSpPr>
        <p:spPr>
          <a:xfrm>
            <a:off x="457200" y="1600199"/>
            <a:ext cx="8458200" cy="5493812"/>
          </a:xfrm>
          <a:prstGeom prst="rect">
            <a:avLst/>
          </a:prstGeom>
          <a:solidFill>
            <a:srgbClr val="262626">
              <a:alpha val="80000"/>
            </a:srgbClr>
          </a:solidFill>
          <a:ln>
            <a:solidFill>
              <a:schemeClr val="tx1">
                <a:lumMod val="50000"/>
                <a:lumOff val="50000"/>
              </a:schemeClr>
            </a:solidFill>
          </a:ln>
        </p:spPr>
        <p:style>
          <a:lnRef idx="1">
            <a:schemeClr val="accent3"/>
          </a:lnRef>
          <a:fillRef idx="2">
            <a:schemeClr val="accent3"/>
          </a:fillRef>
          <a:effectRef idx="1">
            <a:schemeClr val="accent3"/>
          </a:effectRef>
          <a:fontRef idx="minor">
            <a:schemeClr val="dk1"/>
          </a:fontRef>
        </p:style>
        <p:txBody>
          <a:bodyPr>
            <a:spAutoFit/>
          </a:bodyPr>
          <a:lstStyle/>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Annual monitoring of </a:t>
            </a:r>
            <a:r>
              <a:rPr lang="en-US" i="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Viola brittoniana </a:t>
            </a: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in long-term established plots</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Invasive plant control of glossy buckthorn and other invasive plants in wet meadow, and forested floodplain</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Treated with rodeo by cut-paint and hand-swipe methods</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Treated Asian bittersweet with triclopyr spray method</a:t>
            </a:r>
          </a:p>
          <a:p>
            <a:pPr marL="285750" indent="-285750" eaLnBrk="1" fontAlgn="auto" hangingPunct="1">
              <a:lnSpc>
                <a:spcPct val="150000"/>
              </a:lnSpc>
              <a:spcBef>
                <a:spcPts val="0"/>
              </a:spcBef>
              <a:spcAft>
                <a:spcPts val="0"/>
              </a:spcAft>
              <a:buFont typeface="Wingdings" panose="05000000000000000000" pitchFamily="2" charset="2"/>
              <a:buChar char="Ø"/>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571750" lvl="5" indent="-285750">
              <a:lnSpc>
                <a:spcPct val="150000"/>
              </a:lnSpc>
              <a:buFont typeface="Wingdings" panose="05000000000000000000" pitchFamily="2" charset="2"/>
              <a:buChar char="Ø"/>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p:txBody>
      </p:sp>
      <p:pic>
        <p:nvPicPr>
          <p:cNvPr id="80903" name="Picture 2" descr="S:\Conservation\Eco-Programs\Management\Viola-Calf Pasture\2016\Pictures\Sept2016\DSCN2931.JPG">
            <a:extLst>
              <a:ext uri="{FF2B5EF4-FFF2-40B4-BE49-F238E27FC236}">
                <a16:creationId xmlns:a16="http://schemas.microsoft.com/office/drawing/2014/main" id="{6DFCCC8E-71FB-4E69-87E1-82904CB57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743325"/>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58">
            <a:extLst>
              <a:ext uri="{FF2B5EF4-FFF2-40B4-BE49-F238E27FC236}">
                <a16:creationId xmlns:a16="http://schemas.microsoft.com/office/drawing/2014/main" id="{6A36F879-AE20-4F67-A673-C7B7CB71AE51}"/>
              </a:ext>
            </a:extLst>
          </p:cNvPr>
          <p:cNvSpPr>
            <a:spLocks noChangeArrowheads="1"/>
          </p:cNvSpPr>
          <p:nvPr/>
        </p:nvSpPr>
        <p:spPr bwMode="auto">
          <a:xfrm>
            <a:off x="0" y="990600"/>
            <a:ext cx="9144000" cy="5867400"/>
          </a:xfrm>
          <a:prstGeom prst="rect">
            <a:avLst/>
          </a:prstGeom>
          <a:solidFill>
            <a:srgbClr val="DFE383">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endParaRPr lang="en-US" altLang="en-US" sz="2400">
              <a:solidFill>
                <a:srgbClr val="4FA400"/>
              </a:solidFill>
              <a:latin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80310D2B-F445-456D-BE4C-CEA8852F1254}"/>
              </a:ext>
            </a:extLst>
          </p:cNvPr>
          <p:cNvSpPr/>
          <p:nvPr/>
        </p:nvSpPr>
        <p:spPr>
          <a:xfrm>
            <a:off x="0" y="-1588"/>
            <a:ext cx="9144000" cy="1449388"/>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algn="ctr" defTabSz="457200" eaLnBrk="1" fontAlgn="auto" hangingPunct="1">
              <a:spcBef>
                <a:spcPts val="0"/>
              </a:spcBef>
              <a:spcAft>
                <a:spcPts val="0"/>
              </a:spcAft>
              <a:defRPr/>
            </a:pPr>
            <a:endParaRPr lang="en-US" kern="0">
              <a:solidFill>
                <a:srgbClr val="D87E54"/>
              </a:solidFill>
              <a:latin typeface="Calibri" panose="020F0502020204030204"/>
            </a:endParaRPr>
          </a:p>
        </p:txBody>
      </p:sp>
      <p:pic>
        <p:nvPicPr>
          <p:cNvPr id="82948" name="Picture 1">
            <a:extLst>
              <a:ext uri="{FF2B5EF4-FFF2-40B4-BE49-F238E27FC236}">
                <a16:creationId xmlns:a16="http://schemas.microsoft.com/office/drawing/2014/main" id="{E1974566-0000-4484-8EEB-91B094CAB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7450"/>
            <a:ext cx="91440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153">
            <a:extLst>
              <a:ext uri="{FF2B5EF4-FFF2-40B4-BE49-F238E27FC236}">
                <a16:creationId xmlns:a16="http://schemas.microsoft.com/office/drawing/2014/main" id="{28757048-BCA9-480C-98F6-5F4F17BC7B8B}"/>
              </a:ext>
            </a:extLst>
          </p:cNvPr>
          <p:cNvSpPr txBox="1">
            <a:spLocks noChangeArrowheads="1"/>
          </p:cNvSpPr>
          <p:nvPr/>
        </p:nvSpPr>
        <p:spPr bwMode="auto">
          <a:xfrm>
            <a:off x="152400" y="130175"/>
            <a:ext cx="91313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3200" b="1" i="1">
                <a:solidFill>
                  <a:srgbClr val="FFFFFF"/>
                </a:solidFill>
                <a:latin typeface="Arial" panose="020B0604020202020204" pitchFamily="34" charset="0"/>
                <a:cs typeface="Arial" panose="020B0604020202020204" pitchFamily="34" charset="0"/>
              </a:rPr>
              <a:t>Viola brittoniana</a:t>
            </a:r>
            <a:r>
              <a:rPr lang="en-US" altLang="en-US" sz="3200" b="1">
                <a:solidFill>
                  <a:srgbClr val="FFFFFF"/>
                </a:solidFill>
                <a:latin typeface="Arial" panose="020B0604020202020204" pitchFamily="34" charset="0"/>
                <a:cs typeface="Arial" panose="020B0604020202020204" pitchFamily="34" charset="0"/>
              </a:rPr>
              <a:t> management-challenges</a:t>
            </a:r>
          </a:p>
        </p:txBody>
      </p:sp>
      <p:sp>
        <p:nvSpPr>
          <p:cNvPr id="7" name="TextBox 6">
            <a:extLst>
              <a:ext uri="{FF2B5EF4-FFF2-40B4-BE49-F238E27FC236}">
                <a16:creationId xmlns:a16="http://schemas.microsoft.com/office/drawing/2014/main" id="{50427653-860B-4A3D-874D-C2DE956D5CA8}"/>
              </a:ext>
            </a:extLst>
          </p:cNvPr>
          <p:cNvSpPr txBox="1"/>
          <p:nvPr/>
        </p:nvSpPr>
        <p:spPr>
          <a:xfrm>
            <a:off x="457200" y="1600199"/>
            <a:ext cx="8458200" cy="5909310"/>
          </a:xfrm>
          <a:prstGeom prst="rect">
            <a:avLst/>
          </a:prstGeom>
          <a:solidFill>
            <a:srgbClr val="262626">
              <a:alpha val="80000"/>
            </a:srgbClr>
          </a:solidFill>
          <a:ln>
            <a:solidFill>
              <a:schemeClr val="tx1">
                <a:lumMod val="50000"/>
                <a:lumOff val="50000"/>
              </a:schemeClr>
            </a:solidFill>
          </a:ln>
        </p:spPr>
        <p:style>
          <a:lnRef idx="1">
            <a:schemeClr val="accent3"/>
          </a:lnRef>
          <a:fillRef idx="2">
            <a:schemeClr val="accent3"/>
          </a:fillRef>
          <a:effectRef idx="1">
            <a:schemeClr val="accent3"/>
          </a:effectRef>
          <a:fontRef idx="minor">
            <a:schemeClr val="dk1"/>
          </a:fontRef>
        </p:style>
        <p:txBody>
          <a:bodyPr>
            <a:spAutoFit/>
          </a:bodyPr>
          <a:lstStyle/>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Control of glossy false buckthorn has proved to be challenging, since this species </a:t>
            </a:r>
            <a:r>
              <a:rPr lang="en-US" dirty="0" err="1">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resprouts</a:t>
            </a: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 vigorously in response to herbicide and mowing</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err="1">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Resprouts</a:t>
            </a: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 of buckthorn have been visually observed after mowing and cut-painting individuals</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Manual pulling is not feasible due to the proximity of violets next to buckthorn</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Recruitment of source of buckthorn has not yet been eradicated--dispersal</a:t>
            </a:r>
          </a:p>
          <a:p>
            <a:pPr marL="285750" indent="-285750" eaLnBrk="1" fontAlgn="auto" hangingPunct="1">
              <a:lnSpc>
                <a:spcPct val="150000"/>
              </a:lnSpc>
              <a:spcBef>
                <a:spcPts val="0"/>
              </a:spcBef>
              <a:spcAft>
                <a:spcPts val="0"/>
              </a:spcAft>
              <a:buFont typeface="Wingdings" panose="05000000000000000000" pitchFamily="2" charset="2"/>
              <a:buChar char="Ø"/>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571750" lvl="5" indent="-285750">
              <a:lnSpc>
                <a:spcPct val="150000"/>
              </a:lnSpc>
              <a:buFont typeface="Wingdings" panose="05000000000000000000" pitchFamily="2" charset="2"/>
              <a:buChar char="Ø"/>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p:txBody>
      </p:sp>
      <p:pic>
        <p:nvPicPr>
          <p:cNvPr id="82951" name="Picture 2" descr="S:\Conservation\Eco-Programs\Management\Viola-Calf Pasture\2016\Pictures\Sept2016\DSCN2931.JPG">
            <a:extLst>
              <a:ext uri="{FF2B5EF4-FFF2-40B4-BE49-F238E27FC236}">
                <a16:creationId xmlns:a16="http://schemas.microsoft.com/office/drawing/2014/main" id="{E4EF0769-935B-4B5F-B29F-8F65E479C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43865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8BC80E-19EB-432E-AF86-92DED1AC8543}"/>
              </a:ext>
            </a:extLst>
          </p:cNvPr>
          <p:cNvSpPr/>
          <p:nvPr/>
        </p:nvSpPr>
        <p:spPr>
          <a:xfrm>
            <a:off x="0" y="-1588"/>
            <a:ext cx="9144000" cy="1449388"/>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algn="ctr" defTabSz="457200" eaLnBrk="1" fontAlgn="auto" hangingPunct="1">
              <a:spcBef>
                <a:spcPts val="0"/>
              </a:spcBef>
              <a:spcAft>
                <a:spcPts val="0"/>
              </a:spcAft>
              <a:defRPr/>
            </a:pPr>
            <a:endParaRPr lang="en-US" kern="0">
              <a:solidFill>
                <a:srgbClr val="D87E54"/>
              </a:solidFill>
              <a:latin typeface="Calibri" panose="020F0502020204030204"/>
            </a:endParaRPr>
          </a:p>
        </p:txBody>
      </p:sp>
      <p:pic>
        <p:nvPicPr>
          <p:cNvPr id="84995" name="Picture 1">
            <a:extLst>
              <a:ext uri="{FF2B5EF4-FFF2-40B4-BE49-F238E27FC236}">
                <a16:creationId xmlns:a16="http://schemas.microsoft.com/office/drawing/2014/main" id="{7B4E417D-5C90-4436-891D-DDEA61DD9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7450"/>
            <a:ext cx="91440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158">
            <a:extLst>
              <a:ext uri="{FF2B5EF4-FFF2-40B4-BE49-F238E27FC236}">
                <a16:creationId xmlns:a16="http://schemas.microsoft.com/office/drawing/2014/main" id="{4CA040DB-6A89-47F0-B6DE-47B404717CF9}"/>
              </a:ext>
            </a:extLst>
          </p:cNvPr>
          <p:cNvSpPr>
            <a:spLocks noChangeArrowheads="1"/>
          </p:cNvSpPr>
          <p:nvPr/>
        </p:nvSpPr>
        <p:spPr bwMode="auto">
          <a:xfrm>
            <a:off x="0" y="1208088"/>
            <a:ext cx="9144000" cy="5649912"/>
          </a:xfrm>
          <a:prstGeom prst="rect">
            <a:avLst/>
          </a:prstGeom>
          <a:solidFill>
            <a:srgbClr val="DFE383">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endParaRPr lang="en-US" altLang="en-US" sz="2400">
              <a:solidFill>
                <a:srgbClr val="4FA400"/>
              </a:solidFill>
              <a:latin typeface="Times New Roman" panose="02020603050405020304" pitchFamily="18" charset="0"/>
              <a:cs typeface="Arial" panose="020B0604020202020204" pitchFamily="34" charset="0"/>
            </a:endParaRPr>
          </a:p>
        </p:txBody>
      </p:sp>
      <p:sp>
        <p:nvSpPr>
          <p:cNvPr id="84997" name="Text Box 153">
            <a:extLst>
              <a:ext uri="{FF2B5EF4-FFF2-40B4-BE49-F238E27FC236}">
                <a16:creationId xmlns:a16="http://schemas.microsoft.com/office/drawing/2014/main" id="{4416032B-995F-41C4-9CD4-A94688E8E941}"/>
              </a:ext>
            </a:extLst>
          </p:cNvPr>
          <p:cNvSpPr txBox="1">
            <a:spLocks noChangeArrowheads="1"/>
          </p:cNvSpPr>
          <p:nvPr/>
        </p:nvSpPr>
        <p:spPr bwMode="auto">
          <a:xfrm>
            <a:off x="152400" y="130175"/>
            <a:ext cx="91313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r>
              <a:rPr lang="en-US" altLang="en-US" sz="3200" b="1" i="1">
                <a:solidFill>
                  <a:srgbClr val="FFFFFF"/>
                </a:solidFill>
                <a:latin typeface="Arial" panose="020B0604020202020204" pitchFamily="34" charset="0"/>
                <a:cs typeface="Arial" panose="020B0604020202020204" pitchFamily="34" charset="0"/>
              </a:rPr>
              <a:t>Viola brittoniana</a:t>
            </a:r>
            <a:r>
              <a:rPr lang="en-US" altLang="en-US" sz="3200" b="1">
                <a:solidFill>
                  <a:srgbClr val="FFFFFF"/>
                </a:solidFill>
                <a:latin typeface="Arial" panose="020B0604020202020204" pitchFamily="34" charset="0"/>
                <a:cs typeface="Arial" panose="020B0604020202020204" pitchFamily="34" charset="0"/>
              </a:rPr>
              <a:t> management--2019-2020 management objectives</a:t>
            </a:r>
          </a:p>
        </p:txBody>
      </p:sp>
      <p:sp>
        <p:nvSpPr>
          <p:cNvPr id="7" name="TextBox 6">
            <a:extLst>
              <a:ext uri="{FF2B5EF4-FFF2-40B4-BE49-F238E27FC236}">
                <a16:creationId xmlns:a16="http://schemas.microsoft.com/office/drawing/2014/main" id="{5D52B61D-80E5-41CC-B2BB-10AA830BF64F}"/>
              </a:ext>
            </a:extLst>
          </p:cNvPr>
          <p:cNvSpPr txBox="1"/>
          <p:nvPr/>
        </p:nvSpPr>
        <p:spPr>
          <a:xfrm>
            <a:off x="152400" y="1371600"/>
            <a:ext cx="8458200" cy="8351004"/>
          </a:xfrm>
          <a:prstGeom prst="rect">
            <a:avLst/>
          </a:prstGeom>
          <a:solidFill>
            <a:srgbClr val="262626">
              <a:alpha val="80000"/>
            </a:srgbClr>
          </a:solidFill>
          <a:ln>
            <a:solidFill>
              <a:schemeClr val="tx1">
                <a:lumMod val="50000"/>
                <a:lumOff val="50000"/>
              </a:schemeClr>
            </a:solidFill>
          </a:ln>
        </p:spPr>
        <p:style>
          <a:lnRef idx="1">
            <a:schemeClr val="accent3"/>
          </a:lnRef>
          <a:fillRef idx="2">
            <a:schemeClr val="accent3"/>
          </a:fillRef>
          <a:effectRef idx="1">
            <a:schemeClr val="accent3"/>
          </a:effectRef>
          <a:fontRef idx="minor">
            <a:schemeClr val="dk1"/>
          </a:fontRef>
        </p:style>
        <p:txBody>
          <a:bodyPr>
            <a:spAutoFit/>
          </a:bodyPr>
          <a:lstStyle/>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Native Plant Trust (NPT) set up three 10 m X 10 m plots  in 2019</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NPT conducted counts of </a:t>
            </a:r>
            <a:r>
              <a:rPr lang="en-US" i="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V. brittoniana </a:t>
            </a: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individuals and hybrids, and also counted </a:t>
            </a:r>
            <a:r>
              <a:rPr lang="en-US" i="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Frangula</a:t>
            </a: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 </a:t>
            </a:r>
            <a:r>
              <a:rPr lang="en-US" i="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alnus</a:t>
            </a: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  (glossy buckthorn) stems within each plot</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Later, in summer of 2019, NPT conducted hand-swipe of buckthorn within the three plots</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Goal is to evaluate the effectiveness of the hand-swiping of buckthorn within each plot, determine survivorship of buckthorn, and monitor for changes of </a:t>
            </a:r>
            <a:r>
              <a:rPr lang="en-US" i="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V. brittoniana </a:t>
            </a: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numbers</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In 2020, NPT will count </a:t>
            </a:r>
            <a:r>
              <a:rPr lang="en-US" i="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V. brittoniana </a:t>
            </a:r>
            <a:r>
              <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and buckthorn stems again in the three plots in order to gather data to determine if hand-swiping method is an effective tool in controlling buckthorn</a:t>
            </a:r>
          </a:p>
          <a:p>
            <a:pPr marL="285750" indent="-285750" eaLnBrk="1" fontAlgn="auto" hangingPunct="1">
              <a:lnSpc>
                <a:spcPct val="150000"/>
              </a:lnSpc>
              <a:spcBef>
                <a:spcPts val="0"/>
              </a:spcBef>
              <a:spcAft>
                <a:spcPts val="0"/>
              </a:spcAft>
              <a:buFont typeface="Wingdings" panose="05000000000000000000" pitchFamily="2" charset="2"/>
              <a:buChar char="Ø"/>
              <a:defRPr/>
            </a:pPr>
            <a:endParaRPr lang="en-US"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85750" indent="-285750" eaLnBrk="1" fontAlgn="auto" hangingPunct="1">
              <a:lnSpc>
                <a:spcPct val="150000"/>
              </a:lnSpc>
              <a:spcBef>
                <a:spcPts val="0"/>
              </a:spcBef>
              <a:spcAft>
                <a:spcPts val="0"/>
              </a:spcAft>
              <a:buFont typeface="Wingdings" panose="05000000000000000000" pitchFamily="2" charset="2"/>
              <a:buChar char="Ø"/>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lvl="5">
              <a:lnSpc>
                <a:spcPct val="150000"/>
              </a:lnSpc>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571750" lvl="5" indent="-285750">
              <a:lnSpc>
                <a:spcPct val="150000"/>
              </a:lnSpc>
              <a:buFont typeface="Wingdings" panose="05000000000000000000" pitchFamily="2" charset="2"/>
              <a:buChar char="Ø"/>
              <a:defRPr/>
            </a:pPr>
            <a:endParaRPr lang="en-US"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a:extLst>
              <a:ext uri="{FF2B5EF4-FFF2-40B4-BE49-F238E27FC236}">
                <a16:creationId xmlns:a16="http://schemas.microsoft.com/office/drawing/2014/main" id="{C7CCA395-C801-4321-9C9D-783D3C966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144000" cy="6915150"/>
          </a:xfrm>
          <a:prstGeom prst="rect">
            <a:avLst/>
          </a:prstGeom>
          <a:noFill/>
          <a:ln>
            <a:noFill/>
          </a:ln>
          <a:effectLst>
            <a:outerShdw dist="35921" dir="2700000" algn="ctr" rotWithShape="0">
              <a:schemeClr val="bg2">
                <a:alpha val="59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3" name="Picture 2">
            <a:extLst>
              <a:ext uri="{FF2B5EF4-FFF2-40B4-BE49-F238E27FC236}">
                <a16:creationId xmlns:a16="http://schemas.microsoft.com/office/drawing/2014/main" id="{DB04156D-32A2-4312-A60A-831D03B0A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7150"/>
            <a:ext cx="7848600" cy="796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63839B6-FF77-4BA6-B501-22511E0FD713}"/>
              </a:ext>
            </a:extLst>
          </p:cNvPr>
          <p:cNvSpPr txBox="1">
            <a:spLocks/>
          </p:cNvSpPr>
          <p:nvPr/>
        </p:nvSpPr>
        <p:spPr>
          <a:xfrm>
            <a:off x="457200" y="277813"/>
            <a:ext cx="82296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defRPr/>
            </a:pPr>
            <a:r>
              <a:rPr lang="en-US" altLang="en-US" b="1" kern="0" dirty="0"/>
              <a:t>Shifting Plant Communities</a:t>
            </a:r>
          </a:p>
        </p:txBody>
      </p:sp>
      <p:sp>
        <p:nvSpPr>
          <p:cNvPr id="4" name="Content Placeholder 2">
            <a:extLst>
              <a:ext uri="{FF2B5EF4-FFF2-40B4-BE49-F238E27FC236}">
                <a16:creationId xmlns:a16="http://schemas.microsoft.com/office/drawing/2014/main" id="{B3BCEA93-F18F-4CA4-8F21-C1D3F4A04B70}"/>
              </a:ext>
            </a:extLst>
          </p:cNvPr>
          <p:cNvSpPr txBox="1">
            <a:spLocks/>
          </p:cNvSpPr>
          <p:nvPr/>
        </p:nvSpPr>
        <p:spPr>
          <a:xfrm>
            <a:off x="457200" y="990600"/>
            <a:ext cx="8458200" cy="4946650"/>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0" indent="0">
              <a:buFont typeface="Wingdings" pitchFamily="2" charset="2"/>
              <a:buNone/>
              <a:defRPr/>
            </a:pPr>
            <a:endParaRPr lang="en-US" altLang="en-US" kern="0" dirty="0"/>
          </a:p>
        </p:txBody>
      </p:sp>
      <p:pic>
        <p:nvPicPr>
          <p:cNvPr id="89092" name="Picture 2">
            <a:extLst>
              <a:ext uri="{FF2B5EF4-FFF2-40B4-BE49-F238E27FC236}">
                <a16:creationId xmlns:a16="http://schemas.microsoft.com/office/drawing/2014/main" id="{43A37899-F729-4244-BDDA-8F91E204D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371600"/>
            <a:ext cx="8939212"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a:extLst>
              <a:ext uri="{FF2B5EF4-FFF2-40B4-BE49-F238E27FC236}">
                <a16:creationId xmlns:a16="http://schemas.microsoft.com/office/drawing/2014/main" id="{49036D2C-757E-4739-854F-9182CE4B017A}"/>
              </a:ext>
            </a:extLst>
          </p:cNvPr>
          <p:cNvSpPr>
            <a:spLocks noGrp="1" noChangeArrowheads="1"/>
          </p:cNvSpPr>
          <p:nvPr>
            <p:ph type="title"/>
          </p:nvPr>
        </p:nvSpPr>
        <p:spPr>
          <a:xfrm>
            <a:off x="533400" y="228600"/>
            <a:ext cx="8153400" cy="1189038"/>
          </a:xfrm>
        </p:spPr>
        <p:txBody>
          <a:bodyPr/>
          <a:lstStyle/>
          <a:p>
            <a:pPr eaLnBrk="1" hangingPunct="1"/>
            <a:r>
              <a:rPr lang="en-US" altLang="en-US" sz="4000"/>
              <a:t>Case Study</a:t>
            </a:r>
            <a:br>
              <a:rPr lang="en-US" altLang="en-US" sz="4000"/>
            </a:br>
            <a:r>
              <a:rPr lang="en-US" altLang="en-US" sz="4000"/>
              <a:t>Greenways Conservation Area </a:t>
            </a:r>
            <a:r>
              <a:rPr lang="en-US" altLang="en-US" sz="3600"/>
              <a:t>Wayland</a:t>
            </a:r>
          </a:p>
        </p:txBody>
      </p:sp>
      <p:pic>
        <p:nvPicPr>
          <p:cNvPr id="91139" name="Picture 12" descr="greenways 18000 aerial">
            <a:extLst>
              <a:ext uri="{FF2B5EF4-FFF2-40B4-BE49-F238E27FC236}">
                <a16:creationId xmlns:a16="http://schemas.microsoft.com/office/drawing/2014/main" id="{1FFC06F2-0E7B-4107-98D9-2155BF691CF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58938" y="2103438"/>
            <a:ext cx="5826125" cy="453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a:extLst>
              <a:ext uri="{FF2B5EF4-FFF2-40B4-BE49-F238E27FC236}">
                <a16:creationId xmlns:a16="http://schemas.microsoft.com/office/drawing/2014/main" id="{51A8C4CE-2899-4037-8C17-7E1BEC543312}"/>
              </a:ext>
            </a:extLst>
          </p:cNvPr>
          <p:cNvSpPr>
            <a:spLocks noGrp="1" noChangeArrowheads="1"/>
          </p:cNvSpPr>
          <p:nvPr>
            <p:ph type="title"/>
          </p:nvPr>
        </p:nvSpPr>
        <p:spPr>
          <a:xfrm>
            <a:off x="533400" y="228600"/>
            <a:ext cx="8153400" cy="1189038"/>
          </a:xfrm>
        </p:spPr>
        <p:txBody>
          <a:bodyPr/>
          <a:lstStyle/>
          <a:p>
            <a:pPr eaLnBrk="1" hangingPunct="1"/>
            <a:r>
              <a:rPr lang="en-US" altLang="en-US" sz="3800"/>
              <a:t>Case Study</a:t>
            </a:r>
            <a:br>
              <a:rPr lang="en-US" altLang="en-US" sz="3800"/>
            </a:br>
            <a:r>
              <a:rPr lang="en-US" altLang="en-US" sz="3800"/>
              <a:t>Greenways Conservation Area, Wayland</a:t>
            </a:r>
          </a:p>
        </p:txBody>
      </p:sp>
      <p:pic>
        <p:nvPicPr>
          <p:cNvPr id="93187" name="Content Placeholder 5">
            <a:extLst>
              <a:ext uri="{FF2B5EF4-FFF2-40B4-BE49-F238E27FC236}">
                <a16:creationId xmlns:a16="http://schemas.microsoft.com/office/drawing/2014/main" id="{2B8260EA-A633-4D71-A30D-2247960F3D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863" y="193675"/>
            <a:ext cx="9101137" cy="6130925"/>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675A41A7-0F6D-45C6-B351-654AE594C721}"/>
              </a:ext>
            </a:extLst>
          </p:cNvPr>
          <p:cNvSpPr>
            <a:spLocks noGrp="1" noChangeArrowheads="1"/>
          </p:cNvSpPr>
          <p:nvPr>
            <p:ph type="title"/>
          </p:nvPr>
        </p:nvSpPr>
        <p:spPr/>
        <p:txBody>
          <a:bodyPr/>
          <a:lstStyle/>
          <a:p>
            <a:pPr eaLnBrk="1" hangingPunct="1"/>
            <a:r>
              <a:rPr lang="en-US" altLang="en-US" sz="3800"/>
              <a:t>Case Study</a:t>
            </a:r>
            <a:br>
              <a:rPr lang="en-US" altLang="en-US" sz="3800"/>
            </a:br>
            <a:r>
              <a:rPr lang="en-US" altLang="en-US" sz="3800"/>
              <a:t>Greenways: SVT North Field (2007)</a:t>
            </a:r>
          </a:p>
        </p:txBody>
      </p:sp>
      <p:pic>
        <p:nvPicPr>
          <p:cNvPr id="94211" name="Picture 5" descr="greenways north field- aerial mgt units">
            <a:extLst>
              <a:ext uri="{FF2B5EF4-FFF2-40B4-BE49-F238E27FC236}">
                <a16:creationId xmlns:a16="http://schemas.microsoft.com/office/drawing/2014/main" id="{5DE7A1DE-25AC-43FF-BA7A-3FD5ABEF349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92200" y="1600200"/>
            <a:ext cx="678815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4F24CCF6-67BC-457C-A699-D507BF8A4A9E}"/>
              </a:ext>
            </a:extLst>
          </p:cNvPr>
          <p:cNvSpPr>
            <a:spLocks noGrp="1" noChangeArrowheads="1"/>
          </p:cNvSpPr>
          <p:nvPr>
            <p:ph type="title" sz="quarter"/>
          </p:nvPr>
        </p:nvSpPr>
        <p:spPr/>
        <p:txBody>
          <a:bodyPr/>
          <a:lstStyle/>
          <a:p>
            <a:pPr eaLnBrk="1" hangingPunct="1"/>
            <a:r>
              <a:rPr lang="en-US" altLang="en-US" sz="4000"/>
              <a:t>Mowing invasive shrub perimeters</a:t>
            </a:r>
            <a:br>
              <a:rPr lang="en-US" altLang="en-US" sz="3800"/>
            </a:br>
            <a:r>
              <a:rPr lang="en-US" altLang="en-US" sz="2800"/>
              <a:t>Funded by MassWildlife</a:t>
            </a:r>
          </a:p>
        </p:txBody>
      </p:sp>
      <p:pic>
        <p:nvPicPr>
          <p:cNvPr id="96259" name="Picture 10" descr="P2 Before">
            <a:extLst>
              <a:ext uri="{FF2B5EF4-FFF2-40B4-BE49-F238E27FC236}">
                <a16:creationId xmlns:a16="http://schemas.microsoft.com/office/drawing/2014/main" id="{DC84F8CE-8EAC-4147-AEF6-10767FBA5F29}"/>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90600" y="1600200"/>
            <a:ext cx="2914650" cy="2189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0" name="Picture 11" descr="P2 After">
            <a:extLst>
              <a:ext uri="{FF2B5EF4-FFF2-40B4-BE49-F238E27FC236}">
                <a16:creationId xmlns:a16="http://schemas.microsoft.com/office/drawing/2014/main" id="{508E27E2-923A-4205-AB36-8C956DBD7505}"/>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10175" y="1601788"/>
            <a:ext cx="2914650"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1" name="Picture 12" descr="P4 Before">
            <a:extLst>
              <a:ext uri="{FF2B5EF4-FFF2-40B4-BE49-F238E27FC236}">
                <a16:creationId xmlns:a16="http://schemas.microsoft.com/office/drawing/2014/main" id="{0312753B-4517-4E3F-96E1-5F889BF709C2}"/>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019175" y="3941763"/>
            <a:ext cx="2914650" cy="2189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2" name="Picture 13" descr="P4 After">
            <a:extLst>
              <a:ext uri="{FF2B5EF4-FFF2-40B4-BE49-F238E27FC236}">
                <a16:creationId xmlns:a16="http://schemas.microsoft.com/office/drawing/2014/main" id="{455416AD-FBFB-4861-B37A-5EA7EDF8530D}"/>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211763" y="3941763"/>
            <a:ext cx="2911475" cy="2189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a:extLst>
              <a:ext uri="{FF2B5EF4-FFF2-40B4-BE49-F238E27FC236}">
                <a16:creationId xmlns:a16="http://schemas.microsoft.com/office/drawing/2014/main" id="{6594AC5F-C8C5-4B0E-8406-66D931DE8B76}"/>
              </a:ext>
            </a:extLst>
          </p:cNvPr>
          <p:cNvSpPr>
            <a:spLocks noGrp="1" noChangeArrowheads="1"/>
          </p:cNvSpPr>
          <p:nvPr>
            <p:ph type="title"/>
          </p:nvPr>
        </p:nvSpPr>
        <p:spPr/>
        <p:txBody>
          <a:bodyPr/>
          <a:lstStyle/>
          <a:p>
            <a:pPr eaLnBrk="1" hangingPunct="1"/>
            <a:r>
              <a:rPr lang="en-US" altLang="en-US" sz="2800"/>
              <a:t>Fecon Bull Hog Mounted on a Skid Steer</a:t>
            </a:r>
          </a:p>
        </p:txBody>
      </p:sp>
      <p:pic>
        <p:nvPicPr>
          <p:cNvPr id="97283" name="Picture 6" descr="Fecon bull hog skid steer">
            <a:extLst>
              <a:ext uri="{FF2B5EF4-FFF2-40B4-BE49-F238E27FC236}">
                <a16:creationId xmlns:a16="http://schemas.microsoft.com/office/drawing/2014/main" id="{D90716C5-7B45-4110-AFDC-237359F052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066800"/>
            <a:ext cx="4446588" cy="333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284" name="Picture 5" descr="IM000958">
            <a:extLst>
              <a:ext uri="{FF2B5EF4-FFF2-40B4-BE49-F238E27FC236}">
                <a16:creationId xmlns:a16="http://schemas.microsoft.com/office/drawing/2014/main" id="{5543BAC4-0C68-46B0-BCF9-0F8E998AF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92475"/>
            <a:ext cx="3741738" cy="280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1C577F17-457D-48E9-872E-3E9C733F0D81}"/>
              </a:ext>
            </a:extLst>
          </p:cNvPr>
          <p:cNvSpPr txBox="1"/>
          <p:nvPr/>
        </p:nvSpPr>
        <p:spPr>
          <a:xfrm>
            <a:off x="1379538" y="5270500"/>
            <a:ext cx="3124200" cy="830263"/>
          </a:xfrm>
          <a:prstGeom prst="rect">
            <a:avLst/>
          </a:prstGeom>
          <a:noFill/>
        </p:spPr>
        <p:txBody>
          <a:bodyPr>
            <a:spAutoFit/>
          </a:bodyPr>
          <a:lstStyle/>
          <a:p>
            <a:pPr eaLnBrk="1" hangingPunct="1">
              <a:defRPr/>
            </a:pPr>
            <a:r>
              <a:rPr lang="en-US" sz="2400" dirty="0">
                <a:latin typeface="+mj-lt"/>
              </a:rPr>
              <a:t>Brush Hog Maintenance mowing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89A61DD-CEFC-4D9E-BBD7-AF2F9C2C31A6}"/>
              </a:ext>
            </a:extLst>
          </p:cNvPr>
          <p:cNvSpPr>
            <a:spLocks noGrp="1" noChangeArrowheads="1"/>
          </p:cNvSpPr>
          <p:nvPr>
            <p:ph type="title"/>
          </p:nvPr>
        </p:nvSpPr>
        <p:spPr/>
        <p:txBody>
          <a:bodyPr/>
          <a:lstStyle/>
          <a:p>
            <a:pPr eaLnBrk="1" hangingPunct="1"/>
            <a:r>
              <a:rPr lang="en-US" altLang="en-US" sz="3800"/>
              <a:t>Landscape Level</a:t>
            </a:r>
            <a:br>
              <a:rPr lang="en-US" altLang="en-US" sz="3800"/>
            </a:br>
            <a:r>
              <a:rPr lang="en-US" altLang="en-US" sz="3800"/>
              <a:t>Loss of habitats and associated species</a:t>
            </a:r>
          </a:p>
        </p:txBody>
      </p:sp>
      <p:pic>
        <p:nvPicPr>
          <p:cNvPr id="13315" name="Picture 7" descr="050804">
            <a:extLst>
              <a:ext uri="{FF2B5EF4-FFF2-40B4-BE49-F238E27FC236}">
                <a16:creationId xmlns:a16="http://schemas.microsoft.com/office/drawing/2014/main" id="{FFF62D53-656D-4CD4-A99C-AF0AEBE97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88" y="1600200"/>
            <a:ext cx="73882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46350FEA-79D2-4242-8679-FEDA02A90083}"/>
              </a:ext>
            </a:extLst>
          </p:cNvPr>
          <p:cNvSpPr>
            <a:spLocks noGrp="1" noChangeArrowheads="1"/>
          </p:cNvSpPr>
          <p:nvPr>
            <p:ph type="title"/>
          </p:nvPr>
        </p:nvSpPr>
        <p:spPr/>
        <p:txBody>
          <a:bodyPr/>
          <a:lstStyle/>
          <a:p>
            <a:pPr algn="ctr"/>
            <a:r>
              <a:rPr lang="en-US" altLang="en-US"/>
              <a:t>Treatment of </a:t>
            </a:r>
            <a:br>
              <a:rPr lang="en-US" altLang="en-US"/>
            </a:br>
            <a:r>
              <a:rPr lang="en-US" altLang="en-US"/>
              <a:t>Shrub Wetland/Field Edges</a:t>
            </a:r>
          </a:p>
        </p:txBody>
      </p:sp>
      <p:pic>
        <p:nvPicPr>
          <p:cNvPr id="98307" name="Content Placeholder 4">
            <a:extLst>
              <a:ext uri="{FF2B5EF4-FFF2-40B4-BE49-F238E27FC236}">
                <a16:creationId xmlns:a16="http://schemas.microsoft.com/office/drawing/2014/main" id="{528F4DE2-1CBB-44B7-B778-502892E37B2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351088"/>
            <a:ext cx="4038600" cy="3028950"/>
          </a:xfrm>
        </p:spPr>
      </p:pic>
      <p:pic>
        <p:nvPicPr>
          <p:cNvPr id="98308" name="Content Placeholder 5">
            <a:extLst>
              <a:ext uri="{FF2B5EF4-FFF2-40B4-BE49-F238E27FC236}">
                <a16:creationId xmlns:a16="http://schemas.microsoft.com/office/drawing/2014/main" id="{A5645BAC-2F87-4F64-825C-36B30FD85A2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51088"/>
            <a:ext cx="4038600" cy="302895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a:extLst>
              <a:ext uri="{FF2B5EF4-FFF2-40B4-BE49-F238E27FC236}">
                <a16:creationId xmlns:a16="http://schemas.microsoft.com/office/drawing/2014/main" id="{271C5949-D6F4-44B8-BFEF-1CAB7ACCA010}"/>
              </a:ext>
            </a:extLst>
          </p:cNvPr>
          <p:cNvSpPr>
            <a:spLocks noGrp="1" noChangeArrowheads="1"/>
          </p:cNvSpPr>
          <p:nvPr>
            <p:ph type="title"/>
          </p:nvPr>
        </p:nvSpPr>
        <p:spPr>
          <a:xfrm>
            <a:off x="685800" y="304800"/>
            <a:ext cx="8839200" cy="1246188"/>
          </a:xfrm>
        </p:spPr>
        <p:txBody>
          <a:bodyPr/>
          <a:lstStyle/>
          <a:p>
            <a:pPr eaLnBrk="1" hangingPunct="1"/>
            <a:r>
              <a:rPr lang="en-US" altLang="en-US" sz="4000"/>
              <a:t>Persistent Buckthorn and Others</a:t>
            </a:r>
            <a:br>
              <a:rPr lang="en-US" altLang="en-US"/>
            </a:br>
            <a:r>
              <a:rPr lang="en-US" altLang="en-US" sz="2400"/>
              <a:t>Funded by National Fish &amp; Wildlife Foundation </a:t>
            </a:r>
            <a:br>
              <a:rPr lang="en-US" altLang="en-US" sz="2400"/>
            </a:br>
            <a:r>
              <a:rPr lang="en-US" altLang="en-US" sz="2400"/>
              <a:t>&amp; NYANZA Mitigation Funds</a:t>
            </a:r>
            <a:br>
              <a:rPr lang="en-US" altLang="en-US"/>
            </a:br>
            <a:endParaRPr lang="en-US" altLang="en-US"/>
          </a:p>
        </p:txBody>
      </p:sp>
      <p:pic>
        <p:nvPicPr>
          <p:cNvPr id="99331" name="Content Placeholder 12">
            <a:extLst>
              <a:ext uri="{FF2B5EF4-FFF2-40B4-BE49-F238E27FC236}">
                <a16:creationId xmlns:a16="http://schemas.microsoft.com/office/drawing/2014/main" id="{490DD2AD-FD86-4042-8724-F43F41535E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808163"/>
            <a:ext cx="5764213" cy="4322762"/>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Content Placeholder 5">
            <a:extLst>
              <a:ext uri="{FF2B5EF4-FFF2-40B4-BE49-F238E27FC236}">
                <a16:creationId xmlns:a16="http://schemas.microsoft.com/office/drawing/2014/main" id="{BB0121F2-A1EE-45D3-A9E2-9F96D48EBDE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457200"/>
            <a:ext cx="5080000" cy="3810000"/>
          </a:xfrm>
        </p:spPr>
      </p:pic>
      <p:pic>
        <p:nvPicPr>
          <p:cNvPr id="100355" name="Picture 6">
            <a:extLst>
              <a:ext uri="{FF2B5EF4-FFF2-40B4-BE49-F238E27FC236}">
                <a16:creationId xmlns:a16="http://schemas.microsoft.com/office/drawing/2014/main" id="{4CF6FC55-7354-4524-9327-B5512EC6B1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65563" y="2743200"/>
            <a:ext cx="5049837"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98475B-18E1-4DAD-9DA4-82FA56FAA1C1}"/>
              </a:ext>
            </a:extLst>
          </p:cNvPr>
          <p:cNvSpPr txBox="1"/>
          <p:nvPr/>
        </p:nvSpPr>
        <p:spPr>
          <a:xfrm>
            <a:off x="5791200" y="762000"/>
            <a:ext cx="2895600" cy="1200150"/>
          </a:xfrm>
          <a:prstGeom prst="rect">
            <a:avLst/>
          </a:prstGeom>
          <a:noFill/>
        </p:spPr>
        <p:txBody>
          <a:bodyPr>
            <a:spAutoFit/>
          </a:bodyPr>
          <a:lstStyle/>
          <a:p>
            <a:pPr eaLnBrk="1" hangingPunct="1">
              <a:defRPr/>
            </a:pPr>
            <a:r>
              <a:rPr lang="en-US" sz="3600" dirty="0">
                <a:solidFill>
                  <a:schemeClr val="tx2">
                    <a:lumMod val="75000"/>
                  </a:schemeClr>
                </a:solidFill>
                <a:latin typeface="Arial" charset="0"/>
              </a:rPr>
              <a:t>3 years of treatments+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6D2F608C-BA3D-459E-8A64-6DFF2F242345}"/>
              </a:ext>
            </a:extLst>
          </p:cNvPr>
          <p:cNvSpPr>
            <a:spLocks noGrp="1" noChangeArrowheads="1"/>
          </p:cNvSpPr>
          <p:nvPr>
            <p:ph type="title"/>
          </p:nvPr>
        </p:nvSpPr>
        <p:spPr/>
        <p:txBody>
          <a:bodyPr/>
          <a:lstStyle/>
          <a:p>
            <a:r>
              <a:rPr lang="en-US" altLang="en-US"/>
              <a:t>After first year</a:t>
            </a:r>
          </a:p>
        </p:txBody>
      </p:sp>
      <p:pic>
        <p:nvPicPr>
          <p:cNvPr id="102403" name="Content Placeholder 5">
            <a:extLst>
              <a:ext uri="{FF2B5EF4-FFF2-40B4-BE49-F238E27FC236}">
                <a16:creationId xmlns:a16="http://schemas.microsoft.com/office/drawing/2014/main" id="{88B2AA8D-BA3D-4BDF-BA24-412BB1BE13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295400"/>
            <a:ext cx="6446838" cy="4814888"/>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A9780454-12A2-44B3-9D3B-EAA444528ADD}"/>
              </a:ext>
            </a:extLst>
          </p:cNvPr>
          <p:cNvSpPr>
            <a:spLocks noGrp="1" noChangeArrowheads="1"/>
          </p:cNvSpPr>
          <p:nvPr>
            <p:ph type="title"/>
          </p:nvPr>
        </p:nvSpPr>
        <p:spPr/>
        <p:txBody>
          <a:bodyPr/>
          <a:lstStyle/>
          <a:p>
            <a:r>
              <a:rPr lang="en-US" altLang="en-US"/>
              <a:t>Planting Natives</a:t>
            </a:r>
            <a:br>
              <a:rPr lang="en-US" altLang="en-US"/>
            </a:br>
            <a:r>
              <a:rPr lang="en-US" altLang="en-US" sz="3600"/>
              <a:t>Choose Plot locations and kill existing plants</a:t>
            </a:r>
          </a:p>
        </p:txBody>
      </p:sp>
      <p:pic>
        <p:nvPicPr>
          <p:cNvPr id="103427" name="Content Placeholder 4">
            <a:extLst>
              <a:ext uri="{FF2B5EF4-FFF2-40B4-BE49-F238E27FC236}">
                <a16:creationId xmlns:a16="http://schemas.microsoft.com/office/drawing/2014/main" id="{80885DED-7EA7-46A4-A6CC-59BF7DF3F1B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752600"/>
            <a:ext cx="3556000" cy="2667000"/>
          </a:xfrm>
        </p:spPr>
      </p:pic>
      <p:pic>
        <p:nvPicPr>
          <p:cNvPr id="103428" name="Picture 7">
            <a:extLst>
              <a:ext uri="{FF2B5EF4-FFF2-40B4-BE49-F238E27FC236}">
                <a16:creationId xmlns:a16="http://schemas.microsoft.com/office/drawing/2014/main" id="{85B767F1-0257-4EBE-B7EB-8AF222DABE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34315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B7310993-05DF-4F52-85EF-12037D779709}"/>
              </a:ext>
            </a:extLst>
          </p:cNvPr>
          <p:cNvSpPr>
            <a:spLocks noGrp="1" noChangeArrowheads="1"/>
          </p:cNvSpPr>
          <p:nvPr>
            <p:ph type="title"/>
          </p:nvPr>
        </p:nvSpPr>
        <p:spPr/>
        <p:txBody>
          <a:bodyPr/>
          <a:lstStyle/>
          <a:p>
            <a:r>
              <a:rPr lang="en-US" altLang="en-US"/>
              <a:t>Rototilled Plot – Much easier!</a:t>
            </a:r>
            <a:br>
              <a:rPr lang="en-US" altLang="en-US"/>
            </a:br>
            <a:r>
              <a:rPr lang="en-US" altLang="en-US" sz="3600"/>
              <a:t>(Success was similar)</a:t>
            </a:r>
          </a:p>
        </p:txBody>
      </p:sp>
      <p:pic>
        <p:nvPicPr>
          <p:cNvPr id="104451" name="Content Placeholder 7">
            <a:extLst>
              <a:ext uri="{FF2B5EF4-FFF2-40B4-BE49-F238E27FC236}">
                <a16:creationId xmlns:a16="http://schemas.microsoft.com/office/drawing/2014/main" id="{45C073C2-CB04-40C9-9CA9-D7CBEE28B2A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351088"/>
            <a:ext cx="4038600" cy="3028950"/>
          </a:xfrm>
        </p:spPr>
      </p:pic>
      <p:pic>
        <p:nvPicPr>
          <p:cNvPr id="104452" name="Content Placeholder 5">
            <a:extLst>
              <a:ext uri="{FF2B5EF4-FFF2-40B4-BE49-F238E27FC236}">
                <a16:creationId xmlns:a16="http://schemas.microsoft.com/office/drawing/2014/main" id="{DF5DC241-C962-4E01-A8C8-3E238C348B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40386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3C874E33-B91E-4CCB-AACE-DC00D23F9D36}"/>
              </a:ext>
            </a:extLst>
          </p:cNvPr>
          <p:cNvSpPr>
            <a:spLocks noGrp="1" noChangeArrowheads="1"/>
          </p:cNvSpPr>
          <p:nvPr>
            <p:ph type="title"/>
          </p:nvPr>
        </p:nvSpPr>
        <p:spPr/>
        <p:txBody>
          <a:bodyPr/>
          <a:lstStyle/>
          <a:p>
            <a:r>
              <a:rPr lang="en-US" altLang="en-US"/>
              <a:t>Weeding and Watering</a:t>
            </a:r>
          </a:p>
        </p:txBody>
      </p:sp>
      <p:pic>
        <p:nvPicPr>
          <p:cNvPr id="105475" name="Content Placeholder 9">
            <a:extLst>
              <a:ext uri="{FF2B5EF4-FFF2-40B4-BE49-F238E27FC236}">
                <a16:creationId xmlns:a16="http://schemas.microsoft.com/office/drawing/2014/main" id="{44E06561-0443-48BC-A82B-F7B71FDF648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819400"/>
            <a:ext cx="4281488" cy="3211513"/>
          </a:xfrm>
        </p:spPr>
      </p:pic>
      <p:pic>
        <p:nvPicPr>
          <p:cNvPr id="105476" name="Content Placeholder 11">
            <a:extLst>
              <a:ext uri="{FF2B5EF4-FFF2-40B4-BE49-F238E27FC236}">
                <a16:creationId xmlns:a16="http://schemas.microsoft.com/office/drawing/2014/main" id="{939C41E5-DB14-4013-8696-2B834F472FF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1143000"/>
            <a:ext cx="4430713" cy="3322638"/>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649F43DC-8B1A-4B69-9ED4-0D47965C9B0F}"/>
              </a:ext>
            </a:extLst>
          </p:cNvPr>
          <p:cNvSpPr>
            <a:spLocks noGrp="1" noChangeArrowheads="1"/>
          </p:cNvSpPr>
          <p:nvPr>
            <p:ph type="title"/>
          </p:nvPr>
        </p:nvSpPr>
        <p:spPr/>
        <p:txBody>
          <a:bodyPr/>
          <a:lstStyle/>
          <a:p>
            <a:r>
              <a:rPr lang="en-US" altLang="en-US" sz="4400"/>
              <a:t>Success!!</a:t>
            </a:r>
          </a:p>
        </p:txBody>
      </p:sp>
      <p:pic>
        <p:nvPicPr>
          <p:cNvPr id="106499" name="Content Placeholder 6">
            <a:extLst>
              <a:ext uri="{FF2B5EF4-FFF2-40B4-BE49-F238E27FC236}">
                <a16:creationId xmlns:a16="http://schemas.microsoft.com/office/drawing/2014/main" id="{5E24ACCF-5AAC-4390-B4C8-0C4D66314DF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295400"/>
            <a:ext cx="4038600" cy="3028950"/>
          </a:xfrm>
        </p:spPr>
      </p:pic>
      <p:pic>
        <p:nvPicPr>
          <p:cNvPr id="106500" name="Content Placeholder 9">
            <a:extLst>
              <a:ext uri="{FF2B5EF4-FFF2-40B4-BE49-F238E27FC236}">
                <a16:creationId xmlns:a16="http://schemas.microsoft.com/office/drawing/2014/main" id="{ED4A5616-0DFA-415B-96DA-D0218AA8AD7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304800"/>
            <a:ext cx="4038600" cy="3028950"/>
          </a:xfrm>
        </p:spPr>
      </p:pic>
      <p:pic>
        <p:nvPicPr>
          <p:cNvPr id="106501" name="Picture 10">
            <a:extLst>
              <a:ext uri="{FF2B5EF4-FFF2-40B4-BE49-F238E27FC236}">
                <a16:creationId xmlns:a16="http://schemas.microsoft.com/office/drawing/2014/main" id="{AA469053-B97D-4DD8-AA12-8D0E620227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200400"/>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2BE3C70A-D0F7-440C-B306-FB45F7E38CE4}"/>
              </a:ext>
            </a:extLst>
          </p:cNvPr>
          <p:cNvSpPr>
            <a:spLocks noGrp="1" noChangeArrowheads="1"/>
          </p:cNvSpPr>
          <p:nvPr>
            <p:ph type="title"/>
          </p:nvPr>
        </p:nvSpPr>
        <p:spPr/>
        <p:txBody>
          <a:bodyPr/>
          <a:lstStyle/>
          <a:p>
            <a:r>
              <a:rPr lang="en-US" altLang="en-US"/>
              <a:t>Pollinators</a:t>
            </a:r>
            <a:br>
              <a:rPr lang="en-US" altLang="en-US"/>
            </a:br>
            <a:endParaRPr lang="en-US" altLang="en-US" sz="3200"/>
          </a:p>
        </p:txBody>
      </p:sp>
      <p:pic>
        <p:nvPicPr>
          <p:cNvPr id="107523" name="Content Placeholder 7">
            <a:extLst>
              <a:ext uri="{FF2B5EF4-FFF2-40B4-BE49-F238E27FC236}">
                <a16:creationId xmlns:a16="http://schemas.microsoft.com/office/drawing/2014/main" id="{7AEC1FA8-12D3-4E2F-8446-5F924FC6A13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4400" y="2057400"/>
            <a:ext cx="4038600" cy="3028950"/>
          </a:xfrm>
        </p:spPr>
      </p:pic>
      <p:pic>
        <p:nvPicPr>
          <p:cNvPr id="107524" name="Content Placeholder 6">
            <a:extLst>
              <a:ext uri="{FF2B5EF4-FFF2-40B4-BE49-F238E27FC236}">
                <a16:creationId xmlns:a16="http://schemas.microsoft.com/office/drawing/2014/main" id="{1B2C042A-415A-47CA-A46A-921F84A2035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2057400"/>
            <a:ext cx="4038600" cy="302895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9BA00D85-7A3B-4147-B400-18700FE1B859}"/>
              </a:ext>
            </a:extLst>
          </p:cNvPr>
          <p:cNvSpPr>
            <a:spLocks noGrp="1" noChangeArrowheads="1"/>
          </p:cNvSpPr>
          <p:nvPr>
            <p:ph type="title"/>
          </p:nvPr>
        </p:nvSpPr>
        <p:spPr/>
        <p:txBody>
          <a:bodyPr/>
          <a:lstStyle/>
          <a:p>
            <a:r>
              <a:rPr lang="en-US" altLang="ru-RU"/>
              <a:t>But….     2 years later</a:t>
            </a:r>
          </a:p>
        </p:txBody>
      </p:sp>
      <p:pic>
        <p:nvPicPr>
          <p:cNvPr id="108547" name="Content Placeholder 7">
            <a:extLst>
              <a:ext uri="{FF2B5EF4-FFF2-40B4-BE49-F238E27FC236}">
                <a16:creationId xmlns:a16="http://schemas.microsoft.com/office/drawing/2014/main" id="{E9D82E31-AF97-49A1-8D92-DE6B20A42CF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8113" y="1779588"/>
            <a:ext cx="4433887" cy="3325812"/>
          </a:xfrm>
        </p:spPr>
      </p:pic>
      <p:pic>
        <p:nvPicPr>
          <p:cNvPr id="108548" name="Content Placeholder 11">
            <a:extLst>
              <a:ext uri="{FF2B5EF4-FFF2-40B4-BE49-F238E27FC236}">
                <a16:creationId xmlns:a16="http://schemas.microsoft.com/office/drawing/2014/main" id="{3145264F-4B38-4647-AB02-2D88E1D4DAD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257800" y="990600"/>
            <a:ext cx="3397250" cy="453072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8EC0602F-5EB2-4B93-9D7E-2FF2B885EDBD}"/>
              </a:ext>
            </a:extLst>
          </p:cNvPr>
          <p:cNvSpPr>
            <a:spLocks noGrp="1" noChangeArrowheads="1"/>
          </p:cNvSpPr>
          <p:nvPr>
            <p:ph type="title"/>
          </p:nvPr>
        </p:nvSpPr>
        <p:spPr/>
        <p:txBody>
          <a:bodyPr/>
          <a:lstStyle/>
          <a:p>
            <a:pPr eaLnBrk="1" hangingPunct="1"/>
            <a:r>
              <a:rPr lang="en-US" altLang="en-US" sz="3800"/>
              <a:t>Conservation Planning </a:t>
            </a:r>
            <a:br>
              <a:rPr lang="en-US" altLang="en-US" sz="3800"/>
            </a:br>
            <a:r>
              <a:rPr lang="en-US" altLang="en-US" sz="3800"/>
              <a:t>at the Landscape Level</a:t>
            </a:r>
          </a:p>
        </p:txBody>
      </p:sp>
      <p:pic>
        <p:nvPicPr>
          <p:cNvPr id="15363" name="Picture 8" descr="050804">
            <a:extLst>
              <a:ext uri="{FF2B5EF4-FFF2-40B4-BE49-F238E27FC236}">
                <a16:creationId xmlns:a16="http://schemas.microsoft.com/office/drawing/2014/main" id="{6EEE1B74-ECAE-4EDE-9109-3FD1E62B5D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00150" y="1555750"/>
            <a:ext cx="6743700" cy="5059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D237AB89-EC7B-4C67-95D6-FD83D41090F6}"/>
              </a:ext>
            </a:extLst>
          </p:cNvPr>
          <p:cNvSpPr>
            <a:spLocks noGrp="1" noChangeArrowheads="1"/>
          </p:cNvSpPr>
          <p:nvPr>
            <p:ph type="title"/>
          </p:nvPr>
        </p:nvSpPr>
        <p:spPr/>
        <p:txBody>
          <a:bodyPr/>
          <a:lstStyle/>
          <a:p>
            <a:r>
              <a:rPr lang="en-US" altLang="ru-RU"/>
              <a:t>3 Years Later</a:t>
            </a:r>
          </a:p>
        </p:txBody>
      </p:sp>
      <p:pic>
        <p:nvPicPr>
          <p:cNvPr id="109571" name="Content Placeholder 5">
            <a:extLst>
              <a:ext uri="{FF2B5EF4-FFF2-40B4-BE49-F238E27FC236}">
                <a16:creationId xmlns:a16="http://schemas.microsoft.com/office/drawing/2014/main" id="{64BB7671-4BA7-4041-8601-184000D5E9C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1282700"/>
            <a:ext cx="3719512" cy="2789238"/>
          </a:xfrm>
        </p:spPr>
      </p:pic>
      <p:pic>
        <p:nvPicPr>
          <p:cNvPr id="109572" name="Content Placeholder 7">
            <a:extLst>
              <a:ext uri="{FF2B5EF4-FFF2-40B4-BE49-F238E27FC236}">
                <a16:creationId xmlns:a16="http://schemas.microsoft.com/office/drawing/2014/main" id="{BCD5B320-154C-4030-877A-C3BCDA99D15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86375" y="1563688"/>
            <a:ext cx="3397250" cy="4530725"/>
          </a:xfrm>
        </p:spPr>
      </p:pic>
      <p:pic>
        <p:nvPicPr>
          <p:cNvPr id="109573" name="Picture 9">
            <a:extLst>
              <a:ext uri="{FF2B5EF4-FFF2-40B4-BE49-F238E27FC236}">
                <a16:creationId xmlns:a16="http://schemas.microsoft.com/office/drawing/2014/main" id="{64E6B76C-31BC-47B9-8592-2149CCCA0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42926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D23147ED-D264-4795-AFD2-26EF4CE43D44}"/>
              </a:ext>
            </a:extLst>
          </p:cNvPr>
          <p:cNvSpPr>
            <a:spLocks noGrp="1" noChangeArrowheads="1"/>
          </p:cNvSpPr>
          <p:nvPr>
            <p:ph type="title"/>
          </p:nvPr>
        </p:nvSpPr>
        <p:spPr/>
        <p:txBody>
          <a:bodyPr/>
          <a:lstStyle/>
          <a:p>
            <a:r>
              <a:rPr lang="en-US" altLang="en-US"/>
              <a:t>Funding Grassland </a:t>
            </a:r>
            <a:br>
              <a:rPr lang="en-US" altLang="en-US"/>
            </a:br>
            <a:r>
              <a:rPr lang="en-US" altLang="en-US"/>
              <a:t>Habitat Management</a:t>
            </a:r>
          </a:p>
        </p:txBody>
      </p:sp>
      <p:sp>
        <p:nvSpPr>
          <p:cNvPr id="73732" name="TextBox 2">
            <a:extLst>
              <a:ext uri="{FF2B5EF4-FFF2-40B4-BE49-F238E27FC236}">
                <a16:creationId xmlns:a16="http://schemas.microsoft.com/office/drawing/2014/main" id="{444395F1-838D-42B6-9D0B-43BE31151D64}"/>
              </a:ext>
            </a:extLst>
          </p:cNvPr>
          <p:cNvSpPr txBox="1">
            <a:spLocks noChangeArrowheads="1"/>
          </p:cNvSpPr>
          <p:nvPr/>
        </p:nvSpPr>
        <p:spPr bwMode="auto">
          <a:xfrm>
            <a:off x="365125" y="1981200"/>
            <a:ext cx="87788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eaLnBrk="1" hangingPunct="1">
              <a:spcBef>
                <a:spcPct val="0"/>
              </a:spcBef>
              <a:buClrTx/>
              <a:buSzTx/>
              <a:buFont typeface="Arial" charset="0"/>
              <a:buChar char="•"/>
              <a:defRPr/>
            </a:pPr>
            <a:r>
              <a:rPr lang="en-US" altLang="en-US" sz="3600" dirty="0">
                <a:solidFill>
                  <a:schemeClr val="bg1"/>
                </a:solidFill>
                <a:latin typeface="+mj-lt"/>
              </a:rPr>
              <a:t>USDA Natural Resources Conservation Service (EQIP) – DCR Liaison</a:t>
            </a:r>
          </a:p>
          <a:p>
            <a:pPr eaLnBrk="1" hangingPunct="1">
              <a:spcBef>
                <a:spcPct val="0"/>
              </a:spcBef>
              <a:buClrTx/>
              <a:buSzTx/>
              <a:buFont typeface="Arial" charset="0"/>
              <a:buChar char="•"/>
              <a:defRPr/>
            </a:pPr>
            <a:r>
              <a:rPr lang="en-US" altLang="en-US" sz="3600" dirty="0" err="1">
                <a:solidFill>
                  <a:schemeClr val="bg1"/>
                </a:solidFill>
                <a:latin typeface="+mj-lt"/>
              </a:rPr>
              <a:t>MassWildlife</a:t>
            </a:r>
            <a:r>
              <a:rPr lang="en-US" altLang="en-US" sz="3600" dirty="0">
                <a:solidFill>
                  <a:schemeClr val="bg1"/>
                </a:solidFill>
                <a:latin typeface="+mj-lt"/>
              </a:rPr>
              <a:t> Habitat Management Program</a:t>
            </a:r>
          </a:p>
          <a:p>
            <a:pPr eaLnBrk="1" hangingPunct="1">
              <a:spcBef>
                <a:spcPct val="0"/>
              </a:spcBef>
              <a:buClrTx/>
              <a:buSzTx/>
              <a:buFont typeface="Arial" charset="0"/>
              <a:buChar char="•"/>
              <a:defRPr/>
            </a:pPr>
            <a:r>
              <a:rPr lang="en-US" altLang="en-US" sz="3600" dirty="0">
                <a:solidFill>
                  <a:schemeClr val="bg1"/>
                </a:solidFill>
                <a:latin typeface="+mj-lt"/>
              </a:rPr>
              <a:t>DCR Forest Stewardship Program</a:t>
            </a:r>
          </a:p>
          <a:p>
            <a:pPr eaLnBrk="1" hangingPunct="1">
              <a:spcBef>
                <a:spcPct val="0"/>
              </a:spcBef>
              <a:buClrTx/>
              <a:buSzTx/>
              <a:buFont typeface="Arial" charset="0"/>
              <a:buChar char="•"/>
              <a:defRPr/>
            </a:pPr>
            <a:r>
              <a:rPr lang="en-US" altLang="en-US" sz="3600" dirty="0">
                <a:solidFill>
                  <a:schemeClr val="bg1"/>
                </a:solidFill>
                <a:latin typeface="+mj-lt"/>
              </a:rPr>
              <a:t>Local CPA</a:t>
            </a:r>
          </a:p>
          <a:p>
            <a:pPr eaLnBrk="1" hangingPunct="1">
              <a:spcBef>
                <a:spcPct val="0"/>
              </a:spcBef>
              <a:buClrTx/>
              <a:buSzTx/>
              <a:buFont typeface="Arial" charset="0"/>
              <a:buChar char="•"/>
              <a:defRPr/>
            </a:pPr>
            <a:r>
              <a:rPr lang="en-US" altLang="en-US" sz="3600" dirty="0">
                <a:solidFill>
                  <a:schemeClr val="bg1"/>
                </a:solidFill>
                <a:latin typeface="+mj-lt"/>
              </a:rPr>
              <a:t>Work with partners to increase funding potential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9D3C75BA-97D4-4428-9BD4-17B9B547FFD9}"/>
              </a:ext>
            </a:extLst>
          </p:cNvPr>
          <p:cNvSpPr>
            <a:spLocks noGrp="1" noChangeArrowheads="1"/>
          </p:cNvSpPr>
          <p:nvPr>
            <p:ph type="title"/>
          </p:nvPr>
        </p:nvSpPr>
        <p:spPr/>
        <p:txBody>
          <a:bodyPr/>
          <a:lstStyle/>
          <a:p>
            <a:r>
              <a:rPr lang="en-US" altLang="en-US"/>
              <a:t>Q &amp; A Discussion</a:t>
            </a:r>
          </a:p>
        </p:txBody>
      </p:sp>
      <p:pic>
        <p:nvPicPr>
          <p:cNvPr id="112643" name="Picture 6" descr="Howe's field ">
            <a:extLst>
              <a:ext uri="{FF2B5EF4-FFF2-40B4-BE49-F238E27FC236}">
                <a16:creationId xmlns:a16="http://schemas.microsoft.com/office/drawing/2014/main" id="{9C5DD35F-98AA-4111-BA9E-C82041896C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1447800"/>
            <a:ext cx="6096000" cy="4584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E8DFF98-CF81-4DEA-B136-9BD8F72F1458}"/>
              </a:ext>
            </a:extLst>
          </p:cNvPr>
          <p:cNvSpPr>
            <a:spLocks noGrp="1" noChangeArrowheads="1"/>
          </p:cNvSpPr>
          <p:nvPr>
            <p:ph type="title"/>
          </p:nvPr>
        </p:nvSpPr>
        <p:spPr/>
        <p:txBody>
          <a:bodyPr/>
          <a:lstStyle/>
          <a:p>
            <a:pPr eaLnBrk="1" hangingPunct="1"/>
            <a:r>
              <a:rPr lang="en-US" altLang="en-US" sz="3800"/>
              <a:t>Conservation Planning </a:t>
            </a:r>
            <a:br>
              <a:rPr lang="en-US" altLang="en-US" sz="3800"/>
            </a:br>
            <a:r>
              <a:rPr lang="en-US" altLang="en-US" sz="3800"/>
              <a:t>at the Landscape Level</a:t>
            </a:r>
          </a:p>
        </p:txBody>
      </p:sp>
      <p:sp>
        <p:nvSpPr>
          <p:cNvPr id="17411" name="Rectangle 3">
            <a:extLst>
              <a:ext uri="{FF2B5EF4-FFF2-40B4-BE49-F238E27FC236}">
                <a16:creationId xmlns:a16="http://schemas.microsoft.com/office/drawing/2014/main" id="{8600C185-93A7-491B-9CEF-41C1AF3BCCCC}"/>
              </a:ext>
            </a:extLst>
          </p:cNvPr>
          <p:cNvSpPr>
            <a:spLocks noGrp="1" noChangeArrowheads="1"/>
          </p:cNvSpPr>
          <p:nvPr>
            <p:ph idx="1"/>
          </p:nvPr>
        </p:nvSpPr>
        <p:spPr>
          <a:xfrm>
            <a:off x="457200" y="1828800"/>
            <a:ext cx="8229600" cy="4525963"/>
          </a:xfrm>
        </p:spPr>
        <p:txBody>
          <a:bodyPr/>
          <a:lstStyle/>
          <a:p>
            <a:pPr eaLnBrk="1" hangingPunct="1"/>
            <a:r>
              <a:rPr lang="en-US" altLang="en-US"/>
              <a:t>Look for areas with other open areas nearby</a:t>
            </a:r>
          </a:p>
          <a:p>
            <a:pPr eaLnBrk="1" hangingPunct="1"/>
            <a:r>
              <a:rPr lang="en-US" altLang="en-US"/>
              <a:t>Field nesting birds have minimum area requirements</a:t>
            </a:r>
          </a:p>
          <a:p>
            <a:pPr eaLnBrk="1" hangingPunct="1"/>
            <a:r>
              <a:rPr lang="en-US" altLang="en-US"/>
              <a:t>Birds-Eye View - all open areas are attractive </a:t>
            </a:r>
          </a:p>
          <a:p>
            <a:pPr eaLnBrk="1" hangingPunct="1"/>
            <a:r>
              <a:rPr lang="en-US" altLang="en-US"/>
              <a:t>Insects and plants do not have known area limitations </a:t>
            </a:r>
          </a:p>
          <a:p>
            <a:pPr eaLnBrk="1" hangingPunct="1"/>
            <a:r>
              <a:rPr lang="en-US" altLang="en-US"/>
              <a:t>Consult with MassWildlife and MNHESP</a:t>
            </a:r>
          </a:p>
          <a:p>
            <a:pPr eaLnBrk="1" hangingPunct="1"/>
            <a:endParaRPr lang="en-US" altLang="en-US"/>
          </a:p>
          <a:p>
            <a:pPr eaLnBrk="1" hangingPunct="1"/>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alpha val="87842"/>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C8BB1D-15FC-4D66-9530-AD795326E4DE}"/>
              </a:ext>
            </a:extLst>
          </p:cNvPr>
          <p:cNvSpPr/>
          <p:nvPr/>
        </p:nvSpPr>
        <p:spPr>
          <a:xfrm>
            <a:off x="-5638800" y="1173163"/>
            <a:ext cx="9144000" cy="6858000"/>
          </a:xfrm>
          <a:prstGeom prst="rect">
            <a:avLst/>
          </a:prstGeom>
          <a:blipFill dpi="0" rotWithShape="1">
            <a:blip r:embed="rId3">
              <a:alphaModFix amt="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35" name="Title 1">
            <a:extLst>
              <a:ext uri="{FF2B5EF4-FFF2-40B4-BE49-F238E27FC236}">
                <a16:creationId xmlns:a16="http://schemas.microsoft.com/office/drawing/2014/main" id="{3F30D90D-00CA-4351-88CC-D3D4A08381C9}"/>
              </a:ext>
            </a:extLst>
          </p:cNvPr>
          <p:cNvSpPr>
            <a:spLocks noGrp="1" noChangeArrowheads="1"/>
          </p:cNvSpPr>
          <p:nvPr>
            <p:ph type="title"/>
          </p:nvPr>
        </p:nvSpPr>
        <p:spPr>
          <a:xfrm>
            <a:off x="1066800" y="2286000"/>
            <a:ext cx="7467600" cy="1143000"/>
          </a:xfrm>
        </p:spPr>
        <p:txBody>
          <a:bodyPr/>
          <a:lstStyle/>
          <a:p>
            <a:r>
              <a:rPr lang="en-US" altLang="en-US" sz="3600"/>
              <a:t>Identify Conservation Targets </a:t>
            </a:r>
            <a:br>
              <a:rPr lang="en-US" altLang="en-US" sz="3600"/>
            </a:br>
            <a:r>
              <a:rPr lang="en-US" altLang="en-US" sz="3600"/>
              <a:t>Identify Threats</a:t>
            </a:r>
            <a:br>
              <a:rPr lang="en-US" altLang="en-US" sz="3600"/>
            </a:br>
            <a:r>
              <a:rPr lang="en-US" altLang="en-US" sz="3600"/>
              <a:t>Consider Management Options and Plan Accordingly</a:t>
            </a:r>
          </a:p>
        </p:txBody>
      </p:sp>
      <p:sp>
        <p:nvSpPr>
          <p:cNvPr id="18436" name="TextBox 1">
            <a:extLst>
              <a:ext uri="{FF2B5EF4-FFF2-40B4-BE49-F238E27FC236}">
                <a16:creationId xmlns:a16="http://schemas.microsoft.com/office/drawing/2014/main" id="{699B0F88-779E-4B51-8004-8351467E53F4}"/>
              </a:ext>
            </a:extLst>
          </p:cNvPr>
          <p:cNvSpPr txBox="1">
            <a:spLocks noChangeArrowheads="1"/>
          </p:cNvSpPr>
          <p:nvPr/>
        </p:nvSpPr>
        <p:spPr bwMode="auto">
          <a:xfrm>
            <a:off x="304800" y="685800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eaLnBrk="1" hangingPunct="1">
              <a:spcBef>
                <a:spcPct val="0"/>
              </a:spcBef>
              <a:buClrTx/>
              <a:buSzTx/>
              <a:buFontTx/>
              <a:buNone/>
            </a:pPr>
            <a:endParaRPr lang="en-US" altLang="en-US" sz="3600">
              <a:solidFill>
                <a:srgbClr val="000000"/>
              </a:solidFill>
              <a:latin typeface="Gill Sans MT" panose="020B0502020104020203" pitchFamily="34" charset="0"/>
            </a:endParaRPr>
          </a:p>
        </p:txBody>
      </p:sp>
      <p:sp>
        <p:nvSpPr>
          <p:cNvPr id="2" name="Rectangle 1">
            <a:extLst>
              <a:ext uri="{FF2B5EF4-FFF2-40B4-BE49-F238E27FC236}">
                <a16:creationId xmlns:a16="http://schemas.microsoft.com/office/drawing/2014/main" id="{F8AD797A-EF8E-45BA-ABA1-9D49723BBE13}"/>
              </a:ext>
            </a:extLst>
          </p:cNvPr>
          <p:cNvSpPr/>
          <p:nvPr/>
        </p:nvSpPr>
        <p:spPr>
          <a:xfrm>
            <a:off x="838200" y="4808538"/>
            <a:ext cx="7467600" cy="1754187"/>
          </a:xfrm>
          <a:prstGeom prst="rect">
            <a:avLst/>
          </a:prstGeom>
        </p:spPr>
        <p:txBody>
          <a:bodyPr anchor="t">
            <a:spAutoFit/>
          </a:bodyPr>
          <a:lstStyle/>
          <a:p>
            <a:pPr>
              <a:defRPr/>
            </a:pPr>
            <a:r>
              <a:rPr lang="en-US" altLang="en-US" sz="3600" b="1" kern="0" dirty="0">
                <a:solidFill>
                  <a:srgbClr val="000000"/>
                </a:solidFill>
                <a:latin typeface="Garamond"/>
              </a:rPr>
              <a:t>Landscape, Context</a:t>
            </a:r>
            <a:r>
              <a:rPr lang="en-US" altLang="en-US" sz="1600" b="1" kern="0" dirty="0">
                <a:solidFill>
                  <a:srgbClr val="000000"/>
                </a:solidFill>
                <a:latin typeface="Garamond"/>
              </a:rPr>
              <a:t>, </a:t>
            </a:r>
            <a:r>
              <a:rPr lang="en-US" altLang="en-US" sz="3600" b="1" kern="0" dirty="0">
                <a:solidFill>
                  <a:srgbClr val="000000"/>
                </a:solidFill>
                <a:latin typeface="Garamond"/>
              </a:rPr>
              <a:t>Size, Environmental Conditions, Land Use</a:t>
            </a:r>
            <a:br>
              <a:rPr lang="en-US" altLang="en-US" sz="3600" b="1" kern="0" dirty="0">
                <a:solidFill>
                  <a:srgbClr val="000000"/>
                </a:solidFill>
                <a:latin typeface="Garamond"/>
              </a:rPr>
            </a:br>
            <a:r>
              <a:rPr lang="en-US" altLang="en-US" sz="3600" b="1" kern="0" dirty="0">
                <a:solidFill>
                  <a:srgbClr val="000000"/>
                </a:solidFill>
                <a:latin typeface="Garamond"/>
              </a:rPr>
              <a:t>Wildlife </a:t>
            </a:r>
          </a:p>
        </p:txBody>
      </p:sp>
      <p:sp>
        <p:nvSpPr>
          <p:cNvPr id="10244" name="TextBox 2">
            <a:extLst>
              <a:ext uri="{FF2B5EF4-FFF2-40B4-BE49-F238E27FC236}">
                <a16:creationId xmlns:a16="http://schemas.microsoft.com/office/drawing/2014/main" id="{88234AF3-F4E4-45BD-9CDE-B81897B64BD3}"/>
              </a:ext>
            </a:extLst>
          </p:cNvPr>
          <p:cNvSpPr txBox="1">
            <a:spLocks noChangeArrowheads="1"/>
          </p:cNvSpPr>
          <p:nvPr/>
        </p:nvSpPr>
        <p:spPr bwMode="auto">
          <a:xfrm>
            <a:off x="2507975" y="178707"/>
            <a:ext cx="41280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algn="ctr" eaLnBrk="1" hangingPunct="1">
              <a:spcBef>
                <a:spcPct val="0"/>
              </a:spcBef>
              <a:buClrTx/>
              <a:buSzTx/>
              <a:buFontTx/>
              <a:buNone/>
              <a:defRPr/>
            </a:pPr>
            <a:r>
              <a:rPr lang="en-US" altLang="en-US" sz="4400" dirty="0">
                <a:ln>
                  <a:solidFill>
                    <a:schemeClr val="tx1"/>
                  </a:solidFill>
                </a:ln>
                <a:solidFill>
                  <a:schemeClr val="bg1"/>
                </a:solidFill>
                <a:latin typeface="Albertus Extra Bold" panose="020E0802040304020204" pitchFamily="34" charset="0"/>
              </a:rPr>
              <a:t>Considerations</a:t>
            </a:r>
          </a:p>
        </p:txBody>
      </p:sp>
      <p:sp>
        <p:nvSpPr>
          <p:cNvPr id="4" name="Rectangle 3">
            <a:extLst>
              <a:ext uri="{FF2B5EF4-FFF2-40B4-BE49-F238E27FC236}">
                <a16:creationId xmlns:a16="http://schemas.microsoft.com/office/drawing/2014/main" id="{6190D8E3-A9EA-4F8D-87B1-BC39C97C6EEE}"/>
              </a:ext>
            </a:extLst>
          </p:cNvPr>
          <p:cNvSpPr/>
          <p:nvPr/>
        </p:nvSpPr>
        <p:spPr>
          <a:xfrm>
            <a:off x="1812925" y="987425"/>
            <a:ext cx="5975350" cy="1200150"/>
          </a:xfrm>
          <a:prstGeom prst="rect">
            <a:avLst/>
          </a:prstGeom>
        </p:spPr>
        <p:txBody>
          <a:bodyPr>
            <a:spAutoFit/>
          </a:bodyPr>
          <a:lstStyle/>
          <a:p>
            <a:pPr algn="ctr">
              <a:defRPr/>
            </a:pPr>
            <a:r>
              <a:rPr lang="en-US" altLang="en-US" sz="3600" b="1" dirty="0">
                <a:latin typeface="+mj-lt"/>
              </a:rPr>
              <a:t>No field can be all things to all grassland species</a:t>
            </a:r>
            <a:endParaRPr lang="en-US" sz="3600"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AD0E999-3956-4906-9299-21E9FD1F370C}"/>
              </a:ext>
            </a:extLst>
          </p:cNvPr>
          <p:cNvSpPr>
            <a:spLocks noGrp="1" noChangeArrowheads="1"/>
          </p:cNvSpPr>
          <p:nvPr>
            <p:ph type="title"/>
          </p:nvPr>
        </p:nvSpPr>
        <p:spPr/>
        <p:txBody>
          <a:bodyPr/>
          <a:lstStyle/>
          <a:p>
            <a:r>
              <a:rPr lang="en-US" altLang="en-US"/>
              <a:t>Big Patches</a:t>
            </a:r>
          </a:p>
        </p:txBody>
      </p:sp>
      <p:pic>
        <p:nvPicPr>
          <p:cNvPr id="20483" name="Picture 2" descr="I:\IMATCH P and E Images\(d) Land Conservation Projects\Norfolk Airport\Norfolk Airport 10-18-12 054.jpg">
            <a:extLst>
              <a:ext uri="{FF2B5EF4-FFF2-40B4-BE49-F238E27FC236}">
                <a16:creationId xmlns:a16="http://schemas.microsoft.com/office/drawing/2014/main" id="{28486CD3-B767-43D0-A201-6CDBA5A60F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225" y="1588"/>
            <a:ext cx="9164638" cy="6858000"/>
          </a:xfrm>
          <a:noFill/>
          <a:extLst>
            <a:ext uri="{909E8E84-426E-40DD-AFC4-6F175D3DCCD1}">
              <a14:hiddenFill xmlns:a14="http://schemas.microsoft.com/office/drawing/2010/main">
                <a:solidFill>
                  <a:srgbClr val="FFFFFF"/>
                </a:solidFill>
              </a14:hiddenFill>
            </a:ext>
          </a:extLst>
        </p:spPr>
      </p:pic>
      <p:pic>
        <p:nvPicPr>
          <p:cNvPr id="20484" name="Picture 4" descr="I:\IMATCH P and E Images\(e) Ecology\(a) Animals\bobolink_DS04662.JPG">
            <a:extLst>
              <a:ext uri="{FF2B5EF4-FFF2-40B4-BE49-F238E27FC236}">
                <a16:creationId xmlns:a16="http://schemas.microsoft.com/office/drawing/2014/main" id="{706B4CCA-C585-4FC1-8F37-D40DDA9E8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454525"/>
            <a:ext cx="2625725" cy="196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descr="C:\Users\mmorris\Downloads\39518442591_a1d6e2c0c3_c.jpg">
            <a:extLst>
              <a:ext uri="{FF2B5EF4-FFF2-40B4-BE49-F238E27FC236}">
                <a16:creationId xmlns:a16="http://schemas.microsoft.com/office/drawing/2014/main" id="{C4F7C45C-0119-43D6-8799-02C1A17E6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57" t="19287" r="39642" b="14087"/>
          <a:stretch>
            <a:fillRect/>
          </a:stretch>
        </p:blipFill>
        <p:spPr bwMode="auto">
          <a:xfrm>
            <a:off x="457200" y="4419600"/>
            <a:ext cx="20955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Custom 1">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1847</TotalTime>
  <Words>4567</Words>
  <Application>Microsoft Office PowerPoint</Application>
  <PresentationFormat>On-screen Show (4:3)</PresentationFormat>
  <Paragraphs>418</Paragraphs>
  <Slides>62</Slides>
  <Notes>44</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Edge</vt:lpstr>
      <vt:lpstr>Open Field Management:  Managing Fields for Wildlife Habitat</vt:lpstr>
      <vt:lpstr>Presentation Outline</vt:lpstr>
      <vt:lpstr>PowerPoint Presentation</vt:lpstr>
      <vt:lpstr>PowerPoint Presentation</vt:lpstr>
      <vt:lpstr>Landscape Level Loss of habitats and associated species</vt:lpstr>
      <vt:lpstr>Conservation Planning  at the Landscape Level</vt:lpstr>
      <vt:lpstr>Conservation Planning  at the Landscape Level</vt:lpstr>
      <vt:lpstr>Identify Conservation Targets  Identify Threats Consider Management Options and Plan Accordingly</vt:lpstr>
      <vt:lpstr>Big Patches</vt:lpstr>
      <vt:lpstr>Grassland Nesting Birds</vt:lpstr>
      <vt:lpstr>PowerPoint Presentation</vt:lpstr>
      <vt:lpstr>Benefits of Small Fields</vt:lpstr>
      <vt:lpstr>Wet Meadows</vt:lpstr>
      <vt:lpstr>Pollinators</vt:lpstr>
      <vt:lpstr>Habitat for At-risk Pollinators</vt:lpstr>
      <vt:lpstr>Solarization</vt:lpstr>
      <vt:lpstr>Planting</vt:lpstr>
      <vt:lpstr>Tips for Managing Small Fields  with Limited Resources</vt:lpstr>
      <vt:lpstr>Find Habitats of Rare Wildlife</vt:lpstr>
      <vt:lpstr>Treatment of Invasive Plants in Field Habitat Management</vt:lpstr>
      <vt:lpstr>Control Strategy</vt:lpstr>
      <vt:lpstr>PowerPoint Presentation</vt:lpstr>
      <vt:lpstr>PowerPoint Presentation</vt:lpstr>
      <vt:lpstr>Control Strategies</vt:lpstr>
      <vt:lpstr>PowerPoint Presentation</vt:lpstr>
      <vt:lpstr>Mechanical Control Summary</vt:lpstr>
      <vt:lpstr>Chemical Treatments</vt:lpstr>
      <vt:lpstr>PowerPoint Presentation</vt:lpstr>
      <vt:lpstr>PowerPoint Presentation</vt:lpstr>
      <vt:lpstr>PowerPoint Presentation</vt:lpstr>
      <vt:lpstr>Chemical Control Summary</vt:lpstr>
      <vt:lpstr>PowerPoint Presentation</vt:lpstr>
      <vt:lpstr>PowerPoint Presentation</vt:lpstr>
      <vt:lpstr>Wetlands Permitting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Greenways Conservation Area Wayland</vt:lpstr>
      <vt:lpstr>Case Study Greenways Conservation Area, Wayland</vt:lpstr>
      <vt:lpstr>Case Study Greenways: SVT North Field (2007)</vt:lpstr>
      <vt:lpstr>Mowing invasive shrub perimeters Funded by MassWildlife</vt:lpstr>
      <vt:lpstr>Fecon Bull Hog Mounted on a Skid Steer</vt:lpstr>
      <vt:lpstr>Treatment of  Shrub Wetland/Field Edges</vt:lpstr>
      <vt:lpstr>Persistent Buckthorn and Others Funded by National Fish &amp; Wildlife Foundation  &amp; NYANZA Mitigation Funds </vt:lpstr>
      <vt:lpstr>PowerPoint Presentation</vt:lpstr>
      <vt:lpstr>After first year</vt:lpstr>
      <vt:lpstr>Planting Natives Choose Plot locations and kill existing plants</vt:lpstr>
      <vt:lpstr>Rototilled Plot – Much easier! (Success was similar)</vt:lpstr>
      <vt:lpstr>Weeding and Watering</vt:lpstr>
      <vt:lpstr>Success!!</vt:lpstr>
      <vt:lpstr>Pollinators </vt:lpstr>
      <vt:lpstr>But….     2 years later</vt:lpstr>
      <vt:lpstr>3 Years Later</vt:lpstr>
      <vt:lpstr>Funding Grassland  Habitat Management</vt:lpstr>
      <vt:lpstr>Q &amp; A Discussion</vt:lpstr>
    </vt:vector>
  </TitlesOfParts>
  <Company>Sudbury Valley Trustees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 Mattei</dc:creator>
  <cp:lastModifiedBy>Laura Mattei</cp:lastModifiedBy>
  <cp:revision>99</cp:revision>
  <dcterms:created xsi:type="dcterms:W3CDTF">2009-02-04T16:52:19Z</dcterms:created>
  <dcterms:modified xsi:type="dcterms:W3CDTF">2020-05-01T15:05:30Z</dcterms:modified>
</cp:coreProperties>
</file>