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8" r:id="rId2"/>
    <p:sldId id="256" r:id="rId3"/>
    <p:sldId id="277" r:id="rId4"/>
    <p:sldId id="257" r:id="rId5"/>
    <p:sldId id="271" r:id="rId6"/>
    <p:sldId id="281" r:id="rId7"/>
    <p:sldId id="279" r:id="rId8"/>
    <p:sldId id="259" r:id="rId9"/>
    <p:sldId id="263" r:id="rId10"/>
    <p:sldId id="275" r:id="rId11"/>
    <p:sldId id="261" r:id="rId12"/>
    <p:sldId id="262" r:id="rId13"/>
    <p:sldId id="272" r:id="rId14"/>
    <p:sldId id="273" r:id="rId15"/>
    <p:sldId id="274" r:id="rId16"/>
    <p:sldId id="264" r:id="rId17"/>
    <p:sldId id="265" r:id="rId18"/>
    <p:sldId id="260" r:id="rId19"/>
    <p:sldId id="269" r:id="rId20"/>
    <p:sldId id="267" r:id="rId21"/>
    <p:sldId id="284" r:id="rId22"/>
    <p:sldId id="283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99" autoAdjust="0"/>
    <p:restoredTop sz="94639" autoAdjust="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4.xml"/><Relationship Id="rId4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A207-0FB8-4A5E-A359-21152D3A0AFB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1A794-F2A0-4A31-9BC1-643C8C0C2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6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A91E2-C060-EE44-9544-1E4141EA18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F1DD5E-BF8D-44CC-9647-9044A6143AA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476F9E-0355-45FE-9A4F-BF704BF7DF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2555081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9718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”Eyes in the Sky”</a:t>
            </a:r>
          </a:p>
          <a:p>
            <a:pPr algn="ctr"/>
            <a:endParaRPr lang="en-US" sz="20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Wellesley Conservation Council</a:t>
            </a:r>
          </a:p>
          <a:p>
            <a:pPr algn="ctr"/>
            <a:endParaRPr lang="en-US" sz="20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Pete Jones,  Michael Tobin, and Kevin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Hanron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3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00" y="403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Research Properties – 1946 Tax Maps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3" y="864677"/>
            <a:ext cx="8175035" cy="4605716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4" y="914400"/>
            <a:ext cx="8148574" cy="4605716"/>
          </a:xfrm>
          <a:prstGeom prst="rect">
            <a:avLst/>
          </a:prstGeom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217200" y="403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Research Properties – 1991 Tax Maps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8" y="989467"/>
            <a:ext cx="6860002" cy="4786715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217200" y="403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Research Properties –         Parcel Maps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0401"/>
            <a:ext cx="742851" cy="74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200" y="403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Cold Springs Brook - 1955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14400"/>
            <a:ext cx="78105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00" y="403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Cold Springs Sanctuary - 1955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473965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00" y="403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Cold Springs Sanctuary - 2017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28699"/>
            <a:ext cx="7486650" cy="453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00" y="403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Visit Your Conservation Properties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4364736" cy="3273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8349" y="1143000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 From the Ground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2" y="1219200"/>
            <a:ext cx="4361688" cy="3271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28349" y="1143000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From the Air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32090" y="4753701"/>
            <a:ext cx="31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 Drone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8349" y="5096283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2017 Drone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98" y="1918191"/>
            <a:ext cx="4026902" cy="3020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600" y="5554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And Visit Your Conservation Properties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" y="1524000"/>
            <a:ext cx="4654796" cy="27838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549198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into GIS for Analysis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00" y="403012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Using GIS and Drone Photos to Quantify </a:t>
            </a:r>
            <a:r>
              <a:rPr lang="en-US" sz="2400" b="1" dirty="0" err="1" smtClean="0">
                <a:latin typeface="Arial Black" panose="020B0A04020102020204" pitchFamily="34" charset="0"/>
              </a:rPr>
              <a:t>Enroachment</a:t>
            </a:r>
            <a:r>
              <a:rPr lang="en-US" sz="2400" b="1" dirty="0" smtClean="0">
                <a:latin typeface="Arial Black" panose="020B0A04020102020204" pitchFamily="34" charset="0"/>
              </a:rPr>
              <a:t> Damage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1234009"/>
            <a:ext cx="6219825" cy="4857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375" y="396447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“Zoom In” And Measure Tree Stump Diameters</a:t>
            </a: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Using GIS     Ruler Tool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838200"/>
            <a:ext cx="323850" cy="311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12001"/>
            <a:ext cx="6858000" cy="4330782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963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152400"/>
            <a:ext cx="8915400" cy="1266825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effectLst/>
                <a:latin typeface="Arial Black" panose="020B0A04020102020204" pitchFamily="34" charset="0"/>
              </a:rPr>
              <a:t>“Eyes </a:t>
            </a:r>
            <a:r>
              <a:rPr lang="en-US" sz="2400" b="0" dirty="0">
                <a:effectLst/>
                <a:latin typeface="Arial Black" panose="020B0A04020102020204" pitchFamily="34" charset="0"/>
              </a:rPr>
              <a:t>in the </a:t>
            </a:r>
            <a:r>
              <a:rPr lang="en-US" sz="2400" b="0" dirty="0" smtClean="0">
                <a:effectLst/>
                <a:latin typeface="Arial Black" panose="020B0A04020102020204" pitchFamily="34" charset="0"/>
              </a:rPr>
              <a:t>sky” </a:t>
            </a:r>
            <a:r>
              <a:rPr lang="en-US" sz="2400" b="0" dirty="0">
                <a:effectLst/>
                <a:latin typeface="Arial Black" panose="020B0A04020102020204" pitchFamily="34" charset="0"/>
              </a:rPr>
              <a:t>monitoring tools</a:t>
            </a:r>
            <a:r>
              <a:rPr lang="en-US" sz="2400" b="0" dirty="0" smtClean="0">
                <a:effectLst/>
                <a:latin typeface="Arial Black" panose="020B0A04020102020204" pitchFamily="34" charset="0"/>
              </a:rPr>
              <a:t>, techniques, </a:t>
            </a:r>
            <a:r>
              <a:rPr lang="en-US" sz="2400" b="0" dirty="0">
                <a:effectLst/>
                <a:latin typeface="Arial Black" panose="020B0A04020102020204" pitchFamily="34" charset="0"/>
              </a:rPr>
              <a:t>and </a:t>
            </a:r>
            <a:r>
              <a:rPr lang="en-US" sz="2400" b="0" dirty="0" smtClean="0">
                <a:effectLst/>
                <a:latin typeface="Arial Black" panose="020B0A04020102020204" pitchFamily="34" charset="0"/>
              </a:rPr>
              <a:t>methods to </a:t>
            </a:r>
            <a:r>
              <a:rPr lang="en-US" sz="2400" b="0" dirty="0">
                <a:effectLst/>
                <a:latin typeface="Arial Black" panose="020B0A04020102020204" pitchFamily="34" charset="0"/>
              </a:rPr>
              <a:t>protect your conservation </a:t>
            </a:r>
            <a:r>
              <a:rPr lang="en-US" sz="2400" b="0" dirty="0" smtClean="0">
                <a:effectLst/>
                <a:latin typeface="Arial Black" panose="020B0A04020102020204" pitchFamily="34" charset="0"/>
              </a:rPr>
              <a:t>resources </a:t>
            </a:r>
            <a:endParaRPr lang="en-US" sz="2400" b="0" dirty="0"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2514600"/>
            <a:ext cx="6333997" cy="3128419"/>
          </a:xfrm>
          <a:prstGeom prst="rect">
            <a:avLst/>
          </a:prstGeom>
        </p:spPr>
      </p:pic>
      <p:pic>
        <p:nvPicPr>
          <p:cNvPr id="1026" name="Picture 2" descr="GPS 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52728"/>
            <a:ext cx="1857741" cy="1263265"/>
          </a:xfrm>
          <a:prstGeom prst="rect">
            <a:avLst/>
          </a:prstGeom>
          <a:noFill/>
          <a:ln w="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252728"/>
            <a:ext cx="1892808" cy="126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518" y="57772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If a Friendly Resolution Cannot be Found,</a:t>
            </a: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Find out Whether you Should Find a Lawyer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18" y="1676400"/>
            <a:ext cx="5715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6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76" y="1600200"/>
            <a:ext cx="6134396" cy="4409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518" y="57772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If Litigation is Recommended,</a:t>
            </a: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You Need to Find a Lawyer You Can Afford!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2197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One Last Flight</a:t>
            </a:r>
          </a:p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 Guernsey Sanctuary (Lake Sabrina)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033735"/>
            <a:ext cx="5994400" cy="4495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1727200" y="5841989"/>
            <a:ext cx="604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Attend Workshop 3D Room B110  2:30 - 3:55pm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to see Fly Over Technology Solutions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84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705" y="1981200"/>
            <a:ext cx="5257800" cy="3693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Monitor your properties against your baseline data on a regular basis, aerial photography is best done in late fall or early spring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Respond quickly to encroachment activities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effective technologies to assess activity, and in the rare event that offenders refuse to cooperate seek pro bono legal assistance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2700" y="533400"/>
            <a:ext cx="54483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85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It’s Complicated, </a:t>
            </a:r>
          </a:p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But You Can Do It Too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1705" y="5297269"/>
            <a:ext cx="64008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Questions?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38" y="2209800"/>
            <a:ext cx="1019175" cy="679450"/>
          </a:xfrm>
          <a:prstGeom prst="rect">
            <a:avLst/>
          </a:prstGeom>
        </p:spPr>
      </p:pic>
      <p:pic>
        <p:nvPicPr>
          <p:cNvPr id="9" name="Picture 2" descr="C:\Users\khanron\AppData\Local\Microsoft\Windows\Temporary Internet Files\Content.IE5\J0QLC9AN\priest-with-a-chainsaw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22" y="2958409"/>
            <a:ext cx="665806" cy="10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45" y="4246180"/>
            <a:ext cx="742851" cy="74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khanron\AppData\Local\Microsoft\Windows\Temporary Internet Files\Content.IE5\FLC63GF4\scales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90" y="4102344"/>
            <a:ext cx="1039734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85799"/>
            <a:ext cx="576978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    </a:t>
            </a:r>
            <a:r>
              <a:rPr lang="en-US" sz="3600" b="1" dirty="0" smtClean="0">
                <a:latin typeface="Arial Black" panose="020B0A04020102020204" pitchFamily="34" charset="0"/>
              </a:rPr>
              <a:t>Todays Presentation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8875" y="1869280"/>
            <a:ext cx="4953000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using new technology can protect your conservation lands from encroachment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technology can increase your staff or volunteers’ productivity managing your land trusts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technology helps you identify your property borders as well as giving you detailed tree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sizing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location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for remediation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1019175" cy="679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114800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khanron\AppData\Local\Microsoft\Windows\Temporary Internet Files\Content.IE5\J0QLC9AN\collaboration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3048000"/>
            <a:ext cx="904875" cy="8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181225"/>
            <a:ext cx="7391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technology like drones can identify encroachment areas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Parcel research and GIS analysis can help educate your land trust and provide accurate background information</a:t>
            </a:r>
          </a:p>
          <a:p>
            <a:pPr lvl="1">
              <a:spcBef>
                <a:spcPts val="12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event that encroachment offenders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refuse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cooperate, seek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 bono legal assistance immediately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2700" y="533400"/>
            <a:ext cx="54483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914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It’s Complicated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1019175" cy="6794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3" y="2895600"/>
            <a:ext cx="742851" cy="74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khanron\AppData\Local\Microsoft\Windows\Temporary Internet Files\Content.IE5\FLC63GF4\scales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810000"/>
            <a:ext cx="1039734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3400" y="381000"/>
            <a:ext cx="7772400" cy="1295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How a Land Trust can Use Quadcopters (drones): </a:t>
            </a:r>
            <a:br>
              <a:rPr lang="en-US" sz="2400" dirty="0" smtClean="0">
                <a:latin typeface="Arial Black" panose="020B0A04020102020204" pitchFamily="34" charset="0"/>
              </a:rPr>
            </a:br>
            <a:r>
              <a:rPr lang="en-US" sz="2400" dirty="0" smtClean="0">
                <a:latin typeface="Arial Black" panose="020B0A04020102020204" pitchFamily="34" charset="0"/>
              </a:rPr>
              <a:t>Our “Eyes </a:t>
            </a:r>
            <a:r>
              <a:rPr lang="en-US" sz="2400" dirty="0">
                <a:latin typeface="Arial Black" panose="020B0A04020102020204" pitchFamily="34" charset="0"/>
              </a:rPr>
              <a:t>in the </a:t>
            </a:r>
            <a:r>
              <a:rPr lang="en-US" sz="2400" dirty="0" smtClean="0">
                <a:latin typeface="Arial Black" panose="020B0A04020102020204" pitchFamily="34" charset="0"/>
              </a:rPr>
              <a:t>sky”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752600"/>
            <a:ext cx="6104466" cy="4069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11000"/>
            <a:ext cx="5865398" cy="3315225"/>
          </a:xfrm>
          <a:prstGeom prst="rect">
            <a:avLst/>
          </a:prstGeom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Cold Spring Brook Sanctuary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334462"/>
            <a:ext cx="5547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A two-acre green buffer between  Worcester St (State Route 9) and a school neighborhood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Acquired by the Council in 1982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4" y="911000"/>
            <a:ext cx="2743200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2700" y="533400"/>
            <a:ext cx="54483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Let’s Go Flying!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0" y="1336714"/>
            <a:ext cx="7089999" cy="4005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56388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Attend Workshop 3D Room B110  2:30 - 3:55pm</a:t>
            </a:r>
          </a:p>
          <a:p>
            <a:r>
              <a:rPr lang="en-US" b="1" dirty="0"/>
              <a:t>              </a:t>
            </a:r>
            <a:r>
              <a:rPr lang="en-US" b="1" dirty="0" smtClean="0"/>
              <a:t> </a:t>
            </a:r>
            <a:r>
              <a:rPr lang="en-US" b="1" dirty="0"/>
              <a:t>to see Fly </a:t>
            </a:r>
            <a:r>
              <a:rPr lang="en-US" b="1" dirty="0" smtClean="0"/>
              <a:t>Over technology solutions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716881"/>
            <a:ext cx="69619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r>
              <a:rPr lang="en-US" dirty="0" smtClean="0"/>
              <a:t>Ongoing monitoring reveals encroachment, or concerned neighbors call about destruction or construction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Research property details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Visit easement property and                                                       ask owners permission to investigate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" y="4143375"/>
            <a:ext cx="985654" cy="694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518" y="914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The First Warnings and Responses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2" y="3124200"/>
            <a:ext cx="999704" cy="6899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50" name="Picture 2" descr="C:\Users\khanron\AppData\Local\Microsoft\Windows\Temporary Internet Files\Content.IE5\J0QLC9AN\priest-with-a-chainsaw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1" y="1828799"/>
            <a:ext cx="665806" cy="10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010400" cy="44013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7200" y="403012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Research Properties – County Registry of Deeds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38800"/>
            <a:ext cx="1217198" cy="10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1847</TotalTime>
  <Words>352</Words>
  <Application>Microsoft Office PowerPoint</Application>
  <PresentationFormat>On-screen Show (4:3)</PresentationFormat>
  <Paragraphs>68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PowerPoint Presentation</vt:lpstr>
      <vt:lpstr>“Eyes in the sky” monitoring tools, techniques, and methods to protect your conservation resources </vt:lpstr>
      <vt:lpstr>PowerPoint Presentation</vt:lpstr>
      <vt:lpstr>PowerPoint Presentation</vt:lpstr>
      <vt:lpstr>How a Land Trust can Use Quadcopters (drones):  Our “Eyes in the sky”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P. Jones</dc:creator>
  <cp:lastModifiedBy>Sydney P. Jones</cp:lastModifiedBy>
  <cp:revision>99</cp:revision>
  <dcterms:created xsi:type="dcterms:W3CDTF">2017-12-06T02:38:07Z</dcterms:created>
  <dcterms:modified xsi:type="dcterms:W3CDTF">2018-03-21T16:58:45Z</dcterms:modified>
</cp:coreProperties>
</file>