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72" r:id="rId2"/>
    <p:sldId id="273" r:id="rId3"/>
    <p:sldId id="274" r:id="rId4"/>
    <p:sldId id="275" r:id="rId5"/>
    <p:sldId id="276" r:id="rId6"/>
    <p:sldId id="279" r:id="rId7"/>
    <p:sldId id="280" r:id="rId8"/>
    <p:sldId id="281" r:id="rId9"/>
    <p:sldId id="282" r:id="rId10"/>
    <p:sldId id="283" r:id="rId11"/>
    <p:sldId id="284" r:id="rId12"/>
    <p:sldId id="285" r:id="rId13"/>
    <p:sldId id="286" r:id="rId14"/>
    <p:sldId id="287"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19">
          <p15:clr>
            <a:srgbClr val="A4A3A4"/>
          </p15:clr>
        </p15:guide>
        <p15:guide id="2" pos="57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FDA"/>
    <a:srgbClr val="009FFF"/>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9813" autoAdjust="0"/>
  </p:normalViewPr>
  <p:slideViewPr>
    <p:cSldViewPr snapToGrid="0" snapToObjects="1">
      <p:cViewPr varScale="1">
        <p:scale>
          <a:sx n="120" d="100"/>
          <a:sy n="120" d="100"/>
        </p:scale>
        <p:origin x="1380" y="108"/>
      </p:cViewPr>
      <p:guideLst>
        <p:guide orient="horz" pos="4319"/>
        <p:guide pos="575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7377CFF-D471-9A4A-9882-83D4907562B4}" type="datetimeFigureOut">
              <a:rPr lang="en-US" smtClean="0"/>
              <a:t>3/26/2018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8FB3CE6-FE8D-3249-88BB-54CE4A06BE44}" type="slidenum">
              <a:rPr lang="en-US" smtClean="0"/>
              <a:t>‹#›</a:t>
            </a:fld>
            <a:endParaRPr lang="en-US"/>
          </a:p>
        </p:txBody>
      </p:sp>
    </p:spTree>
    <p:extLst>
      <p:ext uri="{BB962C8B-B14F-4D97-AF65-F5344CB8AC3E}">
        <p14:creationId xmlns:p14="http://schemas.microsoft.com/office/powerpoint/2010/main" val="24471060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AF477C-6C2B-4547-89A2-34AA0F13AA83}" type="datetimeFigureOut">
              <a:rPr lang="en-US" smtClean="0"/>
              <a:t>3/26/2018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BE9653-CC4C-431E-BC41-75AB9B3FCE4A}" type="slidenum">
              <a:rPr lang="en-US" smtClean="0"/>
              <a:t>‹#›</a:t>
            </a:fld>
            <a:endParaRPr lang="en-US"/>
          </a:p>
        </p:txBody>
      </p:sp>
    </p:spTree>
    <p:extLst>
      <p:ext uri="{BB962C8B-B14F-4D97-AF65-F5344CB8AC3E}">
        <p14:creationId xmlns:p14="http://schemas.microsoft.com/office/powerpoint/2010/main" val="820360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Show of hands</a:t>
            </a:r>
            <a:r>
              <a:rPr lang="en-US" baseline="0" dirty="0" smtClean="0"/>
              <a:t> if you live within a 10 minute walk to a park? If you live within a 10 minute walk to a park, but you wouldn’t necessarily go to that park, you often choose to travel farther to a different one? How many of you don’t know? </a:t>
            </a:r>
            <a:endParaRPr lang="en-US" dirty="0"/>
          </a:p>
        </p:txBody>
      </p:sp>
      <p:sp>
        <p:nvSpPr>
          <p:cNvPr id="4" name="Slide Number Placeholder 3"/>
          <p:cNvSpPr>
            <a:spLocks noGrp="1"/>
          </p:cNvSpPr>
          <p:nvPr>
            <p:ph type="sldNum" sz="quarter" idx="10"/>
          </p:nvPr>
        </p:nvSpPr>
        <p:spPr/>
        <p:txBody>
          <a:bodyPr/>
          <a:lstStyle/>
          <a:p>
            <a:fld id="{5C270F38-E4EC-407B-AD9C-1C4DC28377BB}" type="slidenum">
              <a:rPr lang="en-US" smtClean="0"/>
              <a:t>1</a:t>
            </a:fld>
            <a:endParaRPr lang="en-US"/>
          </a:p>
        </p:txBody>
      </p:sp>
    </p:spTree>
    <p:extLst>
      <p:ext uri="{BB962C8B-B14F-4D97-AF65-F5344CB8AC3E}">
        <p14:creationId xmlns:p14="http://schemas.microsoft.com/office/powerpoint/2010/main" val="3309690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Other</a:t>
            </a:r>
            <a:r>
              <a:rPr lang="en-US" baseline="0" dirty="0" smtClean="0"/>
              <a:t> data notes: </a:t>
            </a:r>
          </a:p>
          <a:p>
            <a:r>
              <a:rPr lang="en-US" baseline="0" dirty="0" err="1" smtClean="0"/>
              <a:t>Esri’s</a:t>
            </a:r>
            <a:r>
              <a:rPr lang="en-US" baseline="0" dirty="0" smtClean="0"/>
              <a:t> </a:t>
            </a:r>
            <a:r>
              <a:rPr lang="en-US" baseline="0" dirty="0" err="1" smtClean="0"/>
              <a:t>Streetmap</a:t>
            </a:r>
            <a:r>
              <a:rPr lang="en-US" baseline="0" dirty="0" smtClean="0"/>
              <a:t>, boundary data from US Census, access points are auto-generated, based on US census defined urban areas – ALL urban areas in US (so communities of all sizes are within those urban areas) </a:t>
            </a:r>
            <a:endParaRPr lang="en-US" dirty="0"/>
          </a:p>
        </p:txBody>
      </p:sp>
      <p:sp>
        <p:nvSpPr>
          <p:cNvPr id="4" name="Slide Number Placeholder 3"/>
          <p:cNvSpPr>
            <a:spLocks noGrp="1"/>
          </p:cNvSpPr>
          <p:nvPr>
            <p:ph type="sldNum" sz="quarter" idx="10"/>
          </p:nvPr>
        </p:nvSpPr>
        <p:spPr/>
        <p:txBody>
          <a:bodyPr/>
          <a:lstStyle/>
          <a:p>
            <a:fld id="{5C270F38-E4EC-407B-AD9C-1C4DC28377BB}" type="slidenum">
              <a:rPr lang="en-US" smtClean="0"/>
              <a:t>4</a:t>
            </a:fld>
            <a:endParaRPr lang="en-US"/>
          </a:p>
        </p:txBody>
      </p:sp>
    </p:spTree>
    <p:extLst>
      <p:ext uri="{BB962C8B-B14F-4D97-AF65-F5344CB8AC3E}">
        <p14:creationId xmlns:p14="http://schemas.microsoft.com/office/powerpoint/2010/main" val="8193429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Boston 17%</a:t>
            </a:r>
            <a:r>
              <a:rPr lang="en-US" baseline="0" dirty="0" smtClean="0"/>
              <a:t> growth since 1999</a:t>
            </a:r>
            <a:endParaRPr lang="en-US" dirty="0" smtClean="0"/>
          </a:p>
          <a:p>
            <a:r>
              <a:rPr lang="en-US" dirty="0" smtClean="0"/>
              <a:t>(roughly</a:t>
            </a:r>
            <a:r>
              <a:rPr lang="en-US" baseline="0" dirty="0" smtClean="0"/>
              <a:t> 15% 2000-2017)</a:t>
            </a:r>
          </a:p>
          <a:p>
            <a:r>
              <a:rPr lang="en-US" baseline="0" dirty="0" smtClean="0"/>
              <a:t>- Fastest in Northeast</a:t>
            </a:r>
            <a:endParaRPr lang="en-US" dirty="0"/>
          </a:p>
        </p:txBody>
      </p:sp>
      <p:sp>
        <p:nvSpPr>
          <p:cNvPr id="4" name="Slide Number Placeholder 3"/>
          <p:cNvSpPr>
            <a:spLocks noGrp="1"/>
          </p:cNvSpPr>
          <p:nvPr>
            <p:ph type="sldNum" sz="quarter" idx="10"/>
          </p:nvPr>
        </p:nvSpPr>
        <p:spPr/>
        <p:txBody>
          <a:bodyPr/>
          <a:lstStyle/>
          <a:p>
            <a:fld id="{5C270F38-E4EC-407B-AD9C-1C4DC28377BB}" type="slidenum">
              <a:rPr lang="en-US" smtClean="0"/>
              <a:t>7</a:t>
            </a:fld>
            <a:endParaRPr lang="en-US"/>
          </a:p>
        </p:txBody>
      </p:sp>
    </p:spTree>
    <p:extLst>
      <p:ext uri="{BB962C8B-B14F-4D97-AF65-F5344CB8AC3E}">
        <p14:creationId xmlns:p14="http://schemas.microsoft.com/office/powerpoint/2010/main" val="5858479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sz="1200" kern="1200" dirty="0" smtClean="0">
                <a:solidFill>
                  <a:schemeClr val="tx1"/>
                </a:solidFill>
                <a:effectLst/>
                <a:latin typeface="+mn-lt"/>
                <a:ea typeface="+mn-ea"/>
                <a:cs typeface="+mn-cs"/>
              </a:rPr>
              <a:t>Parks can help. Studies show that the more parks there are in a community, the more people exercise. People who live closer to parks exercise more, and people who regularly use parks get more exercise than people who don’t. </a:t>
            </a:r>
          </a:p>
          <a:p>
            <a:pPr marL="171450" indent="-171450">
              <a:buFont typeface="Arial"/>
              <a:buChar char="•"/>
            </a:pPr>
            <a:r>
              <a:rPr lang="en-US" sz="1200" kern="1200" dirty="0" smtClean="0">
                <a:solidFill>
                  <a:schemeClr val="tx1"/>
                </a:solidFill>
                <a:effectLst/>
                <a:latin typeface="+mn-lt"/>
                <a:ea typeface="+mn-ea"/>
                <a:cs typeface="+mn-cs"/>
              </a:rPr>
              <a:t>Perhaps most surprising? People who live closer to parks report better mental health—even if they don’t actually exercise there. </a:t>
            </a:r>
            <a:endParaRPr lang="en-US" dirty="0" smtClean="0"/>
          </a:p>
          <a:p>
            <a:endParaRPr lang="en-US" dirty="0"/>
          </a:p>
        </p:txBody>
      </p:sp>
      <p:sp>
        <p:nvSpPr>
          <p:cNvPr id="4" name="Slide Number Placeholder 3"/>
          <p:cNvSpPr>
            <a:spLocks noGrp="1"/>
          </p:cNvSpPr>
          <p:nvPr>
            <p:ph type="sldNum" sz="quarter" idx="10"/>
          </p:nvPr>
        </p:nvSpPr>
        <p:spPr/>
        <p:txBody>
          <a:bodyPr/>
          <a:lstStyle/>
          <a:p>
            <a:fld id="{5C270F38-E4EC-407B-AD9C-1C4DC28377BB}" type="slidenum">
              <a:rPr lang="en-US" smtClean="0"/>
              <a:t>8</a:t>
            </a:fld>
            <a:endParaRPr lang="en-US"/>
          </a:p>
        </p:txBody>
      </p:sp>
    </p:spTree>
    <p:extLst>
      <p:ext uri="{BB962C8B-B14F-4D97-AF65-F5344CB8AC3E}">
        <p14:creationId xmlns:p14="http://schemas.microsoft.com/office/powerpoint/2010/main" val="1519208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err="1" smtClean="0">
                <a:solidFill>
                  <a:schemeClr val="tx1"/>
                </a:solidFill>
                <a:effectLst/>
                <a:latin typeface="+mn-lt"/>
                <a:ea typeface="+mn-ea"/>
                <a:cs typeface="+mn-cs"/>
              </a:rPr>
              <a:t>MassINC</a:t>
            </a:r>
            <a:r>
              <a:rPr lang="en-US" sz="1200" b="0" i="0" kern="1200" dirty="0" smtClean="0">
                <a:solidFill>
                  <a:schemeClr val="tx1"/>
                </a:solidFill>
                <a:effectLst/>
                <a:latin typeface="+mn-lt"/>
                <a:ea typeface="+mn-ea"/>
                <a:cs typeface="+mn-cs"/>
              </a:rPr>
              <a:t> “While Gateway Cities face stubborn social and economic challenges as a result, they retain many assets with unrealized potential. These include existing infrastructure and strong connections to transportation networks, museums, hospitals, universities and other major institutions, disproportionately young and underutilized workers, and perhaps above all, authentic urban fabric.</a:t>
            </a:r>
          </a:p>
          <a:p>
            <a:r>
              <a:rPr lang="en-US" sz="1200" b="0" i="0" kern="1200" dirty="0" smtClean="0">
                <a:solidFill>
                  <a:schemeClr val="tx1"/>
                </a:solidFill>
                <a:effectLst/>
                <a:latin typeface="+mn-lt"/>
                <a:ea typeface="+mn-ea"/>
                <a:cs typeface="+mn-cs"/>
              </a:rPr>
              <a:t>Changing social and economic forces open up new opportunities for Gateway Cities to leverage these untapped assets. Demand for walkable neighborhoods is rising and the small entrepreneurial businesses that fuel job creation in today’s economy are increasingly seeking out urban innovative environments. These trends position Gateway Cities to once again serve as engines driving growth in regional economies across the Commonwealth.”</a:t>
            </a:r>
          </a:p>
          <a:p>
            <a:endParaRPr lang="en-US" dirty="0"/>
          </a:p>
        </p:txBody>
      </p:sp>
      <p:sp>
        <p:nvSpPr>
          <p:cNvPr id="4" name="Slide Number Placeholder 3"/>
          <p:cNvSpPr>
            <a:spLocks noGrp="1"/>
          </p:cNvSpPr>
          <p:nvPr>
            <p:ph type="sldNum" sz="quarter" idx="10"/>
          </p:nvPr>
        </p:nvSpPr>
        <p:spPr/>
        <p:txBody>
          <a:bodyPr/>
          <a:lstStyle/>
          <a:p>
            <a:fld id="{5C270F38-E4EC-407B-AD9C-1C4DC28377BB}" type="slidenum">
              <a:rPr lang="en-US" smtClean="0"/>
              <a:t>11</a:t>
            </a:fld>
            <a:endParaRPr lang="en-US"/>
          </a:p>
        </p:txBody>
      </p:sp>
    </p:spTree>
    <p:extLst>
      <p:ext uri="{BB962C8B-B14F-4D97-AF65-F5344CB8AC3E}">
        <p14:creationId xmlns:p14="http://schemas.microsoft.com/office/powerpoint/2010/main" val="40595240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Parks and open spaces in Gateway Cities like Worcester, face deeper challenges that make Boston look flush, however. In Fiscal Year 2017, Worcester spent $51 per resident (half of Boston’s spending level.) while only 77% of residents are within a 10-minute walk of a park or open space and enjoy only 0.007 acres per resident. In Brockton in Fiscal Year 2015, the City spent $14 per resident while only 69% of residents are within a 10-minute walk of a park or open space and enjoy only 0.009 acres per resident.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-26 of them: </a:t>
            </a:r>
          </a:p>
          <a:p>
            <a:r>
              <a:rPr lang="en-US" sz="1200" b="0" i="0" u="none" strike="noStrike" kern="1200" baseline="0" dirty="0" smtClean="0">
                <a:solidFill>
                  <a:schemeClr val="tx1"/>
                </a:solidFill>
                <a:latin typeface="+mn-lt"/>
                <a:ea typeface="+mn-ea"/>
                <a:cs typeface="+mn-cs"/>
              </a:rPr>
              <a:t>Haverhill – 53% </a:t>
            </a:r>
          </a:p>
          <a:p>
            <a:r>
              <a:rPr lang="en-US" sz="1200" b="0" i="0" u="none" strike="noStrike" kern="1200" baseline="0" dirty="0" smtClean="0">
                <a:solidFill>
                  <a:schemeClr val="tx1"/>
                </a:solidFill>
                <a:latin typeface="+mn-lt"/>
                <a:ea typeface="+mn-ea"/>
                <a:cs typeface="+mn-cs"/>
              </a:rPr>
              <a:t>Methuen – 50% </a:t>
            </a:r>
          </a:p>
          <a:p>
            <a:r>
              <a:rPr lang="en-US" sz="1200" b="0" i="0" u="none" strike="noStrike" kern="1200" baseline="0" dirty="0" smtClean="0">
                <a:solidFill>
                  <a:schemeClr val="tx1"/>
                </a:solidFill>
                <a:latin typeface="+mn-lt"/>
                <a:ea typeface="+mn-ea"/>
                <a:cs typeface="+mn-cs"/>
              </a:rPr>
              <a:t>Lawrence – 92% </a:t>
            </a:r>
          </a:p>
          <a:p>
            <a:r>
              <a:rPr lang="en-US" sz="1200" b="0" i="0" u="none" strike="noStrike" kern="1200" baseline="0" dirty="0" smtClean="0">
                <a:solidFill>
                  <a:schemeClr val="tx1"/>
                </a:solidFill>
                <a:latin typeface="+mn-lt"/>
                <a:ea typeface="+mn-ea"/>
                <a:cs typeface="+mn-cs"/>
              </a:rPr>
              <a:t>Lowell – 91%</a:t>
            </a:r>
          </a:p>
          <a:p>
            <a:r>
              <a:rPr lang="en-US" sz="1200" b="0" i="0" u="none" strike="noStrike" kern="1200" baseline="0" dirty="0" smtClean="0">
                <a:solidFill>
                  <a:schemeClr val="tx1"/>
                </a:solidFill>
                <a:latin typeface="+mn-lt"/>
                <a:ea typeface="+mn-ea"/>
                <a:cs typeface="+mn-cs"/>
              </a:rPr>
              <a:t>Peabody – 56%</a:t>
            </a:r>
          </a:p>
          <a:p>
            <a:r>
              <a:rPr lang="en-US" sz="1200" b="0" i="0" u="none" strike="noStrike" kern="1200" baseline="0" dirty="0" smtClean="0">
                <a:solidFill>
                  <a:schemeClr val="tx1"/>
                </a:solidFill>
                <a:latin typeface="+mn-lt"/>
                <a:ea typeface="+mn-ea"/>
                <a:cs typeface="+mn-cs"/>
              </a:rPr>
              <a:t>Salem – 82%</a:t>
            </a:r>
          </a:p>
          <a:p>
            <a:r>
              <a:rPr lang="en-US" sz="1200" b="0" i="0" u="none" strike="noStrike" kern="1200" baseline="0" dirty="0" smtClean="0">
                <a:solidFill>
                  <a:schemeClr val="tx1"/>
                </a:solidFill>
                <a:latin typeface="+mn-lt"/>
                <a:ea typeface="+mn-ea"/>
                <a:cs typeface="+mn-cs"/>
              </a:rPr>
              <a:t>Pittsfield – </a:t>
            </a:r>
            <a:r>
              <a:rPr lang="en-US" sz="1200" b="0" i="0" u="none" strike="noStrike" kern="1200" baseline="0" dirty="0" err="1" smtClean="0">
                <a:solidFill>
                  <a:schemeClr val="tx1"/>
                </a:solidFill>
                <a:latin typeface="+mn-lt"/>
                <a:ea typeface="+mn-ea"/>
                <a:cs typeface="+mn-cs"/>
              </a:rPr>
              <a:t>n.a</a:t>
            </a:r>
            <a:r>
              <a:rPr lang="en-US" sz="1200" b="0" i="0" u="none" strike="noStrike" kern="1200" baseline="0" dirty="0" smtClean="0">
                <a:solidFill>
                  <a:schemeClr val="tx1"/>
                </a:solidFill>
                <a:latin typeface="+mn-lt"/>
                <a:ea typeface="+mn-ea"/>
                <a:cs typeface="+mn-cs"/>
              </a:rPr>
              <a:t>.</a:t>
            </a:r>
          </a:p>
          <a:p>
            <a:r>
              <a:rPr lang="en-US" sz="1200" b="0" i="0" u="none" strike="noStrike" kern="1200" baseline="0" dirty="0" smtClean="0">
                <a:solidFill>
                  <a:schemeClr val="tx1"/>
                </a:solidFill>
                <a:latin typeface="+mn-lt"/>
                <a:ea typeface="+mn-ea"/>
                <a:cs typeface="+mn-cs"/>
              </a:rPr>
              <a:t>Holyoke – 72%</a:t>
            </a:r>
          </a:p>
          <a:p>
            <a:r>
              <a:rPr lang="en-US" sz="1200" b="0" i="0" u="none" strike="noStrike" kern="1200" baseline="0" dirty="0" smtClean="0">
                <a:solidFill>
                  <a:schemeClr val="tx1"/>
                </a:solidFill>
                <a:latin typeface="+mn-lt"/>
                <a:ea typeface="+mn-ea"/>
                <a:cs typeface="+mn-cs"/>
              </a:rPr>
              <a:t>Springfield – 94%</a:t>
            </a:r>
          </a:p>
          <a:p>
            <a:r>
              <a:rPr lang="en-US" sz="1200" b="0" i="0" u="none" strike="noStrike" kern="1200" baseline="0" dirty="0" smtClean="0">
                <a:solidFill>
                  <a:schemeClr val="tx1"/>
                </a:solidFill>
                <a:latin typeface="+mn-lt"/>
                <a:ea typeface="+mn-ea"/>
                <a:cs typeface="+mn-cs"/>
              </a:rPr>
              <a:t>Westfield – 9%</a:t>
            </a:r>
          </a:p>
          <a:p>
            <a:r>
              <a:rPr lang="en-US" sz="1200" b="0" i="0" u="none" strike="noStrike" kern="1200" baseline="0" dirty="0" smtClean="0">
                <a:solidFill>
                  <a:schemeClr val="tx1"/>
                </a:solidFill>
                <a:latin typeface="+mn-lt"/>
                <a:ea typeface="+mn-ea"/>
                <a:cs typeface="+mn-cs"/>
              </a:rPr>
              <a:t>Chicopee – 57%</a:t>
            </a:r>
          </a:p>
          <a:p>
            <a:r>
              <a:rPr lang="en-US" sz="1200" b="0" i="0" u="none" strike="noStrike" kern="1200" baseline="0" dirty="0" smtClean="0">
                <a:solidFill>
                  <a:schemeClr val="tx1"/>
                </a:solidFill>
                <a:latin typeface="+mn-lt"/>
                <a:ea typeface="+mn-ea"/>
                <a:cs typeface="+mn-cs"/>
              </a:rPr>
              <a:t>Fitchburg – 70%</a:t>
            </a:r>
          </a:p>
          <a:p>
            <a:r>
              <a:rPr lang="en-US" sz="1200" b="0" i="0" u="none" strike="noStrike" kern="1200" baseline="0" dirty="0" smtClean="0">
                <a:solidFill>
                  <a:schemeClr val="tx1"/>
                </a:solidFill>
                <a:latin typeface="+mn-lt"/>
                <a:ea typeface="+mn-ea"/>
                <a:cs typeface="+mn-cs"/>
              </a:rPr>
              <a:t>Leominster – 29%</a:t>
            </a:r>
          </a:p>
          <a:p>
            <a:r>
              <a:rPr lang="en-US" sz="1200" b="0" i="0" u="none" strike="noStrike" kern="1200" baseline="0" dirty="0" smtClean="0">
                <a:solidFill>
                  <a:schemeClr val="tx1"/>
                </a:solidFill>
                <a:latin typeface="+mn-lt"/>
                <a:ea typeface="+mn-ea"/>
                <a:cs typeface="+mn-cs"/>
              </a:rPr>
              <a:t>Worcester – 74%</a:t>
            </a:r>
          </a:p>
          <a:p>
            <a:r>
              <a:rPr lang="en-US" sz="1200" b="0" i="0" u="none" strike="noStrike" kern="1200" baseline="0" dirty="0" smtClean="0">
                <a:solidFill>
                  <a:schemeClr val="tx1"/>
                </a:solidFill>
                <a:latin typeface="+mn-lt"/>
                <a:ea typeface="+mn-ea"/>
                <a:cs typeface="+mn-cs"/>
              </a:rPr>
              <a:t>Malden – 94%</a:t>
            </a:r>
          </a:p>
          <a:p>
            <a:r>
              <a:rPr lang="en-US" sz="1200" b="0" i="0" u="none" strike="noStrike" kern="1200" baseline="0" dirty="0" smtClean="0">
                <a:solidFill>
                  <a:schemeClr val="tx1"/>
                </a:solidFill>
                <a:latin typeface="+mn-lt"/>
                <a:ea typeface="+mn-ea"/>
                <a:cs typeface="+mn-cs"/>
              </a:rPr>
              <a:t>Everett – 100%</a:t>
            </a:r>
          </a:p>
          <a:p>
            <a:r>
              <a:rPr lang="en-US" sz="1200" b="0" i="0" u="none" strike="noStrike" kern="1200" baseline="0" dirty="0" smtClean="0">
                <a:solidFill>
                  <a:schemeClr val="tx1"/>
                </a:solidFill>
                <a:latin typeface="+mn-lt"/>
                <a:ea typeface="+mn-ea"/>
                <a:cs typeface="+mn-cs"/>
              </a:rPr>
              <a:t>Lynn – 96%</a:t>
            </a:r>
          </a:p>
          <a:p>
            <a:r>
              <a:rPr lang="en-US" sz="1200" b="0" i="0" u="none" strike="noStrike" kern="1200" baseline="0" dirty="0" smtClean="0">
                <a:solidFill>
                  <a:schemeClr val="tx1"/>
                </a:solidFill>
                <a:latin typeface="+mn-lt"/>
                <a:ea typeface="+mn-ea"/>
                <a:cs typeface="+mn-cs"/>
              </a:rPr>
              <a:t>Revere – 93%</a:t>
            </a:r>
          </a:p>
          <a:p>
            <a:r>
              <a:rPr lang="en-US" sz="1200" b="0" i="0" u="none" strike="noStrike" kern="1200" baseline="0" dirty="0" smtClean="0">
                <a:solidFill>
                  <a:schemeClr val="tx1"/>
                </a:solidFill>
                <a:latin typeface="+mn-lt"/>
                <a:ea typeface="+mn-ea"/>
                <a:cs typeface="+mn-cs"/>
              </a:rPr>
              <a:t>Chelsea – 98%</a:t>
            </a:r>
          </a:p>
          <a:p>
            <a:r>
              <a:rPr lang="en-US" sz="1200" b="0" i="0" u="none" strike="noStrike" kern="1200" baseline="0" dirty="0" smtClean="0">
                <a:solidFill>
                  <a:schemeClr val="tx1"/>
                </a:solidFill>
                <a:latin typeface="+mn-lt"/>
                <a:ea typeface="+mn-ea"/>
                <a:cs typeface="+mn-cs"/>
              </a:rPr>
              <a:t>Quincy – 93%</a:t>
            </a:r>
          </a:p>
          <a:p>
            <a:r>
              <a:rPr lang="en-US" sz="1200" b="0" i="0" u="none" strike="noStrike" kern="1200" baseline="0" dirty="0" smtClean="0">
                <a:solidFill>
                  <a:schemeClr val="tx1"/>
                </a:solidFill>
                <a:latin typeface="+mn-lt"/>
                <a:ea typeface="+mn-ea"/>
                <a:cs typeface="+mn-cs"/>
              </a:rPr>
              <a:t>Brockton – 68%</a:t>
            </a:r>
          </a:p>
          <a:p>
            <a:r>
              <a:rPr lang="en-US" sz="1200" b="0" i="0" u="none" strike="noStrike" kern="1200" baseline="0" dirty="0" smtClean="0">
                <a:solidFill>
                  <a:schemeClr val="tx1"/>
                </a:solidFill>
                <a:latin typeface="+mn-lt"/>
                <a:ea typeface="+mn-ea"/>
                <a:cs typeface="+mn-cs"/>
              </a:rPr>
              <a:t>Attleboro – 48%</a:t>
            </a:r>
          </a:p>
          <a:p>
            <a:r>
              <a:rPr lang="en-US" sz="1200" b="0" i="0" u="none" strike="noStrike" kern="1200" baseline="0" dirty="0" smtClean="0">
                <a:solidFill>
                  <a:schemeClr val="tx1"/>
                </a:solidFill>
                <a:latin typeface="+mn-lt"/>
                <a:ea typeface="+mn-ea"/>
                <a:cs typeface="+mn-cs"/>
              </a:rPr>
              <a:t>Taunton – 41%</a:t>
            </a:r>
          </a:p>
          <a:p>
            <a:r>
              <a:rPr lang="en-US" sz="1200" b="0" i="0" u="none" strike="noStrike" kern="1200" baseline="0" dirty="0" smtClean="0">
                <a:solidFill>
                  <a:schemeClr val="tx1"/>
                </a:solidFill>
                <a:latin typeface="+mn-lt"/>
                <a:ea typeface="+mn-ea"/>
                <a:cs typeface="+mn-cs"/>
              </a:rPr>
              <a:t>Fall River – 74%</a:t>
            </a:r>
          </a:p>
          <a:p>
            <a:r>
              <a:rPr lang="en-US" sz="1200" b="0" i="0" u="none" strike="noStrike" kern="1200" baseline="0" dirty="0" smtClean="0">
                <a:solidFill>
                  <a:schemeClr val="tx1"/>
                </a:solidFill>
                <a:latin typeface="+mn-lt"/>
                <a:ea typeface="+mn-ea"/>
                <a:cs typeface="+mn-cs"/>
              </a:rPr>
              <a:t>New Bedford – 77%</a:t>
            </a:r>
          </a:p>
          <a:p>
            <a:r>
              <a:rPr lang="en-US" sz="1200" b="0" i="0" u="none" strike="noStrike" kern="1200" baseline="0" dirty="0" smtClean="0">
                <a:solidFill>
                  <a:schemeClr val="tx1"/>
                </a:solidFill>
                <a:latin typeface="+mn-lt"/>
                <a:ea typeface="+mn-ea"/>
                <a:cs typeface="+mn-cs"/>
              </a:rPr>
              <a:t>Barnstable - 13% </a:t>
            </a:r>
          </a:p>
        </p:txBody>
      </p:sp>
      <p:sp>
        <p:nvSpPr>
          <p:cNvPr id="4" name="Slide Number Placeholder 3"/>
          <p:cNvSpPr>
            <a:spLocks noGrp="1"/>
          </p:cNvSpPr>
          <p:nvPr>
            <p:ph type="sldNum" sz="quarter" idx="10"/>
          </p:nvPr>
        </p:nvSpPr>
        <p:spPr/>
        <p:txBody>
          <a:bodyPr/>
          <a:lstStyle/>
          <a:p>
            <a:fld id="{5C270F38-E4EC-407B-AD9C-1C4DC28377BB}" type="slidenum">
              <a:rPr lang="en-US" smtClean="0"/>
              <a:t>12</a:t>
            </a:fld>
            <a:endParaRPr lang="en-US"/>
          </a:p>
        </p:txBody>
      </p:sp>
    </p:spTree>
    <p:extLst>
      <p:ext uri="{BB962C8B-B14F-4D97-AF65-F5344CB8AC3E}">
        <p14:creationId xmlns:p14="http://schemas.microsoft.com/office/powerpoint/2010/main" val="34125912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73128" y="384246"/>
            <a:ext cx="6604000" cy="4831221"/>
          </a:xfrm>
        </p:spPr>
        <p:txBody>
          <a:bodyPr anchor="ctr" anchorCtr="0">
            <a:noAutofit/>
          </a:bodyPr>
          <a:lstStyle>
            <a:lvl1pPr algn="l">
              <a:lnSpc>
                <a:spcPts val="9000"/>
              </a:lnSpc>
              <a:defRPr sz="8000">
                <a:solidFill>
                  <a:srgbClr val="009FDA"/>
                </a:solidFill>
              </a:defRPr>
            </a:lvl1pPr>
          </a:lstStyle>
          <a:p>
            <a:r>
              <a:rPr lang="en-US" dirty="0" smtClean="0"/>
              <a:t>Click to </a:t>
            </a:r>
            <a:br>
              <a:rPr lang="en-US" dirty="0" smtClean="0"/>
            </a:br>
            <a:r>
              <a:rPr lang="en-US" dirty="0" smtClean="0"/>
              <a:t>add</a:t>
            </a:r>
            <a:br>
              <a:rPr lang="en-US" dirty="0" smtClean="0"/>
            </a:br>
            <a:r>
              <a:rPr lang="en-US" dirty="0" smtClean="0"/>
              <a:t>Photo</a:t>
            </a:r>
            <a:endParaRPr lang="en-US" dirty="0"/>
          </a:p>
        </p:txBody>
      </p:sp>
      <p:sp>
        <p:nvSpPr>
          <p:cNvPr id="3" name="Subtitle 2"/>
          <p:cNvSpPr>
            <a:spLocks noGrp="1"/>
          </p:cNvSpPr>
          <p:nvPr>
            <p:ph type="subTitle" idx="1"/>
          </p:nvPr>
        </p:nvSpPr>
        <p:spPr>
          <a:xfrm>
            <a:off x="573128" y="5647909"/>
            <a:ext cx="6604000" cy="797249"/>
          </a:xfrm>
        </p:spPr>
        <p:txBody>
          <a:bodyPr anchor="b" anchorCtr="0">
            <a:normAutofit/>
          </a:bodyPr>
          <a:lstStyle>
            <a:lvl1pPr marL="0" indent="0" algn="l">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9" name="Picture 8" descr="TPL logo rgb horiz.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07877" y="5621857"/>
            <a:ext cx="1291167" cy="797249"/>
          </a:xfrm>
          <a:prstGeom prst="rect">
            <a:avLst/>
          </a:prstGeom>
        </p:spPr>
      </p:pic>
    </p:spTree>
    <p:extLst>
      <p:ext uri="{BB962C8B-B14F-4D97-AF65-F5344CB8AC3E}">
        <p14:creationId xmlns:p14="http://schemas.microsoft.com/office/powerpoint/2010/main" val="2600745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48175" y="1498600"/>
            <a:ext cx="7507291" cy="5046139"/>
          </a:xfrm>
        </p:spPr>
        <p:txBody>
          <a:bodyPr/>
          <a:lstStyle>
            <a:lvl1pPr>
              <a:lnSpc>
                <a:spcPct val="100000"/>
              </a:lnSpc>
              <a:defRPr/>
            </a:lvl1pPr>
            <a:lvl2pPr>
              <a:lnSpc>
                <a:spcPct val="100000"/>
              </a:lnSpc>
              <a:defRPr sz="2000"/>
            </a:lvl2pPr>
            <a:lvl3pPr marL="1143000" indent="-228600">
              <a:lnSpc>
                <a:spcPct val="100000"/>
              </a:lnSpc>
              <a:buFont typeface="Wingdings" charset="2"/>
              <a:buChar char="§"/>
              <a:defRPr sz="1800"/>
            </a:lvl3pPr>
          </a:lstStyle>
          <a:p>
            <a:pPr lvl="0"/>
            <a:r>
              <a:rPr lang="en-US" smtClean="0"/>
              <a:t>Edit Master text styles</a:t>
            </a:r>
          </a:p>
          <a:p>
            <a:pPr lvl="1"/>
            <a:r>
              <a:rPr lang="en-US" smtClean="0"/>
              <a:t>Second level</a:t>
            </a:r>
          </a:p>
          <a:p>
            <a:pPr lvl="2"/>
            <a:r>
              <a:rPr lang="en-US" smtClean="0"/>
              <a:t>Third level</a:t>
            </a:r>
          </a:p>
        </p:txBody>
      </p:sp>
      <p:sp>
        <p:nvSpPr>
          <p:cNvPr id="19" name="Title 1"/>
          <p:cNvSpPr>
            <a:spLocks noGrp="1"/>
          </p:cNvSpPr>
          <p:nvPr>
            <p:ph type="title"/>
          </p:nvPr>
        </p:nvSpPr>
        <p:spPr>
          <a:xfrm>
            <a:off x="256642" y="322792"/>
            <a:ext cx="8569405" cy="998008"/>
          </a:xfrm>
        </p:spPr>
        <p:txBody>
          <a:bodyPr/>
          <a:lstStyle/>
          <a:p>
            <a:r>
              <a:rPr lang="en-US" smtClean="0"/>
              <a:t>Click to edit Master title style</a:t>
            </a:r>
            <a:endParaRPr lang="en-US" dirty="0"/>
          </a:p>
        </p:txBody>
      </p:sp>
      <p:cxnSp>
        <p:nvCxnSpPr>
          <p:cNvPr id="20" name="Straight Connector 19"/>
          <p:cNvCxnSpPr/>
          <p:nvPr userDrawn="1"/>
        </p:nvCxnSpPr>
        <p:spPr>
          <a:xfrm>
            <a:off x="349780" y="1295441"/>
            <a:ext cx="8464550" cy="0"/>
          </a:xfrm>
          <a:prstGeom prst="line">
            <a:avLst/>
          </a:prstGeom>
          <a:ln w="63500" cmpd="sng">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pic>
        <p:nvPicPr>
          <p:cNvPr id="22" name="Picture 21" descr="TPL logo rgb horiz.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84165" y="6035363"/>
            <a:ext cx="824949" cy="509376"/>
          </a:xfrm>
          <a:prstGeom prst="rect">
            <a:avLst/>
          </a:prstGeom>
        </p:spPr>
      </p:pic>
      <p:sp>
        <p:nvSpPr>
          <p:cNvPr id="8" name="Date Placeholder 3"/>
          <p:cNvSpPr>
            <a:spLocks noGrp="1"/>
          </p:cNvSpPr>
          <p:nvPr>
            <p:ph type="dt" sz="half" idx="2"/>
          </p:nvPr>
        </p:nvSpPr>
        <p:spPr>
          <a:xfrm>
            <a:off x="220124" y="6612467"/>
            <a:ext cx="2133600" cy="248568"/>
          </a:xfrm>
          <a:prstGeom prst="rect">
            <a:avLst/>
          </a:prstGeom>
        </p:spPr>
        <p:txBody>
          <a:bodyPr vert="horz" lIns="91440" tIns="45720" rIns="91440" bIns="45720" rtlCol="0" anchor="ctr"/>
          <a:lstStyle>
            <a:lvl1pPr algn="l">
              <a:defRPr sz="800">
                <a:solidFill>
                  <a:schemeClr val="bg1">
                    <a:lumMod val="75000"/>
                  </a:schemeClr>
                </a:solidFill>
                <a:latin typeface="Arial"/>
                <a:cs typeface="Arial"/>
              </a:defRPr>
            </a:lvl1pPr>
          </a:lstStyle>
          <a:p>
            <a:fld id="{5F5E2BED-B4BB-1540-A23E-86519E621C87}" type="datetimeFigureOut">
              <a:rPr lang="en-US" smtClean="0"/>
              <a:pPr/>
              <a:t>3/26/2018</a:t>
            </a:fld>
            <a:endParaRPr lang="en-US" dirty="0"/>
          </a:p>
        </p:txBody>
      </p:sp>
      <p:sp>
        <p:nvSpPr>
          <p:cNvPr id="9" name="Slide Number Placeholder 5"/>
          <p:cNvSpPr>
            <a:spLocks noGrp="1"/>
          </p:cNvSpPr>
          <p:nvPr>
            <p:ph type="sldNum" sz="quarter" idx="4"/>
          </p:nvPr>
        </p:nvSpPr>
        <p:spPr>
          <a:xfrm>
            <a:off x="6756408" y="6612467"/>
            <a:ext cx="2133600" cy="248568"/>
          </a:xfrm>
          <a:prstGeom prst="rect">
            <a:avLst/>
          </a:prstGeom>
        </p:spPr>
        <p:txBody>
          <a:bodyPr vert="horz" lIns="91440" tIns="45720" rIns="91440" bIns="45720" rtlCol="0" anchor="ctr"/>
          <a:lstStyle>
            <a:lvl1pPr algn="r">
              <a:defRPr sz="800">
                <a:solidFill>
                  <a:schemeClr val="bg1">
                    <a:lumMod val="75000"/>
                  </a:schemeClr>
                </a:solidFill>
                <a:latin typeface="Arial"/>
                <a:cs typeface="Arial"/>
              </a:defRPr>
            </a:lvl1pPr>
          </a:lstStyle>
          <a:p>
            <a:fld id="{E746E2CA-8216-1A4D-ABF3-744C3B3BAA6D}" type="slidenum">
              <a:rPr lang="en-US" smtClean="0"/>
              <a:pPr/>
              <a:t>‹#›</a:t>
            </a:fld>
            <a:endParaRPr lang="en-US"/>
          </a:p>
        </p:txBody>
      </p:sp>
    </p:spTree>
    <p:extLst>
      <p:ext uri="{BB962C8B-B14F-4D97-AF65-F5344CB8AC3E}">
        <p14:creationId xmlns:p14="http://schemas.microsoft.com/office/powerpoint/2010/main" val="1639735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34963" y="314325"/>
            <a:ext cx="8470900" cy="5527676"/>
          </a:xfrm>
          <a:ln w="6350">
            <a:solidFill>
              <a:schemeClr val="bg1">
                <a:lumMod val="75000"/>
              </a:schemeClr>
            </a:solidFill>
          </a:ln>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pic>
        <p:nvPicPr>
          <p:cNvPr id="11" name="Picture 10" descr="TPL logo rgb horiz.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80914" y="6034299"/>
            <a:ext cx="824949" cy="509376"/>
          </a:xfrm>
          <a:prstGeom prst="rect">
            <a:avLst/>
          </a:prstGeom>
        </p:spPr>
      </p:pic>
      <p:sp>
        <p:nvSpPr>
          <p:cNvPr id="12" name="Title 1"/>
          <p:cNvSpPr>
            <a:spLocks noGrp="1"/>
          </p:cNvSpPr>
          <p:nvPr>
            <p:ph type="title"/>
          </p:nvPr>
        </p:nvSpPr>
        <p:spPr>
          <a:xfrm>
            <a:off x="253344" y="6043831"/>
            <a:ext cx="7595258" cy="509375"/>
          </a:xfrm>
        </p:spPr>
        <p:txBody>
          <a:bodyPr anchor="ctr" anchorCtr="0"/>
          <a:lstStyle>
            <a:lvl1pPr algn="l">
              <a:defRPr sz="2000" b="0" i="0"/>
            </a:lvl1pPr>
          </a:lstStyle>
          <a:p>
            <a:r>
              <a:rPr lang="en-US" smtClean="0"/>
              <a:t>Click to edit Master title style</a:t>
            </a:r>
            <a:endParaRPr lang="en-US" dirty="0"/>
          </a:p>
        </p:txBody>
      </p:sp>
    </p:spTree>
    <p:extLst>
      <p:ext uri="{BB962C8B-B14F-4D97-AF65-F5344CB8AC3E}">
        <p14:creationId xmlns:p14="http://schemas.microsoft.com/office/powerpoint/2010/main" val="2578918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8" name="Picture 7" descr="TPL logo rgb horiz.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80914" y="6034299"/>
            <a:ext cx="824949" cy="509376"/>
          </a:xfrm>
          <a:prstGeom prst="rect">
            <a:avLst/>
          </a:prstGeom>
        </p:spPr>
      </p:pic>
      <p:sp>
        <p:nvSpPr>
          <p:cNvPr id="6" name="Picture Placeholder 2"/>
          <p:cNvSpPr>
            <a:spLocks noGrp="1"/>
          </p:cNvSpPr>
          <p:nvPr>
            <p:ph type="pic" idx="1"/>
          </p:nvPr>
        </p:nvSpPr>
        <p:spPr>
          <a:xfrm>
            <a:off x="346482" y="313268"/>
            <a:ext cx="4140176" cy="5530087"/>
          </a:xfrm>
          <a:ln w="6350">
            <a:solidFill>
              <a:schemeClr val="bg1">
                <a:lumMod val="75000"/>
              </a:schemeClr>
            </a:solidFill>
          </a:ln>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pic>
        <p:nvPicPr>
          <p:cNvPr id="27" name="Picture 26" descr="TPL logo rgb horiz.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80914" y="6034299"/>
            <a:ext cx="824949" cy="509376"/>
          </a:xfrm>
          <a:prstGeom prst="rect">
            <a:avLst/>
          </a:prstGeom>
        </p:spPr>
      </p:pic>
      <p:sp>
        <p:nvSpPr>
          <p:cNvPr id="31" name="Picture Placeholder 2"/>
          <p:cNvSpPr>
            <a:spLocks noGrp="1"/>
          </p:cNvSpPr>
          <p:nvPr>
            <p:ph type="pic" idx="12"/>
          </p:nvPr>
        </p:nvSpPr>
        <p:spPr>
          <a:xfrm>
            <a:off x="4665687" y="313268"/>
            <a:ext cx="4140176" cy="5530087"/>
          </a:xfrm>
          <a:ln w="6350">
            <a:solidFill>
              <a:schemeClr val="bg1">
                <a:lumMod val="75000"/>
              </a:schemeClr>
            </a:solidFill>
          </a:ln>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0" name="Title 1"/>
          <p:cNvSpPr>
            <a:spLocks noGrp="1"/>
          </p:cNvSpPr>
          <p:nvPr>
            <p:ph type="title"/>
          </p:nvPr>
        </p:nvSpPr>
        <p:spPr>
          <a:xfrm>
            <a:off x="253344" y="6043831"/>
            <a:ext cx="7595258" cy="509375"/>
          </a:xfrm>
        </p:spPr>
        <p:txBody>
          <a:bodyPr anchor="ctr" anchorCtr="0"/>
          <a:lstStyle>
            <a:lvl1pPr algn="l">
              <a:defRPr sz="2000" b="0" i="0"/>
            </a:lvl1pPr>
          </a:lstStyle>
          <a:p>
            <a:r>
              <a:rPr lang="en-US" smtClean="0"/>
              <a:t>Click to edit Master title style</a:t>
            </a:r>
            <a:endParaRPr lang="en-US" dirty="0"/>
          </a:p>
        </p:txBody>
      </p:sp>
    </p:spTree>
    <p:extLst>
      <p:ext uri="{BB962C8B-B14F-4D97-AF65-F5344CB8AC3E}">
        <p14:creationId xmlns:p14="http://schemas.microsoft.com/office/powerpoint/2010/main" val="3829465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347129" y="1583267"/>
            <a:ext cx="3766989" cy="4952470"/>
          </a:xfrm>
          <a:ln w="6350">
            <a:solidFill>
              <a:schemeClr val="bg1">
                <a:lumMod val="75000"/>
              </a:schemeClr>
            </a:solidFill>
          </a:ln>
        </p:spPr>
        <p:txBody>
          <a:bodyPr>
            <a:normAutofit/>
          </a:bodyPr>
          <a:lstStyle>
            <a:lvl1pPr marL="0" indent="0">
              <a:buNone/>
              <a:defRPr sz="1800"/>
            </a:lvl1pPr>
          </a:lstStyle>
          <a:p>
            <a:r>
              <a:rPr lang="en-US" smtClean="0"/>
              <a:t>Click icon to add picture</a:t>
            </a:r>
            <a:endParaRPr lang="en-US" dirty="0"/>
          </a:p>
        </p:txBody>
      </p:sp>
      <p:sp>
        <p:nvSpPr>
          <p:cNvPr id="12" name="Text Placeholder 11"/>
          <p:cNvSpPr>
            <a:spLocks noGrp="1"/>
          </p:cNvSpPr>
          <p:nvPr>
            <p:ph type="body" sz="quarter" idx="14"/>
          </p:nvPr>
        </p:nvSpPr>
        <p:spPr>
          <a:xfrm>
            <a:off x="4317999" y="1507063"/>
            <a:ext cx="3453049" cy="5028530"/>
          </a:xfrm>
        </p:spPr>
        <p:txBody>
          <a:bodyPr/>
          <a:lstStyle>
            <a:lvl1pPr marL="0" indent="0">
              <a:lnSpc>
                <a:spcPct val="100000"/>
              </a:lnSpc>
              <a:buFontTx/>
              <a:buNone/>
              <a:defRPr sz="2000"/>
            </a:lvl1pPr>
            <a:lvl2pPr>
              <a:defRPr sz="1800"/>
            </a:lvl2pPr>
          </a:lstStyle>
          <a:p>
            <a:pPr lvl="0"/>
            <a:r>
              <a:rPr lang="en-US" smtClean="0"/>
              <a:t>Edit Master text styles</a:t>
            </a:r>
          </a:p>
        </p:txBody>
      </p:sp>
      <p:sp>
        <p:nvSpPr>
          <p:cNvPr id="39" name="Slide Number Placeholder 4"/>
          <p:cNvSpPr>
            <a:spLocks noGrp="1"/>
          </p:cNvSpPr>
          <p:nvPr>
            <p:ph type="sldNum" sz="quarter" idx="12"/>
          </p:nvPr>
        </p:nvSpPr>
        <p:spPr>
          <a:xfrm>
            <a:off x="6768651" y="6617026"/>
            <a:ext cx="2133600" cy="244009"/>
          </a:xfrm>
          <a:prstGeom prst="rect">
            <a:avLst/>
          </a:prstGeom>
        </p:spPr>
        <p:txBody>
          <a:bodyPr/>
          <a:lstStyle/>
          <a:p>
            <a:fld id="{E746E2CA-8216-1A4D-ABF3-744C3B3BAA6D}" type="slidenum">
              <a:rPr lang="en-US" smtClean="0"/>
              <a:t>‹#›</a:t>
            </a:fld>
            <a:endParaRPr lang="en-US"/>
          </a:p>
        </p:txBody>
      </p:sp>
      <p:pic>
        <p:nvPicPr>
          <p:cNvPr id="40" name="Picture 39" descr="TPL logo rgb horiz.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84165" y="6035363"/>
            <a:ext cx="824949" cy="509376"/>
          </a:xfrm>
          <a:prstGeom prst="rect">
            <a:avLst/>
          </a:prstGeom>
        </p:spPr>
      </p:pic>
      <p:sp>
        <p:nvSpPr>
          <p:cNvPr id="41" name="Date Placeholder 2"/>
          <p:cNvSpPr txBox="1">
            <a:spLocks/>
          </p:cNvSpPr>
          <p:nvPr userDrawn="1"/>
        </p:nvSpPr>
        <p:spPr>
          <a:xfrm>
            <a:off x="220124" y="6617026"/>
            <a:ext cx="2133600" cy="244009"/>
          </a:xfrm>
          <a:prstGeom prst="rect">
            <a:avLst/>
          </a:prstGeom>
        </p:spPr>
        <p:txBody>
          <a:bodyPr vert="horz" lIns="91440" tIns="45720" rIns="91440" bIns="45720" rtlCol="0" anchor="ctr"/>
          <a:lstStyle>
            <a:defPPr>
              <a:defRPr lang="en-US"/>
            </a:defPPr>
            <a:lvl1pPr marL="0" algn="l" defTabSz="457200" rtl="0" eaLnBrk="1" latinLnBrk="0" hangingPunct="1">
              <a:defRPr sz="800" kern="1200">
                <a:solidFill>
                  <a:schemeClr val="bg1">
                    <a:lumMod val="75000"/>
                  </a:schemeClr>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F5E2BED-B4BB-1540-A23E-86519E621C87}" type="datetimeFigureOut">
              <a:rPr lang="en-US" smtClean="0"/>
              <a:pPr/>
              <a:t>3/26/2018</a:t>
            </a:fld>
            <a:endParaRPr lang="en-US" dirty="0"/>
          </a:p>
        </p:txBody>
      </p:sp>
      <p:sp>
        <p:nvSpPr>
          <p:cNvPr id="11" name="Title 1"/>
          <p:cNvSpPr>
            <a:spLocks noGrp="1"/>
          </p:cNvSpPr>
          <p:nvPr>
            <p:ph type="title"/>
          </p:nvPr>
        </p:nvSpPr>
        <p:spPr>
          <a:xfrm>
            <a:off x="248175" y="322792"/>
            <a:ext cx="8569405" cy="998008"/>
          </a:xfrm>
        </p:spPr>
        <p:txBody>
          <a:bodyPr/>
          <a:lstStyle/>
          <a:p>
            <a:r>
              <a:rPr lang="en-US" smtClean="0"/>
              <a:t>Click to edit Master title style</a:t>
            </a:r>
            <a:endParaRPr lang="en-US" dirty="0"/>
          </a:p>
        </p:txBody>
      </p:sp>
      <p:cxnSp>
        <p:nvCxnSpPr>
          <p:cNvPr id="13" name="Straight Connector 12"/>
          <p:cNvCxnSpPr/>
          <p:nvPr userDrawn="1"/>
        </p:nvCxnSpPr>
        <p:spPr>
          <a:xfrm>
            <a:off x="349780" y="1295441"/>
            <a:ext cx="8464550" cy="0"/>
          </a:xfrm>
          <a:prstGeom prst="line">
            <a:avLst/>
          </a:prstGeom>
          <a:ln w="63500" cmpd="sng">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37579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F5E2BED-B4BB-1540-A23E-86519E621C87}" type="datetimeFigureOut">
              <a:rPr lang="en-US" smtClean="0"/>
              <a:pPr/>
              <a:t>3/26/2018</a:t>
            </a:fld>
            <a:endParaRPr lang="en-US" dirty="0"/>
          </a:p>
        </p:txBody>
      </p:sp>
      <p:sp>
        <p:nvSpPr>
          <p:cNvPr id="4" name="Slide Number Placeholder 3"/>
          <p:cNvSpPr>
            <a:spLocks noGrp="1"/>
          </p:cNvSpPr>
          <p:nvPr>
            <p:ph type="sldNum" sz="quarter" idx="11"/>
          </p:nvPr>
        </p:nvSpPr>
        <p:spPr/>
        <p:txBody>
          <a:bodyPr/>
          <a:lstStyle/>
          <a:p>
            <a:fld id="{E746E2CA-8216-1A4D-ABF3-744C3B3BAA6D}" type="slidenum">
              <a:rPr lang="en-US" smtClean="0"/>
              <a:pPr/>
              <a:t>‹#›</a:t>
            </a:fld>
            <a:endParaRPr lang="en-US"/>
          </a:p>
        </p:txBody>
      </p:sp>
      <p:pic>
        <p:nvPicPr>
          <p:cNvPr id="7" name="Picture 6" descr="TPL logo rgb horiz.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80914" y="6034299"/>
            <a:ext cx="824949" cy="509376"/>
          </a:xfrm>
          <a:prstGeom prst="rect">
            <a:avLst/>
          </a:prstGeom>
        </p:spPr>
      </p:pic>
      <p:sp>
        <p:nvSpPr>
          <p:cNvPr id="8" name="Title 1"/>
          <p:cNvSpPr>
            <a:spLocks noGrp="1"/>
          </p:cNvSpPr>
          <p:nvPr>
            <p:ph type="title"/>
          </p:nvPr>
        </p:nvSpPr>
        <p:spPr>
          <a:xfrm>
            <a:off x="248175" y="322792"/>
            <a:ext cx="8569405" cy="998008"/>
          </a:xfrm>
        </p:spPr>
        <p:txBody>
          <a:bodyPr/>
          <a:lstStyle/>
          <a:p>
            <a:r>
              <a:rPr lang="en-US" smtClean="0"/>
              <a:t>Click to edit Master title style</a:t>
            </a:r>
            <a:endParaRPr lang="en-US" dirty="0"/>
          </a:p>
        </p:txBody>
      </p:sp>
      <p:cxnSp>
        <p:nvCxnSpPr>
          <p:cNvPr id="9" name="Straight Connector 8"/>
          <p:cNvCxnSpPr/>
          <p:nvPr userDrawn="1"/>
        </p:nvCxnSpPr>
        <p:spPr>
          <a:xfrm>
            <a:off x="349780" y="1295441"/>
            <a:ext cx="8464550" cy="0"/>
          </a:xfrm>
          <a:prstGeom prst="line">
            <a:avLst/>
          </a:prstGeom>
          <a:ln w="63500" cmpd="sng">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556737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7757" y="323850"/>
            <a:ext cx="8505825" cy="109378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0823" y="1600200"/>
            <a:ext cx="8598962"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7" name="Date Placeholder 3"/>
          <p:cNvSpPr>
            <a:spLocks noGrp="1"/>
          </p:cNvSpPr>
          <p:nvPr>
            <p:ph type="dt" sz="half" idx="2"/>
          </p:nvPr>
        </p:nvSpPr>
        <p:spPr>
          <a:xfrm>
            <a:off x="220124" y="6612467"/>
            <a:ext cx="2133600" cy="248568"/>
          </a:xfrm>
          <a:prstGeom prst="rect">
            <a:avLst/>
          </a:prstGeom>
        </p:spPr>
        <p:txBody>
          <a:bodyPr vert="horz" lIns="91440" tIns="45720" rIns="91440" bIns="45720" rtlCol="0" anchor="ctr"/>
          <a:lstStyle>
            <a:lvl1pPr algn="l">
              <a:defRPr sz="800">
                <a:solidFill>
                  <a:schemeClr val="bg1">
                    <a:lumMod val="75000"/>
                  </a:schemeClr>
                </a:solidFill>
                <a:latin typeface="Arial"/>
                <a:cs typeface="Arial"/>
              </a:defRPr>
            </a:lvl1pPr>
          </a:lstStyle>
          <a:p>
            <a:fld id="{5F5E2BED-B4BB-1540-A23E-86519E621C87}" type="datetimeFigureOut">
              <a:rPr lang="en-US" smtClean="0"/>
              <a:pPr/>
              <a:t>3/26/2018</a:t>
            </a:fld>
            <a:endParaRPr lang="en-US" dirty="0"/>
          </a:p>
        </p:txBody>
      </p:sp>
      <p:sp>
        <p:nvSpPr>
          <p:cNvPr id="8" name="Slide Number Placeholder 5"/>
          <p:cNvSpPr>
            <a:spLocks noGrp="1"/>
          </p:cNvSpPr>
          <p:nvPr>
            <p:ph type="sldNum" sz="quarter" idx="4"/>
          </p:nvPr>
        </p:nvSpPr>
        <p:spPr>
          <a:xfrm>
            <a:off x="6756408" y="6612467"/>
            <a:ext cx="2133600" cy="248568"/>
          </a:xfrm>
          <a:prstGeom prst="rect">
            <a:avLst/>
          </a:prstGeom>
        </p:spPr>
        <p:txBody>
          <a:bodyPr vert="horz" lIns="91440" tIns="45720" rIns="91440" bIns="45720" rtlCol="0" anchor="ctr"/>
          <a:lstStyle>
            <a:lvl1pPr algn="r">
              <a:defRPr sz="800">
                <a:solidFill>
                  <a:schemeClr val="bg1">
                    <a:lumMod val="75000"/>
                  </a:schemeClr>
                </a:solidFill>
                <a:latin typeface="Arial"/>
                <a:cs typeface="Arial"/>
              </a:defRPr>
            </a:lvl1pPr>
          </a:lstStyle>
          <a:p>
            <a:fld id="{E746E2CA-8216-1A4D-ABF3-744C3B3BAA6D}" type="slidenum">
              <a:rPr lang="en-US" smtClean="0"/>
              <a:pPr/>
              <a:t>‹#›</a:t>
            </a:fld>
            <a:endParaRPr lang="en-US"/>
          </a:p>
        </p:txBody>
      </p:sp>
    </p:spTree>
    <p:extLst>
      <p:ext uri="{BB962C8B-B14F-4D97-AF65-F5344CB8AC3E}">
        <p14:creationId xmlns:p14="http://schemas.microsoft.com/office/powerpoint/2010/main" val="2464013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7" r:id="rId3"/>
    <p:sldLayoutId id="2147483659" r:id="rId4"/>
    <p:sldLayoutId id="2147483658" r:id="rId5"/>
    <p:sldLayoutId id="2147483660" r:id="rId6"/>
  </p:sldLayoutIdLst>
  <p:txStyles>
    <p:titleStyle>
      <a:lvl1pPr algn="l" defTabSz="457200" rtl="0" eaLnBrk="1" latinLnBrk="0" hangingPunct="1">
        <a:spcBef>
          <a:spcPct val="0"/>
        </a:spcBef>
        <a:buNone/>
        <a:defRPr sz="3200" kern="1200">
          <a:solidFill>
            <a:srgbClr val="009FDA"/>
          </a:solidFill>
          <a:latin typeface="Book Antiqua"/>
          <a:ea typeface="+mj-ea"/>
          <a:cs typeface="Book Antiqua"/>
        </a:defRPr>
      </a:lvl1pPr>
    </p:titleStyle>
    <p:bodyStyle>
      <a:lvl1pPr marL="342900" indent="-342900" algn="l" defTabSz="457200" rtl="0" eaLnBrk="1" latinLnBrk="0" hangingPunct="1">
        <a:lnSpc>
          <a:spcPct val="100000"/>
        </a:lnSpc>
        <a:spcBef>
          <a:spcPts val="600"/>
        </a:spcBef>
        <a:buClr>
          <a:schemeClr val="tx2"/>
        </a:buClr>
        <a:buFont typeface="Arial"/>
        <a:buChar char="•"/>
        <a:defRPr sz="2400" kern="1200">
          <a:solidFill>
            <a:schemeClr val="tx1"/>
          </a:solidFill>
          <a:latin typeface="Arial"/>
          <a:ea typeface="+mn-ea"/>
          <a:cs typeface="Arial"/>
        </a:defRPr>
      </a:lvl1pPr>
      <a:lvl2pPr marL="742950" indent="-285750" algn="l" defTabSz="457200" rtl="0" eaLnBrk="1" latinLnBrk="0" hangingPunct="1">
        <a:lnSpc>
          <a:spcPct val="100000"/>
        </a:lnSpc>
        <a:spcBef>
          <a:spcPts val="600"/>
        </a:spcBef>
        <a:buClr>
          <a:schemeClr val="tx2"/>
        </a:buClr>
        <a:buFont typeface="Arial"/>
        <a:buChar char="–"/>
        <a:defRPr sz="2200" kern="1200">
          <a:solidFill>
            <a:schemeClr val="tx1"/>
          </a:solidFill>
          <a:latin typeface="Arial"/>
          <a:ea typeface="+mn-ea"/>
          <a:cs typeface="Arial"/>
        </a:defRPr>
      </a:lvl2pPr>
      <a:lvl3pPr marL="1143000" indent="-228600" algn="l" defTabSz="457200" rtl="0" eaLnBrk="1" latinLnBrk="0" hangingPunct="1">
        <a:lnSpc>
          <a:spcPct val="100000"/>
        </a:lnSpc>
        <a:spcBef>
          <a:spcPts val="600"/>
        </a:spcBef>
        <a:buClr>
          <a:schemeClr val="tx2"/>
        </a:buClr>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10minutewalk.org/" TargetMode="External"/><Relationship Id="rId2" Type="http://schemas.openxmlformats.org/officeDocument/2006/relationships/hyperlink" Target="http://www.parkserve.or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Alexandra.Hiple@tpl.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73128" y="5215467"/>
            <a:ext cx="6604000" cy="1229691"/>
          </a:xfrm>
        </p:spPr>
        <p:txBody>
          <a:bodyPr/>
          <a:lstStyle/>
          <a:p>
            <a:r>
              <a:rPr lang="en-US" dirty="0" smtClean="0"/>
              <a:t>Ali Hiple</a:t>
            </a:r>
          </a:p>
          <a:p>
            <a:r>
              <a:rPr lang="en-US" dirty="0" smtClean="0"/>
              <a:t>March 24</a:t>
            </a:r>
            <a:r>
              <a:rPr lang="en-US" baseline="30000" dirty="0" smtClean="0"/>
              <a:t>th</a:t>
            </a:r>
            <a:r>
              <a:rPr lang="en-US" dirty="0" smtClean="0"/>
              <a:t>, 2018</a:t>
            </a:r>
            <a:endParaRPr lang="en-US" dirty="0"/>
          </a:p>
          <a:p>
            <a:r>
              <a:rPr lang="en-US" dirty="0" smtClean="0"/>
              <a:t>Massachusetts Land Conservation Conference  </a:t>
            </a:r>
          </a:p>
        </p:txBody>
      </p:sp>
      <p:sp>
        <p:nvSpPr>
          <p:cNvPr id="4" name="Title 3"/>
          <p:cNvSpPr>
            <a:spLocks noGrp="1"/>
          </p:cNvSpPr>
          <p:nvPr>
            <p:ph type="ctrTitle"/>
          </p:nvPr>
        </p:nvSpPr>
        <p:spPr/>
        <p:txBody>
          <a:bodyPr/>
          <a:lstStyle/>
          <a:p>
            <a:r>
              <a:rPr lang="en-US" dirty="0" smtClean="0">
                <a:solidFill>
                  <a:srgbClr val="009FDA"/>
                </a:solidFill>
              </a:rPr>
              <a:t>A Walk to a Park: 10 Minutes or Less </a:t>
            </a:r>
            <a:endParaRPr lang="en-US" dirty="0">
              <a:solidFill>
                <a:srgbClr val="009FDA"/>
              </a:solidFill>
            </a:endParaRPr>
          </a:p>
        </p:txBody>
      </p:sp>
    </p:spTree>
    <p:extLst>
      <p:ext uri="{BB962C8B-B14F-4D97-AF65-F5344CB8AC3E}">
        <p14:creationId xmlns:p14="http://schemas.microsoft.com/office/powerpoint/2010/main" val="9477765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8175" y="1498600"/>
            <a:ext cx="7507291" cy="2142375"/>
          </a:xfrm>
        </p:spPr>
        <p:txBody>
          <a:bodyPr/>
          <a:lstStyle/>
          <a:p>
            <a:r>
              <a:rPr lang="en-US" dirty="0" smtClean="0"/>
              <a:t>Climate change threats </a:t>
            </a:r>
          </a:p>
          <a:p>
            <a:pPr lvl="1"/>
            <a:r>
              <a:rPr lang="en-US" dirty="0" smtClean="0"/>
              <a:t>Flooding</a:t>
            </a:r>
          </a:p>
          <a:p>
            <a:pPr lvl="1"/>
            <a:r>
              <a:rPr lang="en-US" dirty="0" smtClean="0"/>
              <a:t>Heat waves</a:t>
            </a:r>
            <a:endParaRPr lang="en-US" dirty="0"/>
          </a:p>
          <a:p>
            <a:r>
              <a:rPr lang="en-US" dirty="0" smtClean="0"/>
              <a:t>Increasing density</a:t>
            </a:r>
          </a:p>
        </p:txBody>
      </p:sp>
      <p:sp>
        <p:nvSpPr>
          <p:cNvPr id="3" name="Title 2"/>
          <p:cNvSpPr>
            <a:spLocks noGrp="1"/>
          </p:cNvSpPr>
          <p:nvPr>
            <p:ph type="title"/>
          </p:nvPr>
        </p:nvSpPr>
        <p:spPr/>
        <p:txBody>
          <a:bodyPr/>
          <a:lstStyle/>
          <a:p>
            <a:r>
              <a:rPr lang="en-US" dirty="0" smtClean="0"/>
              <a:t>Pressures on Mass/Boston</a:t>
            </a:r>
            <a:endParaRPr lang="en-US" dirty="0"/>
          </a:p>
        </p:txBody>
      </p:sp>
    </p:spTree>
    <p:extLst>
      <p:ext uri="{BB962C8B-B14F-4D97-AF65-F5344CB8AC3E}">
        <p14:creationId xmlns:p14="http://schemas.microsoft.com/office/powerpoint/2010/main" val="15767296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15% of MA population</a:t>
            </a:r>
          </a:p>
          <a:p>
            <a:r>
              <a:rPr lang="en-US" dirty="0" smtClean="0"/>
              <a:t>Park access:</a:t>
            </a:r>
          </a:p>
          <a:p>
            <a:pPr lvl="1"/>
            <a:r>
              <a:rPr lang="en-US" dirty="0" smtClean="0"/>
              <a:t>9% - Westfield</a:t>
            </a:r>
          </a:p>
          <a:p>
            <a:pPr lvl="1"/>
            <a:r>
              <a:rPr lang="en-US" dirty="0" smtClean="0"/>
              <a:t>100% - Everett</a:t>
            </a:r>
          </a:p>
          <a:p>
            <a:pPr lvl="1"/>
            <a:r>
              <a:rPr lang="en-US" dirty="0" smtClean="0"/>
              <a:t>74% - median access</a:t>
            </a:r>
          </a:p>
          <a:p>
            <a:r>
              <a:rPr lang="en-US" dirty="0" smtClean="0"/>
              <a:t>Parks and walkability as key components of making a place livable and desirable</a:t>
            </a:r>
            <a:endParaRPr lang="en-US" dirty="0"/>
          </a:p>
        </p:txBody>
      </p:sp>
      <p:sp>
        <p:nvSpPr>
          <p:cNvPr id="3" name="Title 2"/>
          <p:cNvSpPr>
            <a:spLocks noGrp="1"/>
          </p:cNvSpPr>
          <p:nvPr>
            <p:ph type="title"/>
          </p:nvPr>
        </p:nvSpPr>
        <p:spPr/>
        <p:txBody>
          <a:bodyPr/>
          <a:lstStyle/>
          <a:p>
            <a:r>
              <a:rPr lang="en-US" dirty="0" smtClean="0"/>
              <a:t>Gateway Cities</a:t>
            </a:r>
            <a:endParaRPr lang="en-US" dirty="0"/>
          </a:p>
        </p:txBody>
      </p:sp>
    </p:spTree>
    <p:extLst>
      <p:ext uri="{BB962C8B-B14F-4D97-AF65-F5344CB8AC3E}">
        <p14:creationId xmlns:p14="http://schemas.microsoft.com/office/powerpoint/2010/main" val="23137521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“While Gateway Cities face stubborn social and economic challenges as a result, they retain many assets with unrealized potential. These include existing infrastructure and strong connections to transportation networks, museums, hospitals, universities and other major institutions, disproportionately young and underutilized workers, and perhaps above all, authentic urban </a:t>
            </a:r>
            <a:r>
              <a:rPr lang="en-US" dirty="0" err="1" smtClean="0"/>
              <a:t>fabric.Changing</a:t>
            </a:r>
            <a:r>
              <a:rPr lang="en-US" dirty="0" smtClean="0"/>
              <a:t> </a:t>
            </a:r>
            <a:r>
              <a:rPr lang="en-US" dirty="0"/>
              <a:t>social and economic forces open up new opportunities for Gateway Cities to leverage these untapped assets. Demand for walkable neighborhoods is rising and the small entrepreneurial businesses that fuel job creation in today’s economy are increasingly seeking out urban innovative environments. These trends position Gateway Cities to once again serve as engines driving growth in regional economies across the Commonwealth</a:t>
            </a:r>
            <a:r>
              <a:rPr lang="en-US" dirty="0" smtClean="0"/>
              <a:t>.” -- </a:t>
            </a:r>
            <a:r>
              <a:rPr lang="en-US" dirty="0" err="1" smtClean="0"/>
              <a:t>MassINC</a:t>
            </a:r>
            <a:endParaRPr lang="en-US" dirty="0"/>
          </a:p>
          <a:p>
            <a:endParaRPr lang="en-US" dirty="0" smtClean="0"/>
          </a:p>
        </p:txBody>
      </p:sp>
      <p:sp>
        <p:nvSpPr>
          <p:cNvPr id="3" name="Title 2"/>
          <p:cNvSpPr>
            <a:spLocks noGrp="1"/>
          </p:cNvSpPr>
          <p:nvPr>
            <p:ph type="title"/>
          </p:nvPr>
        </p:nvSpPr>
        <p:spPr/>
        <p:txBody>
          <a:bodyPr/>
          <a:lstStyle/>
          <a:p>
            <a:r>
              <a:rPr lang="en-US" dirty="0" smtClean="0"/>
              <a:t>Gateway Cities</a:t>
            </a:r>
            <a:endParaRPr lang="en-US" dirty="0"/>
          </a:p>
        </p:txBody>
      </p:sp>
    </p:spTree>
    <p:extLst>
      <p:ext uri="{BB962C8B-B14F-4D97-AF65-F5344CB8AC3E}">
        <p14:creationId xmlns:p14="http://schemas.microsoft.com/office/powerpoint/2010/main" val="40755537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dirty="0" smtClean="0">
              <a:hlinkClick r:id="rId2"/>
            </a:endParaRPr>
          </a:p>
          <a:p>
            <a:r>
              <a:rPr lang="en-US" dirty="0" smtClean="0">
                <a:hlinkClick r:id="rId2"/>
              </a:rPr>
              <a:t>www.parkserve.org</a:t>
            </a:r>
            <a:endParaRPr lang="en-US" dirty="0" smtClean="0"/>
          </a:p>
          <a:p>
            <a:r>
              <a:rPr lang="en-US" dirty="0" smtClean="0">
                <a:hlinkClick r:id="rId3"/>
              </a:rPr>
              <a:t>www.10minutewalk.org</a:t>
            </a:r>
            <a:endParaRPr lang="en-US" dirty="0" smtClean="0"/>
          </a:p>
          <a:p>
            <a:endParaRPr lang="en-US" dirty="0"/>
          </a:p>
        </p:txBody>
      </p:sp>
      <p:sp>
        <p:nvSpPr>
          <p:cNvPr id="3" name="Title 2"/>
          <p:cNvSpPr>
            <a:spLocks noGrp="1"/>
          </p:cNvSpPr>
          <p:nvPr>
            <p:ph type="title"/>
          </p:nvPr>
        </p:nvSpPr>
        <p:spPr/>
        <p:txBody>
          <a:bodyPr/>
          <a:lstStyle/>
          <a:p>
            <a:r>
              <a:rPr lang="en-US" dirty="0" smtClean="0"/>
              <a:t>Everyone deserves access to great parks</a:t>
            </a:r>
            <a:endParaRPr lang="en-US" dirty="0"/>
          </a:p>
        </p:txBody>
      </p:sp>
    </p:spTree>
    <p:extLst>
      <p:ext uri="{BB962C8B-B14F-4D97-AF65-F5344CB8AC3E}">
        <p14:creationId xmlns:p14="http://schemas.microsoft.com/office/powerpoint/2010/main" val="487908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8175" y="1498601"/>
            <a:ext cx="2561527" cy="1261224"/>
          </a:xfrm>
        </p:spPr>
        <p:txBody>
          <a:bodyPr/>
          <a:lstStyle/>
          <a:p>
            <a:r>
              <a:rPr lang="en-US" dirty="0" smtClean="0"/>
              <a:t>Questions?</a:t>
            </a:r>
          </a:p>
          <a:p>
            <a:r>
              <a:rPr lang="en-US" dirty="0"/>
              <a:t>C</a:t>
            </a:r>
            <a:r>
              <a:rPr lang="en-US" dirty="0" smtClean="0"/>
              <a:t>omments?</a:t>
            </a:r>
          </a:p>
          <a:p>
            <a:pPr marL="0" indent="0">
              <a:buNone/>
            </a:pPr>
            <a:endParaRPr lang="en-US" dirty="0"/>
          </a:p>
        </p:txBody>
      </p:sp>
      <p:sp>
        <p:nvSpPr>
          <p:cNvPr id="3" name="Title 2"/>
          <p:cNvSpPr>
            <a:spLocks noGrp="1"/>
          </p:cNvSpPr>
          <p:nvPr>
            <p:ph type="title"/>
          </p:nvPr>
        </p:nvSpPr>
        <p:spPr/>
        <p:txBody>
          <a:bodyPr/>
          <a:lstStyle/>
          <a:p>
            <a:r>
              <a:rPr lang="en-US" dirty="0" smtClean="0"/>
              <a:t>Thank you!</a:t>
            </a:r>
            <a:endParaRPr lang="en-US" dirty="0"/>
          </a:p>
        </p:txBody>
      </p:sp>
      <p:sp>
        <p:nvSpPr>
          <p:cNvPr id="4" name="TextBox 3"/>
          <p:cNvSpPr txBox="1"/>
          <p:nvPr/>
        </p:nvSpPr>
        <p:spPr>
          <a:xfrm>
            <a:off x="19220" y="5416915"/>
            <a:ext cx="4522124" cy="1384995"/>
          </a:xfrm>
          <a:prstGeom prst="rect">
            <a:avLst/>
          </a:prstGeom>
          <a:noFill/>
        </p:spPr>
        <p:txBody>
          <a:bodyPr wrap="square" rtlCol="0">
            <a:spAutoFit/>
          </a:bodyPr>
          <a:lstStyle/>
          <a:p>
            <a:r>
              <a:rPr lang="en-US" sz="2800" dirty="0" smtClean="0"/>
              <a:t>Alexandra (Ali) Hiple</a:t>
            </a:r>
          </a:p>
          <a:p>
            <a:r>
              <a:rPr lang="en-US" sz="2800" dirty="0" smtClean="0">
                <a:hlinkClick r:id="rId2"/>
              </a:rPr>
              <a:t>Alexandra.Hiple@tpl.org</a:t>
            </a:r>
            <a:endParaRPr lang="en-US" sz="2800" dirty="0" smtClean="0"/>
          </a:p>
          <a:p>
            <a:r>
              <a:rPr lang="en-US" sz="2800" dirty="0" smtClean="0"/>
              <a:t>(617) 371-0550 </a:t>
            </a:r>
            <a:endParaRPr lang="en-US" sz="2800" dirty="0"/>
          </a:p>
        </p:txBody>
      </p:sp>
    </p:spTree>
    <p:extLst>
      <p:ext uri="{BB962C8B-B14F-4D97-AF65-F5344CB8AC3E}">
        <p14:creationId xmlns:p14="http://schemas.microsoft.com/office/powerpoint/2010/main" val="37869193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Website demo</a:t>
            </a:r>
            <a:endParaRPr lang="en-US" dirty="0"/>
          </a:p>
        </p:txBody>
      </p:sp>
      <p:sp>
        <p:nvSpPr>
          <p:cNvPr id="3" name="Title 2"/>
          <p:cNvSpPr>
            <a:spLocks noGrp="1"/>
          </p:cNvSpPr>
          <p:nvPr>
            <p:ph type="title"/>
          </p:nvPr>
        </p:nvSpPr>
        <p:spPr/>
        <p:txBody>
          <a:bodyPr/>
          <a:lstStyle/>
          <a:p>
            <a:r>
              <a:rPr lang="en-US" dirty="0" err="1" smtClean="0"/>
              <a:t>ParkServe</a:t>
            </a:r>
            <a:endParaRPr lang="en-US" dirty="0"/>
          </a:p>
        </p:txBody>
      </p:sp>
    </p:spTree>
    <p:extLst>
      <p:ext uri="{BB962C8B-B14F-4D97-AF65-F5344CB8AC3E}">
        <p14:creationId xmlns:p14="http://schemas.microsoft.com/office/powerpoint/2010/main" val="35159082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Plan for a proposed park</a:t>
            </a:r>
          </a:p>
          <a:p>
            <a:r>
              <a:rPr lang="en-US" dirty="0" smtClean="0"/>
              <a:t>Demographic information on an existing park </a:t>
            </a:r>
            <a:endParaRPr lang="en-US" dirty="0"/>
          </a:p>
        </p:txBody>
      </p:sp>
      <p:sp>
        <p:nvSpPr>
          <p:cNvPr id="3" name="Title 2"/>
          <p:cNvSpPr>
            <a:spLocks noGrp="1"/>
          </p:cNvSpPr>
          <p:nvPr>
            <p:ph type="title"/>
          </p:nvPr>
        </p:nvSpPr>
        <p:spPr/>
        <p:txBody>
          <a:bodyPr/>
          <a:lstStyle/>
          <a:p>
            <a:r>
              <a:rPr lang="en-US" dirty="0" smtClean="0"/>
              <a:t>How are communities using </a:t>
            </a:r>
            <a:r>
              <a:rPr lang="en-US" dirty="0" err="1" smtClean="0"/>
              <a:t>ParkServe</a:t>
            </a:r>
            <a:r>
              <a:rPr lang="en-US" dirty="0" smtClean="0"/>
              <a:t>? </a:t>
            </a:r>
            <a:endParaRPr lang="en-US" dirty="0"/>
          </a:p>
        </p:txBody>
      </p:sp>
    </p:spTree>
    <p:extLst>
      <p:ext uri="{BB962C8B-B14F-4D97-AF65-F5344CB8AC3E}">
        <p14:creationId xmlns:p14="http://schemas.microsoft.com/office/powerpoint/2010/main" val="29534010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13,931 places across the country</a:t>
            </a:r>
          </a:p>
          <a:p>
            <a:pPr lvl="1"/>
            <a:r>
              <a:rPr lang="en-US" dirty="0" smtClean="0"/>
              <a:t>More than 80% of the US population</a:t>
            </a:r>
          </a:p>
          <a:p>
            <a:pPr lvl="2"/>
            <a:r>
              <a:rPr lang="en-US" dirty="0" smtClean="0"/>
              <a:t>Over 80% of low income households in the US</a:t>
            </a:r>
          </a:p>
          <a:p>
            <a:pPr lvl="2"/>
            <a:r>
              <a:rPr lang="en-US" dirty="0" smtClean="0"/>
              <a:t>Over 90% of people of color in the US</a:t>
            </a:r>
            <a:endParaRPr lang="en-US" dirty="0"/>
          </a:p>
        </p:txBody>
      </p:sp>
      <p:sp>
        <p:nvSpPr>
          <p:cNvPr id="3" name="Title 2"/>
          <p:cNvSpPr>
            <a:spLocks noGrp="1"/>
          </p:cNvSpPr>
          <p:nvPr>
            <p:ph type="title"/>
          </p:nvPr>
        </p:nvSpPr>
        <p:spPr/>
        <p:txBody>
          <a:bodyPr/>
          <a:lstStyle/>
          <a:p>
            <a:r>
              <a:rPr lang="en-US" dirty="0" smtClean="0"/>
              <a:t>Nationwide </a:t>
            </a:r>
            <a:r>
              <a:rPr lang="en-US" dirty="0" err="1" smtClean="0"/>
              <a:t>ParkServe</a:t>
            </a:r>
            <a:r>
              <a:rPr lang="en-US" dirty="0" smtClean="0"/>
              <a:t> Stats</a:t>
            </a:r>
            <a:endParaRPr lang="en-US" dirty="0"/>
          </a:p>
        </p:txBody>
      </p:sp>
    </p:spTree>
    <p:extLst>
      <p:ext uri="{BB962C8B-B14F-4D97-AF65-F5344CB8AC3E}">
        <p14:creationId xmlns:p14="http://schemas.microsoft.com/office/powerpoint/2010/main" val="38710208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234 places total</a:t>
            </a:r>
          </a:p>
          <a:p>
            <a:pPr lvl="1"/>
            <a:r>
              <a:rPr lang="en-US" dirty="0" smtClean="0"/>
              <a:t>209 already mapped</a:t>
            </a:r>
          </a:p>
          <a:p>
            <a:pPr lvl="1"/>
            <a:r>
              <a:rPr lang="en-US" dirty="0" smtClean="0"/>
              <a:t>25 more to be added in the Spring</a:t>
            </a:r>
          </a:p>
          <a:p>
            <a:r>
              <a:rPr lang="en-US" dirty="0" smtClean="0"/>
              <a:t>4,693,768 MA residents will be </a:t>
            </a:r>
            <a:r>
              <a:rPr lang="en-US" dirty="0"/>
              <a:t>mapped</a:t>
            </a:r>
          </a:p>
          <a:p>
            <a:pPr lvl="1"/>
            <a:r>
              <a:rPr lang="en-US" dirty="0"/>
              <a:t>Or 69% of MA total </a:t>
            </a:r>
            <a:r>
              <a:rPr lang="en-US" dirty="0" smtClean="0"/>
              <a:t>pop</a:t>
            </a:r>
            <a:endParaRPr lang="en-US" dirty="0"/>
          </a:p>
        </p:txBody>
      </p:sp>
      <p:sp>
        <p:nvSpPr>
          <p:cNvPr id="3" name="Title 2"/>
          <p:cNvSpPr>
            <a:spLocks noGrp="1"/>
          </p:cNvSpPr>
          <p:nvPr>
            <p:ph type="title"/>
          </p:nvPr>
        </p:nvSpPr>
        <p:spPr/>
        <p:txBody>
          <a:bodyPr/>
          <a:lstStyle/>
          <a:p>
            <a:r>
              <a:rPr lang="en-US" dirty="0" smtClean="0"/>
              <a:t>Massachusetts in </a:t>
            </a:r>
            <a:r>
              <a:rPr lang="en-US" dirty="0" err="1" smtClean="0"/>
              <a:t>ParkServe</a:t>
            </a:r>
            <a:endParaRPr lang="en-US" dirty="0"/>
          </a:p>
        </p:txBody>
      </p:sp>
    </p:spTree>
    <p:extLst>
      <p:ext uri="{BB962C8B-B14F-4D97-AF65-F5344CB8AC3E}">
        <p14:creationId xmlns:p14="http://schemas.microsoft.com/office/powerpoint/2010/main" val="16976892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8175" y="1498600"/>
            <a:ext cx="7507291" cy="1626985"/>
          </a:xfrm>
        </p:spPr>
        <p:txBody>
          <a:bodyPr/>
          <a:lstStyle/>
          <a:p>
            <a:r>
              <a:rPr lang="en-US" dirty="0" smtClean="0"/>
              <a:t>Close to 200 mayors nationwide</a:t>
            </a:r>
          </a:p>
          <a:p>
            <a:r>
              <a:rPr lang="en-US" dirty="0" smtClean="0"/>
              <a:t>In Massachusetts:</a:t>
            </a:r>
          </a:p>
          <a:p>
            <a:pPr lvl="1"/>
            <a:r>
              <a:rPr lang="en-US" dirty="0" smtClean="0"/>
              <a:t>Boston, Brockton, New Bedford</a:t>
            </a:r>
            <a:endParaRPr lang="en-US" dirty="0"/>
          </a:p>
        </p:txBody>
      </p:sp>
      <p:sp>
        <p:nvSpPr>
          <p:cNvPr id="3" name="Title 2"/>
          <p:cNvSpPr>
            <a:spLocks noGrp="1"/>
          </p:cNvSpPr>
          <p:nvPr>
            <p:ph type="title"/>
          </p:nvPr>
        </p:nvSpPr>
        <p:spPr/>
        <p:txBody>
          <a:bodyPr/>
          <a:lstStyle/>
          <a:p>
            <a:r>
              <a:rPr lang="en-US" dirty="0" smtClean="0"/>
              <a:t>10 Minute Walk – mayoral campaign</a:t>
            </a:r>
            <a:endParaRPr lang="en-US" dirty="0"/>
          </a:p>
        </p:txBody>
      </p:sp>
    </p:spTree>
    <p:extLst>
      <p:ext uri="{BB962C8B-B14F-4D97-AF65-F5344CB8AC3E}">
        <p14:creationId xmlns:p14="http://schemas.microsoft.com/office/powerpoint/2010/main" val="22676318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94898" y="1503199"/>
            <a:ext cx="3831149" cy="5046139"/>
          </a:xfrm>
        </p:spPr>
        <p:txBody>
          <a:bodyPr/>
          <a:lstStyle/>
          <a:p>
            <a:r>
              <a:rPr lang="en-US" sz="2200" dirty="0" smtClean="0"/>
              <a:t>Cities continue to grow in population and density</a:t>
            </a:r>
          </a:p>
          <a:p>
            <a:pPr lvl="1"/>
            <a:r>
              <a:rPr lang="en-US" dirty="0" smtClean="0"/>
              <a:t>Boston</a:t>
            </a:r>
          </a:p>
          <a:p>
            <a:r>
              <a:rPr lang="en-US" sz="2200" dirty="0" smtClean="0"/>
              <a:t>Parks provide benefits to physical and mental health</a:t>
            </a:r>
          </a:p>
          <a:p>
            <a:r>
              <a:rPr lang="en-US" sz="2200" dirty="0" smtClean="0"/>
              <a:t>Serve as community gathering places</a:t>
            </a:r>
          </a:p>
          <a:p>
            <a:r>
              <a:rPr lang="en-US" sz="2200" dirty="0" smtClean="0"/>
              <a:t>Healthier, more enjoyable cities</a:t>
            </a:r>
            <a:endParaRPr lang="en-US" dirty="0"/>
          </a:p>
          <a:p>
            <a:pPr lvl="1"/>
            <a:endParaRPr lang="en-US" dirty="0" smtClean="0"/>
          </a:p>
          <a:p>
            <a:pPr lvl="1"/>
            <a:endParaRPr lang="en-US" dirty="0"/>
          </a:p>
          <a:p>
            <a:pPr lvl="1"/>
            <a:endParaRPr lang="en-US" dirty="0"/>
          </a:p>
        </p:txBody>
      </p:sp>
      <p:sp>
        <p:nvSpPr>
          <p:cNvPr id="3" name="Title 2"/>
          <p:cNvSpPr>
            <a:spLocks noGrp="1"/>
          </p:cNvSpPr>
          <p:nvPr>
            <p:ph type="title"/>
          </p:nvPr>
        </p:nvSpPr>
        <p:spPr/>
        <p:txBody>
          <a:bodyPr/>
          <a:lstStyle/>
          <a:p>
            <a:r>
              <a:rPr lang="en-US" dirty="0" smtClean="0"/>
              <a:t>Why are parks important?</a:t>
            </a:r>
            <a:endParaRPr lang="en-US" dirty="0"/>
          </a:p>
        </p:txBody>
      </p:sp>
    </p:spTree>
    <p:extLst>
      <p:ext uri="{BB962C8B-B14F-4D97-AF65-F5344CB8AC3E}">
        <p14:creationId xmlns:p14="http://schemas.microsoft.com/office/powerpoint/2010/main" val="17885137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8175" y="1498600"/>
            <a:ext cx="7507291" cy="2691015"/>
          </a:xfrm>
        </p:spPr>
        <p:txBody>
          <a:bodyPr/>
          <a:lstStyle/>
          <a:p>
            <a:r>
              <a:rPr lang="en-US" dirty="0" smtClean="0"/>
              <a:t>About ½ mile is an easy walk</a:t>
            </a:r>
          </a:p>
          <a:p>
            <a:r>
              <a:rPr lang="en-US" dirty="0" smtClean="0"/>
              <a:t>Health</a:t>
            </a:r>
          </a:p>
          <a:p>
            <a:pPr lvl="1"/>
            <a:r>
              <a:rPr lang="en-US" dirty="0" smtClean="0"/>
              <a:t>Benefits even if you aren’t using the park! </a:t>
            </a:r>
            <a:endParaRPr lang="en-US" dirty="0"/>
          </a:p>
          <a:p>
            <a:r>
              <a:rPr lang="en-US" dirty="0" smtClean="0"/>
              <a:t>Access for all</a:t>
            </a:r>
          </a:p>
          <a:p>
            <a:r>
              <a:rPr lang="en-US" dirty="0" smtClean="0"/>
              <a:t>Walkability = livability</a:t>
            </a:r>
            <a:endParaRPr lang="en-US" dirty="0"/>
          </a:p>
        </p:txBody>
      </p:sp>
      <p:sp>
        <p:nvSpPr>
          <p:cNvPr id="3" name="Title 2"/>
          <p:cNvSpPr>
            <a:spLocks noGrp="1"/>
          </p:cNvSpPr>
          <p:nvPr>
            <p:ph type="title"/>
          </p:nvPr>
        </p:nvSpPr>
        <p:spPr/>
        <p:txBody>
          <a:bodyPr/>
          <a:lstStyle/>
          <a:p>
            <a:r>
              <a:rPr lang="en-US" dirty="0" smtClean="0"/>
              <a:t>Why a 10 minute walk? </a:t>
            </a:r>
            <a:endParaRPr lang="en-US" dirty="0"/>
          </a:p>
        </p:txBody>
      </p:sp>
    </p:spTree>
    <p:extLst>
      <p:ext uri="{BB962C8B-B14F-4D97-AF65-F5344CB8AC3E}">
        <p14:creationId xmlns:p14="http://schemas.microsoft.com/office/powerpoint/2010/main" val="42433428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8175" y="1498600"/>
            <a:ext cx="7507291" cy="3838171"/>
          </a:xfrm>
        </p:spPr>
        <p:txBody>
          <a:bodyPr/>
          <a:lstStyle/>
          <a:p>
            <a:r>
              <a:rPr lang="en-US" dirty="0"/>
              <a:t>Boston 98%, Somerville 100%, Cambridge 98%, Brookline 97</a:t>
            </a:r>
            <a:r>
              <a:rPr lang="en-US" dirty="0" smtClean="0"/>
              <a:t>%</a:t>
            </a:r>
          </a:p>
          <a:p>
            <a:r>
              <a:rPr lang="en-US" dirty="0"/>
              <a:t>Newton 85%, Belmont 87%</a:t>
            </a:r>
          </a:p>
          <a:p>
            <a:endParaRPr lang="en-US" dirty="0"/>
          </a:p>
          <a:p>
            <a:pPr marL="457200" lvl="1" indent="0">
              <a:buNone/>
            </a:pPr>
            <a:endParaRPr lang="en-US" dirty="0"/>
          </a:p>
        </p:txBody>
      </p:sp>
      <p:sp>
        <p:nvSpPr>
          <p:cNvPr id="3" name="Title 2"/>
          <p:cNvSpPr>
            <a:spLocks noGrp="1"/>
          </p:cNvSpPr>
          <p:nvPr>
            <p:ph type="title"/>
          </p:nvPr>
        </p:nvSpPr>
        <p:spPr/>
        <p:txBody>
          <a:bodyPr/>
          <a:lstStyle/>
          <a:p>
            <a:r>
              <a:rPr lang="en-US" dirty="0" smtClean="0"/>
              <a:t>10 MW surrounding Boston</a:t>
            </a:r>
            <a:endParaRPr lang="en-US" dirty="0"/>
          </a:p>
        </p:txBody>
      </p:sp>
    </p:spTree>
    <p:extLst>
      <p:ext uri="{BB962C8B-B14F-4D97-AF65-F5344CB8AC3E}">
        <p14:creationId xmlns:p14="http://schemas.microsoft.com/office/powerpoint/2010/main" val="4110350465"/>
      </p:ext>
    </p:extLst>
  </p:cSld>
  <p:clrMapOvr>
    <a:masterClrMapping/>
  </p:clrMapOvr>
  <p:timing>
    <p:tnLst>
      <p:par>
        <p:cTn id="1" dur="indefinite" restart="never" nodeType="tmRoot"/>
      </p:par>
    </p:tnLst>
  </p:timing>
</p:sld>
</file>

<file path=ppt/theme/theme1.xml><?xml version="1.0" encoding="utf-8"?>
<a:theme xmlns:a="http://schemas.openxmlformats.org/drawingml/2006/main" name="TPL Powerpoint Template 2015">
  <a:themeElements>
    <a:clrScheme name="Custom 33">
      <a:dk1>
        <a:sysClr val="windowText" lastClr="000000"/>
      </a:dk1>
      <a:lt1>
        <a:sysClr val="window" lastClr="FFFFFF"/>
      </a:lt1>
      <a:dk2>
        <a:srgbClr val="009FDA"/>
      </a:dk2>
      <a:lt2>
        <a:srgbClr val="BED600"/>
      </a:lt2>
      <a:accent1>
        <a:srgbClr val="009FDA"/>
      </a:accent1>
      <a:accent2>
        <a:srgbClr val="FF7900"/>
      </a:accent2>
      <a:accent3>
        <a:srgbClr val="BED600"/>
      </a:accent3>
      <a:accent4>
        <a:srgbClr val="34B233"/>
      </a:accent4>
      <a:accent5>
        <a:srgbClr val="BED600"/>
      </a:accent5>
      <a:accent6>
        <a:srgbClr val="B2541A"/>
      </a:accent6>
      <a:hlink>
        <a:srgbClr val="009FDA"/>
      </a:hlink>
      <a:folHlink>
        <a:srgbClr val="A44DC4"/>
      </a:folHlink>
    </a:clrScheme>
    <a:fontScheme name="Habitat">
      <a:majorFont>
        <a:latin typeface="Book Antiqua"/>
        <a:ea typeface=""/>
        <a:cs typeface=""/>
        <a:font script="Jpan" typeface="ＭＳ 明朝"/>
        <a:font script="Hans" typeface="宋体"/>
        <a:font script="Hant" typeface="新細明體"/>
      </a:majorFont>
      <a:minorFont>
        <a:latin typeface="Book Antiqua"/>
        <a:ea typeface=""/>
        <a:cs typeface=""/>
        <a:font script="Jpan" typeface="ＭＳ 明朝"/>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PowerPoint Template 2</Template>
  <TotalTime>1</TotalTime>
  <Words>926</Words>
  <Application>Microsoft Office PowerPoint</Application>
  <PresentationFormat>On-screen Show (4:3)</PresentationFormat>
  <Paragraphs>109</Paragraphs>
  <Slides>14</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Book Antiqua</vt:lpstr>
      <vt:lpstr>Calibri</vt:lpstr>
      <vt:lpstr>Wingdings</vt:lpstr>
      <vt:lpstr>TPL Powerpoint Template 2015</vt:lpstr>
      <vt:lpstr>A Walk to a Park: 10 Minutes or Less </vt:lpstr>
      <vt:lpstr>ParkServe</vt:lpstr>
      <vt:lpstr>How are communities using ParkServe? </vt:lpstr>
      <vt:lpstr>Nationwide ParkServe Stats</vt:lpstr>
      <vt:lpstr>Massachusetts in ParkServe</vt:lpstr>
      <vt:lpstr>10 Minute Walk – mayoral campaign</vt:lpstr>
      <vt:lpstr>Why are parks important?</vt:lpstr>
      <vt:lpstr>Why a 10 minute walk? </vt:lpstr>
      <vt:lpstr>10 MW surrounding Boston</vt:lpstr>
      <vt:lpstr>Pressures on Mass/Boston</vt:lpstr>
      <vt:lpstr>Gateway Cities</vt:lpstr>
      <vt:lpstr>Gateway Cities</vt:lpstr>
      <vt:lpstr>Everyone deserves access to great parks</vt:lpstr>
      <vt:lpstr>Thank you!</vt:lpstr>
    </vt:vector>
  </TitlesOfParts>
  <Company>The Trust for Public 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Walk to a Park: 10 Minutes or Less</dc:title>
  <dc:creator>Alexandra Hiple</dc:creator>
  <cp:lastModifiedBy>Alexandra Hiple</cp:lastModifiedBy>
  <cp:revision>3</cp:revision>
  <dcterms:created xsi:type="dcterms:W3CDTF">2018-03-24T10:23:11Z</dcterms:created>
  <dcterms:modified xsi:type="dcterms:W3CDTF">2018-03-26T21:36:58Z</dcterms:modified>
</cp:coreProperties>
</file>