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-4206" y="-61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EDC42-DBB0-40D0-96D6-ED166903670A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EDAF7-AAA9-48FF-B0D6-831719C02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50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DAF7-AAA9-48FF-B0D6-831719C022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6281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5534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DAF7-AAA9-48FF-B0D6-831719C022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6630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29050"/>
          </a:xfrm>
        </p:spPr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DAF7-AAA9-48FF-B0D6-831719C022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1709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DAF7-AAA9-48FF-B0D6-831719C022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1608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DAF7-AAA9-48FF-B0D6-831719C022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1605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410941"/>
          </a:xfrm>
        </p:spPr>
        <p:txBody>
          <a:bodyPr/>
          <a:lstStyle/>
          <a:p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DAF7-AAA9-48FF-B0D6-831719C022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886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575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765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43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3765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61720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9282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1690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877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386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881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982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178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559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167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561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365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88912-E0F7-45E3-8697-AE6E1FF8DF88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1CFB43-20EE-48A8-972E-B34E5E8A3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137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26AD9CD4-99D9-4469-9462-26C986F42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97736"/>
            <a:ext cx="7766936" cy="2853098"/>
          </a:xfrm>
        </p:spPr>
        <p:txBody>
          <a:bodyPr>
            <a:normAutofit/>
          </a:bodyPr>
          <a:lstStyle/>
          <a:p>
            <a:r>
              <a:rPr lang="en-US" dirty="0"/>
              <a:t>Planning and Executing</a:t>
            </a:r>
            <a:br>
              <a:rPr lang="en-US" dirty="0"/>
            </a:br>
            <a:r>
              <a:rPr lang="en-US" dirty="0"/>
              <a:t>a Grassroots Campaign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276A4267-4B02-4DD9-8075-733D004F5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34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6E114C-3926-4BD3-B435-690F84A10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Choose and clarify your goal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278B61FE-002F-48FC-AE00-81C7FE83ED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2271375"/>
              </p:ext>
            </p:extLst>
          </p:nvPr>
        </p:nvGraphicFramePr>
        <p:xfrm>
          <a:off x="1236372" y="1584101"/>
          <a:ext cx="8422780" cy="4424480"/>
        </p:xfrm>
        <a:graphic>
          <a:graphicData uri="http://schemas.openxmlformats.org/drawingml/2006/table">
            <a:tbl>
              <a:tblPr firstRow="1" firstCol="1" bandRow="1"/>
              <a:tblGrid>
                <a:gridCol w="1684556">
                  <a:extLst>
                    <a:ext uri="{9D8B030D-6E8A-4147-A177-3AD203B41FA5}">
                      <a16:colId xmlns="" xmlns:a16="http://schemas.microsoft.com/office/drawing/2014/main" val="2365077484"/>
                    </a:ext>
                  </a:extLst>
                </a:gridCol>
                <a:gridCol w="1684556">
                  <a:extLst>
                    <a:ext uri="{9D8B030D-6E8A-4147-A177-3AD203B41FA5}">
                      <a16:colId xmlns="" xmlns:a16="http://schemas.microsoft.com/office/drawing/2014/main" val="3709537644"/>
                    </a:ext>
                  </a:extLst>
                </a:gridCol>
                <a:gridCol w="1684556">
                  <a:extLst>
                    <a:ext uri="{9D8B030D-6E8A-4147-A177-3AD203B41FA5}">
                      <a16:colId xmlns="" xmlns:a16="http://schemas.microsoft.com/office/drawing/2014/main" val="45705113"/>
                    </a:ext>
                  </a:extLst>
                </a:gridCol>
                <a:gridCol w="1684556">
                  <a:extLst>
                    <a:ext uri="{9D8B030D-6E8A-4147-A177-3AD203B41FA5}">
                      <a16:colId xmlns="" xmlns:a16="http://schemas.microsoft.com/office/drawing/2014/main" val="156231923"/>
                    </a:ext>
                  </a:extLst>
                </a:gridCol>
                <a:gridCol w="1684556">
                  <a:extLst>
                    <a:ext uri="{9D8B030D-6E8A-4147-A177-3AD203B41FA5}">
                      <a16:colId xmlns="" xmlns:a16="http://schemas.microsoft.com/office/drawing/2014/main" val="2628076030"/>
                    </a:ext>
                  </a:extLst>
                </a:gridCol>
              </a:tblGrid>
              <a:tr h="12925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Criteria/Possible Campaign: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 Sen. Spilka To report out PLPA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 the Loss of Public Land in our town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 our city council to pass a resolution supporting solar net metering limits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99474980"/>
                  </a:ext>
                </a:extLst>
              </a:tr>
              <a:tr h="4308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it winnable in a timely way?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3284120"/>
                  </a:ext>
                </a:extLst>
              </a:tr>
              <a:tr h="7621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it build our group’s strength, increase our visibility to power-holders?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32451864"/>
                  </a:ext>
                </a:extLst>
              </a:tr>
              <a:tr h="4308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we have allies in this? Who?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5449785"/>
                  </a:ext>
                </a:extLst>
              </a:tr>
              <a:tr h="4308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 it result in a concrete change?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6440390"/>
                  </a:ext>
                </a:extLst>
              </a:tr>
              <a:tr h="8617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it set us up for a next win or next step in our longer campaign?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79079723"/>
                  </a:ext>
                </a:extLst>
              </a:tr>
              <a:tr h="2154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82001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57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7CC2F7-CB2C-4486-9478-8443D9C9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The 50:50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BE78FE-D285-4548-B730-B3AB91C8C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50% of your group’s time should go to capacity-building…</a:t>
            </a:r>
          </a:p>
          <a:p>
            <a:endParaRPr lang="en-US" sz="4000" dirty="0"/>
          </a:p>
          <a:p>
            <a:r>
              <a:rPr lang="en-US" sz="4000" dirty="0"/>
              <a:t>50% to achieving your goals/waging your campaign</a:t>
            </a:r>
          </a:p>
        </p:txBody>
      </p:sp>
    </p:spTree>
    <p:extLst>
      <p:ext uri="{BB962C8B-B14F-4D97-AF65-F5344CB8AC3E}">
        <p14:creationId xmlns="" xmlns:p14="http://schemas.microsoft.com/office/powerpoint/2010/main" val="8415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DB800F-1CD5-4759-9364-3D7F312A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Plan Your Campaign (1)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5E8CFEF-D031-407E-80BD-F9562FFA9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4973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/>
              <a:t>Purpose of this Planning Step:	</a:t>
            </a:r>
          </a:p>
          <a:p>
            <a:pPr marL="0" indent="0" algn="ctr">
              <a:buNone/>
            </a:pPr>
            <a:endParaRPr lang="en-US" sz="3200" dirty="0"/>
          </a:p>
          <a:p>
            <a:r>
              <a:rPr lang="en-US" sz="3200" dirty="0"/>
              <a:t>To set concrete steps in and phases of your campaign</a:t>
            </a:r>
          </a:p>
          <a:p>
            <a:r>
              <a:rPr lang="en-US" sz="3200" dirty="0"/>
              <a:t>	To identify who you will work with, who will help you reach the goal</a:t>
            </a:r>
          </a:p>
          <a:p>
            <a:r>
              <a:rPr lang="en-US" sz="3200" dirty="0"/>
              <a:t>	To identify who are your main targets, who has the power to make the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24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B0390E-2FC8-42EF-844E-D172B9DF0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Plan your Campaign (2)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92274D2D-47CE-4605-8A9B-9435856F2F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19042430"/>
              </p:ext>
            </p:extLst>
          </p:nvPr>
        </p:nvGraphicFramePr>
        <p:xfrm>
          <a:off x="677334" y="1828799"/>
          <a:ext cx="8596666" cy="4651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2471">
                  <a:extLst>
                    <a:ext uri="{9D8B030D-6E8A-4147-A177-3AD203B41FA5}">
                      <a16:colId xmlns="" xmlns:a16="http://schemas.microsoft.com/office/drawing/2014/main" val="4193612316"/>
                    </a:ext>
                  </a:extLst>
                </a:gridCol>
                <a:gridCol w="1432471">
                  <a:extLst>
                    <a:ext uri="{9D8B030D-6E8A-4147-A177-3AD203B41FA5}">
                      <a16:colId xmlns="" xmlns:a16="http://schemas.microsoft.com/office/drawing/2014/main" val="4003033334"/>
                    </a:ext>
                  </a:extLst>
                </a:gridCol>
                <a:gridCol w="1432471">
                  <a:extLst>
                    <a:ext uri="{9D8B030D-6E8A-4147-A177-3AD203B41FA5}">
                      <a16:colId xmlns="" xmlns:a16="http://schemas.microsoft.com/office/drawing/2014/main" val="2071864290"/>
                    </a:ext>
                  </a:extLst>
                </a:gridCol>
                <a:gridCol w="1432471">
                  <a:extLst>
                    <a:ext uri="{9D8B030D-6E8A-4147-A177-3AD203B41FA5}">
                      <a16:colId xmlns="" xmlns:a16="http://schemas.microsoft.com/office/drawing/2014/main" val="1450247267"/>
                    </a:ext>
                  </a:extLst>
                </a:gridCol>
                <a:gridCol w="1433391">
                  <a:extLst>
                    <a:ext uri="{9D8B030D-6E8A-4147-A177-3AD203B41FA5}">
                      <a16:colId xmlns="" xmlns:a16="http://schemas.microsoft.com/office/drawing/2014/main" val="3166608719"/>
                    </a:ext>
                  </a:extLst>
                </a:gridCol>
                <a:gridCol w="1433391">
                  <a:extLst>
                    <a:ext uri="{9D8B030D-6E8A-4147-A177-3AD203B41FA5}">
                      <a16:colId xmlns="" xmlns:a16="http://schemas.microsoft.com/office/drawing/2014/main" val="3829472132"/>
                    </a:ext>
                  </a:extLst>
                </a:gridCol>
              </a:tblGrid>
              <a:tr h="756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Impact Goal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Organizational Goal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Constituents, Allies and Opponents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Decision-maker and Target(s)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Peaks in the Campaign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Tactics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19945624"/>
                  </a:ext>
                </a:extLst>
              </a:tr>
              <a:tr h="7789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49443601"/>
                  </a:ext>
                </a:extLst>
              </a:tr>
              <a:tr h="7789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96231630"/>
                  </a:ext>
                </a:extLst>
              </a:tr>
              <a:tr h="7789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1086502"/>
                  </a:ext>
                </a:extLst>
              </a:tr>
              <a:tr h="7789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21349662"/>
                  </a:ext>
                </a:extLst>
              </a:tr>
              <a:tr h="7789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41754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471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327382-7CBF-4C7E-A3A1-1F13D881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Set Your Timeline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128EE5AB-2AA2-43FD-A3FB-5BFD8DE6BFA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18952" y="1674254"/>
            <a:ext cx="6593983" cy="48553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782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164</Words>
  <Application>Microsoft Office PowerPoint</Application>
  <PresentationFormat>Custom</PresentationFormat>
  <Paragraphs>96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Planning and Executing a Grassroots Campaign</vt:lpstr>
      <vt:lpstr>Choose and clarify your goal</vt:lpstr>
      <vt:lpstr>The 50:50 Rule</vt:lpstr>
      <vt:lpstr>Plan Your Campaign (1)</vt:lpstr>
      <vt:lpstr>Plan your Campaign (2)</vt:lpstr>
      <vt:lpstr>Set Your Timeline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and executing a campaign…</dc:title>
  <dc:creator>Anne Wright</dc:creator>
  <cp:lastModifiedBy>AWright</cp:lastModifiedBy>
  <cp:revision>19</cp:revision>
  <dcterms:created xsi:type="dcterms:W3CDTF">2018-03-08T16:21:09Z</dcterms:created>
  <dcterms:modified xsi:type="dcterms:W3CDTF">2018-03-21T15:08:40Z</dcterms:modified>
</cp:coreProperties>
</file>